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slideLayouts/slideLayout5.xml" ContentType="application/vnd.openxmlformats-officedocument.presentationml.slideLayout+xml"/>
  <Override PartName="/ppt/theme/theme3.xml" ContentType="application/vnd.openxmlformats-officedocument.theme+xml"/>
  <Override PartName="/ppt/slideLayouts/slideLayout6.xml" ContentType="application/vnd.openxmlformats-officedocument.presentationml.slideLayout+xml"/>
  <Override PartName="/ppt/theme/theme4.xml" ContentType="application/vnd.openxmlformats-officedocument.them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5.xml" ContentType="application/vnd.openxmlformats-officedocument.theme+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6.xml" ContentType="application/vnd.openxmlformats-officedocument.theme+xml"/>
  <Override PartName="/ppt/slideLayouts/slideLayout24.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 id="2147483665" r:id="rId2"/>
    <p:sldMasterId id="2147483707" r:id="rId3"/>
    <p:sldMasterId id="2147483700" r:id="rId4"/>
    <p:sldMasterId id="2147483698" r:id="rId5"/>
    <p:sldMasterId id="2147483668" r:id="rId6"/>
    <p:sldMasterId id="2147483672" r:id="rId7"/>
  </p:sldMasterIdLst>
  <p:notesMasterIdLst>
    <p:notesMasterId r:id="rId155"/>
  </p:notesMasterIdLst>
  <p:handoutMasterIdLst>
    <p:handoutMasterId r:id="rId156"/>
  </p:handoutMasterIdLst>
  <p:sldIdLst>
    <p:sldId id="462" r:id="rId8"/>
    <p:sldId id="463" r:id="rId9"/>
    <p:sldId id="464" r:id="rId10"/>
    <p:sldId id="466" r:id="rId11"/>
    <p:sldId id="477" r:id="rId12"/>
    <p:sldId id="621" r:id="rId13"/>
    <p:sldId id="622" r:id="rId14"/>
    <p:sldId id="623" r:id="rId15"/>
    <p:sldId id="619" r:id="rId16"/>
    <p:sldId id="627" r:id="rId17"/>
    <p:sldId id="628" r:id="rId18"/>
    <p:sldId id="630" r:id="rId19"/>
    <p:sldId id="629" r:id="rId20"/>
    <p:sldId id="483" r:id="rId21"/>
    <p:sldId id="631" r:id="rId22"/>
    <p:sldId id="625" r:id="rId23"/>
    <p:sldId id="632" r:id="rId24"/>
    <p:sldId id="633" r:id="rId25"/>
    <p:sldId id="634" r:id="rId26"/>
    <p:sldId id="635" r:id="rId27"/>
    <p:sldId id="638" r:id="rId28"/>
    <p:sldId id="639" r:id="rId29"/>
    <p:sldId id="641" r:id="rId30"/>
    <p:sldId id="672" r:id="rId31"/>
    <p:sldId id="674" r:id="rId32"/>
    <p:sldId id="677" r:id="rId33"/>
    <p:sldId id="678" r:id="rId34"/>
    <p:sldId id="676" r:id="rId35"/>
    <p:sldId id="679" r:id="rId36"/>
    <p:sldId id="681" r:id="rId37"/>
    <p:sldId id="680" r:id="rId38"/>
    <p:sldId id="682" r:id="rId39"/>
    <p:sldId id="652" r:id="rId40"/>
    <p:sldId id="653" r:id="rId41"/>
    <p:sldId id="683" r:id="rId42"/>
    <p:sldId id="684" r:id="rId43"/>
    <p:sldId id="685" r:id="rId44"/>
    <p:sldId id="686" r:id="rId45"/>
    <p:sldId id="675" r:id="rId46"/>
    <p:sldId id="687" r:id="rId47"/>
    <p:sldId id="688" r:id="rId48"/>
    <p:sldId id="689" r:id="rId49"/>
    <p:sldId id="690" r:id="rId50"/>
    <p:sldId id="691" r:id="rId51"/>
    <p:sldId id="692" r:id="rId52"/>
    <p:sldId id="693" r:id="rId53"/>
    <p:sldId id="694" r:id="rId54"/>
    <p:sldId id="612" r:id="rId55"/>
    <p:sldId id="615" r:id="rId56"/>
    <p:sldId id="668" r:id="rId57"/>
    <p:sldId id="667" r:id="rId58"/>
    <p:sldId id="695" r:id="rId59"/>
    <p:sldId id="663" r:id="rId60"/>
    <p:sldId id="665" r:id="rId61"/>
    <p:sldId id="666" r:id="rId62"/>
    <p:sldId id="696" r:id="rId63"/>
    <p:sldId id="673" r:id="rId64"/>
    <p:sldId id="669" r:id="rId65"/>
    <p:sldId id="786" r:id="rId66"/>
    <p:sldId id="787" r:id="rId67"/>
    <p:sldId id="671" r:id="rId68"/>
    <p:sldId id="697" r:id="rId69"/>
    <p:sldId id="698" r:id="rId70"/>
    <p:sldId id="670" r:id="rId71"/>
    <p:sldId id="788" r:id="rId72"/>
    <p:sldId id="699" r:id="rId73"/>
    <p:sldId id="701" r:id="rId74"/>
    <p:sldId id="702" r:id="rId75"/>
    <p:sldId id="703" r:id="rId76"/>
    <p:sldId id="704" r:id="rId77"/>
    <p:sldId id="613" r:id="rId78"/>
    <p:sldId id="705" r:id="rId79"/>
    <p:sldId id="706" r:id="rId80"/>
    <p:sldId id="707" r:id="rId81"/>
    <p:sldId id="708" r:id="rId82"/>
    <p:sldId id="712" r:id="rId83"/>
    <p:sldId id="713" r:id="rId84"/>
    <p:sldId id="714" r:id="rId85"/>
    <p:sldId id="709" r:id="rId86"/>
    <p:sldId id="716" r:id="rId87"/>
    <p:sldId id="717" r:id="rId88"/>
    <p:sldId id="719" r:id="rId89"/>
    <p:sldId id="721" r:id="rId90"/>
    <p:sldId id="718" r:id="rId91"/>
    <p:sldId id="710" r:id="rId92"/>
    <p:sldId id="722" r:id="rId93"/>
    <p:sldId id="723" r:id="rId94"/>
    <p:sldId id="724" r:id="rId95"/>
    <p:sldId id="725" r:id="rId96"/>
    <p:sldId id="726" r:id="rId97"/>
    <p:sldId id="727" r:id="rId98"/>
    <p:sldId id="711" r:id="rId99"/>
    <p:sldId id="729" r:id="rId100"/>
    <p:sldId id="730" r:id="rId101"/>
    <p:sldId id="731" r:id="rId102"/>
    <p:sldId id="732" r:id="rId103"/>
    <p:sldId id="734" r:id="rId104"/>
    <p:sldId id="735" r:id="rId105"/>
    <p:sldId id="736" r:id="rId106"/>
    <p:sldId id="738" r:id="rId107"/>
    <p:sldId id="739" r:id="rId108"/>
    <p:sldId id="740" r:id="rId109"/>
    <p:sldId id="741" r:id="rId110"/>
    <p:sldId id="742" r:id="rId111"/>
    <p:sldId id="743" r:id="rId112"/>
    <p:sldId id="744" r:id="rId113"/>
    <p:sldId id="745" r:id="rId114"/>
    <p:sldId id="748" r:id="rId115"/>
    <p:sldId id="749" r:id="rId116"/>
    <p:sldId id="750" r:id="rId117"/>
    <p:sldId id="751" r:id="rId118"/>
    <p:sldId id="752" r:id="rId119"/>
    <p:sldId id="753" r:id="rId120"/>
    <p:sldId id="754" r:id="rId121"/>
    <p:sldId id="756" r:id="rId122"/>
    <p:sldId id="757" r:id="rId123"/>
    <p:sldId id="758" r:id="rId124"/>
    <p:sldId id="759" r:id="rId125"/>
    <p:sldId id="760" r:id="rId126"/>
    <p:sldId id="617" r:id="rId127"/>
    <p:sldId id="762" r:id="rId128"/>
    <p:sldId id="763" r:id="rId129"/>
    <p:sldId id="764" r:id="rId130"/>
    <p:sldId id="765" r:id="rId131"/>
    <p:sldId id="766" r:id="rId132"/>
    <p:sldId id="767" r:id="rId133"/>
    <p:sldId id="768" r:id="rId134"/>
    <p:sldId id="769" r:id="rId135"/>
    <p:sldId id="770" r:id="rId136"/>
    <p:sldId id="771" r:id="rId137"/>
    <p:sldId id="772" r:id="rId138"/>
    <p:sldId id="773" r:id="rId139"/>
    <p:sldId id="774" r:id="rId140"/>
    <p:sldId id="775" r:id="rId141"/>
    <p:sldId id="776" r:id="rId142"/>
    <p:sldId id="777" r:id="rId143"/>
    <p:sldId id="778" r:id="rId144"/>
    <p:sldId id="785" r:id="rId145"/>
    <p:sldId id="779" r:id="rId146"/>
    <p:sldId id="780" r:id="rId147"/>
    <p:sldId id="781" r:id="rId148"/>
    <p:sldId id="782" r:id="rId149"/>
    <p:sldId id="783" r:id="rId150"/>
    <p:sldId id="784" r:id="rId151"/>
    <p:sldId id="451" r:id="rId152"/>
    <p:sldId id="452" r:id="rId153"/>
    <p:sldId id="264" r:id="rId15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9D9D9"/>
    <a:srgbClr val="AD2B26"/>
    <a:srgbClr val="49504F"/>
    <a:srgbClr val="B70006"/>
    <a:srgbClr val="FFFFE4"/>
    <a:srgbClr val="919191"/>
    <a:srgbClr val="333333"/>
    <a:srgbClr val="FFFFFF"/>
    <a:srgbClr val="B60206"/>
    <a:srgbClr val="51515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542" autoAdjust="0"/>
    <p:restoredTop sz="94915" autoAdjust="0"/>
  </p:normalViewPr>
  <p:slideViewPr>
    <p:cSldViewPr snapToGrid="0">
      <p:cViewPr varScale="1">
        <p:scale>
          <a:sx n="105" d="100"/>
          <a:sy n="105" d="100"/>
        </p:scale>
        <p:origin x="858" y="96"/>
      </p:cViewPr>
      <p:guideLst/>
    </p:cSldViewPr>
  </p:slideViewPr>
  <p:notesTextViewPr>
    <p:cViewPr>
      <p:scale>
        <a:sx n="1" d="1"/>
        <a:sy n="1" d="1"/>
      </p:scale>
      <p:origin x="0" y="0"/>
    </p:cViewPr>
  </p:notesTextViewPr>
  <p:notesViewPr>
    <p:cSldViewPr snapToGrid="0" showGuides="1">
      <p:cViewPr varScale="1">
        <p:scale>
          <a:sx n="61" d="100"/>
          <a:sy n="61" d="100"/>
        </p:scale>
        <p:origin x="2659" y="48"/>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0.xml"/><Relationship Id="rId21" Type="http://schemas.openxmlformats.org/officeDocument/2006/relationships/slide" Target="slides/slide14.xml"/><Relationship Id="rId42" Type="http://schemas.openxmlformats.org/officeDocument/2006/relationships/slide" Target="slides/slide35.xml"/><Relationship Id="rId63" Type="http://schemas.openxmlformats.org/officeDocument/2006/relationships/slide" Target="slides/slide56.xml"/><Relationship Id="rId84" Type="http://schemas.openxmlformats.org/officeDocument/2006/relationships/slide" Target="slides/slide77.xml"/><Relationship Id="rId138" Type="http://schemas.openxmlformats.org/officeDocument/2006/relationships/slide" Target="slides/slide131.xml"/><Relationship Id="rId159" Type="http://schemas.openxmlformats.org/officeDocument/2006/relationships/theme" Target="theme/theme1.xml"/><Relationship Id="rId107" Type="http://schemas.openxmlformats.org/officeDocument/2006/relationships/slide" Target="slides/slide100.xml"/><Relationship Id="rId11" Type="http://schemas.openxmlformats.org/officeDocument/2006/relationships/slide" Target="slides/slide4.xml"/><Relationship Id="rId32" Type="http://schemas.openxmlformats.org/officeDocument/2006/relationships/slide" Target="slides/slide25.xml"/><Relationship Id="rId53" Type="http://schemas.openxmlformats.org/officeDocument/2006/relationships/slide" Target="slides/slide46.xml"/><Relationship Id="rId74" Type="http://schemas.openxmlformats.org/officeDocument/2006/relationships/slide" Target="slides/slide67.xml"/><Relationship Id="rId128" Type="http://schemas.openxmlformats.org/officeDocument/2006/relationships/slide" Target="slides/slide121.xml"/><Relationship Id="rId149" Type="http://schemas.openxmlformats.org/officeDocument/2006/relationships/slide" Target="slides/slide142.xml"/><Relationship Id="rId5" Type="http://schemas.openxmlformats.org/officeDocument/2006/relationships/slideMaster" Target="slideMasters/slideMaster5.xml"/><Relationship Id="rId95" Type="http://schemas.openxmlformats.org/officeDocument/2006/relationships/slide" Target="slides/slide88.xml"/><Relationship Id="rId160" Type="http://schemas.openxmlformats.org/officeDocument/2006/relationships/tableStyles" Target="tableStyles.xml"/><Relationship Id="rId22" Type="http://schemas.openxmlformats.org/officeDocument/2006/relationships/slide" Target="slides/slide15.xml"/><Relationship Id="rId43" Type="http://schemas.openxmlformats.org/officeDocument/2006/relationships/slide" Target="slides/slide36.xml"/><Relationship Id="rId64" Type="http://schemas.openxmlformats.org/officeDocument/2006/relationships/slide" Target="slides/slide57.xml"/><Relationship Id="rId118" Type="http://schemas.openxmlformats.org/officeDocument/2006/relationships/slide" Target="slides/slide111.xml"/><Relationship Id="rId139" Type="http://schemas.openxmlformats.org/officeDocument/2006/relationships/slide" Target="slides/slide132.xml"/><Relationship Id="rId80" Type="http://schemas.openxmlformats.org/officeDocument/2006/relationships/slide" Target="slides/slide73.xml"/><Relationship Id="rId85" Type="http://schemas.openxmlformats.org/officeDocument/2006/relationships/slide" Target="slides/slide78.xml"/><Relationship Id="rId150" Type="http://schemas.openxmlformats.org/officeDocument/2006/relationships/slide" Target="slides/slide143.xml"/><Relationship Id="rId155" Type="http://schemas.openxmlformats.org/officeDocument/2006/relationships/notesMaster" Target="notesMasters/notesMaster1.xml"/><Relationship Id="rId12" Type="http://schemas.openxmlformats.org/officeDocument/2006/relationships/slide" Target="slides/slide5.xml"/><Relationship Id="rId17" Type="http://schemas.openxmlformats.org/officeDocument/2006/relationships/slide" Target="slides/slide10.xml"/><Relationship Id="rId33" Type="http://schemas.openxmlformats.org/officeDocument/2006/relationships/slide" Target="slides/slide26.xml"/><Relationship Id="rId38" Type="http://schemas.openxmlformats.org/officeDocument/2006/relationships/slide" Target="slides/slide31.xml"/><Relationship Id="rId59" Type="http://schemas.openxmlformats.org/officeDocument/2006/relationships/slide" Target="slides/slide52.xml"/><Relationship Id="rId103" Type="http://schemas.openxmlformats.org/officeDocument/2006/relationships/slide" Target="slides/slide96.xml"/><Relationship Id="rId108" Type="http://schemas.openxmlformats.org/officeDocument/2006/relationships/slide" Target="slides/slide101.xml"/><Relationship Id="rId124" Type="http://schemas.openxmlformats.org/officeDocument/2006/relationships/slide" Target="slides/slide117.xml"/><Relationship Id="rId129" Type="http://schemas.openxmlformats.org/officeDocument/2006/relationships/slide" Target="slides/slide122.xml"/><Relationship Id="rId54" Type="http://schemas.openxmlformats.org/officeDocument/2006/relationships/slide" Target="slides/slide47.xml"/><Relationship Id="rId70" Type="http://schemas.openxmlformats.org/officeDocument/2006/relationships/slide" Target="slides/slide63.xml"/><Relationship Id="rId75" Type="http://schemas.openxmlformats.org/officeDocument/2006/relationships/slide" Target="slides/slide68.xml"/><Relationship Id="rId91" Type="http://schemas.openxmlformats.org/officeDocument/2006/relationships/slide" Target="slides/slide84.xml"/><Relationship Id="rId96" Type="http://schemas.openxmlformats.org/officeDocument/2006/relationships/slide" Target="slides/slide89.xml"/><Relationship Id="rId140" Type="http://schemas.openxmlformats.org/officeDocument/2006/relationships/slide" Target="slides/slide133.xml"/><Relationship Id="rId145" Type="http://schemas.openxmlformats.org/officeDocument/2006/relationships/slide" Target="slides/slide138.xml"/><Relationship Id="rId1" Type="http://schemas.openxmlformats.org/officeDocument/2006/relationships/slideMaster" Target="slideMasters/slideMaster1.xml"/><Relationship Id="rId6" Type="http://schemas.openxmlformats.org/officeDocument/2006/relationships/slideMaster" Target="slideMasters/slideMaster6.xml"/><Relationship Id="rId23" Type="http://schemas.openxmlformats.org/officeDocument/2006/relationships/slide" Target="slides/slide16.xml"/><Relationship Id="rId28" Type="http://schemas.openxmlformats.org/officeDocument/2006/relationships/slide" Target="slides/slide21.xml"/><Relationship Id="rId49" Type="http://schemas.openxmlformats.org/officeDocument/2006/relationships/slide" Target="slides/slide42.xml"/><Relationship Id="rId114" Type="http://schemas.openxmlformats.org/officeDocument/2006/relationships/slide" Target="slides/slide107.xml"/><Relationship Id="rId119" Type="http://schemas.openxmlformats.org/officeDocument/2006/relationships/slide" Target="slides/slide112.xml"/><Relationship Id="rId44" Type="http://schemas.openxmlformats.org/officeDocument/2006/relationships/slide" Target="slides/slide37.xml"/><Relationship Id="rId60" Type="http://schemas.openxmlformats.org/officeDocument/2006/relationships/slide" Target="slides/slide53.xml"/><Relationship Id="rId65" Type="http://schemas.openxmlformats.org/officeDocument/2006/relationships/slide" Target="slides/slide58.xml"/><Relationship Id="rId81" Type="http://schemas.openxmlformats.org/officeDocument/2006/relationships/slide" Target="slides/slide74.xml"/><Relationship Id="rId86" Type="http://schemas.openxmlformats.org/officeDocument/2006/relationships/slide" Target="slides/slide79.xml"/><Relationship Id="rId130" Type="http://schemas.openxmlformats.org/officeDocument/2006/relationships/slide" Target="slides/slide123.xml"/><Relationship Id="rId135" Type="http://schemas.openxmlformats.org/officeDocument/2006/relationships/slide" Target="slides/slide128.xml"/><Relationship Id="rId151" Type="http://schemas.openxmlformats.org/officeDocument/2006/relationships/slide" Target="slides/slide144.xml"/><Relationship Id="rId156" Type="http://schemas.openxmlformats.org/officeDocument/2006/relationships/handoutMaster" Target="handoutMasters/handoutMaster1.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 Id="rId109" Type="http://schemas.openxmlformats.org/officeDocument/2006/relationships/slide" Target="slides/slide102.xml"/><Relationship Id="rId34" Type="http://schemas.openxmlformats.org/officeDocument/2006/relationships/slide" Target="slides/slide27.xml"/><Relationship Id="rId50" Type="http://schemas.openxmlformats.org/officeDocument/2006/relationships/slide" Target="slides/slide43.xml"/><Relationship Id="rId55" Type="http://schemas.openxmlformats.org/officeDocument/2006/relationships/slide" Target="slides/slide48.xml"/><Relationship Id="rId76" Type="http://schemas.openxmlformats.org/officeDocument/2006/relationships/slide" Target="slides/slide69.xml"/><Relationship Id="rId97" Type="http://schemas.openxmlformats.org/officeDocument/2006/relationships/slide" Target="slides/slide90.xml"/><Relationship Id="rId104" Type="http://schemas.openxmlformats.org/officeDocument/2006/relationships/slide" Target="slides/slide97.xml"/><Relationship Id="rId120" Type="http://schemas.openxmlformats.org/officeDocument/2006/relationships/slide" Target="slides/slide113.xml"/><Relationship Id="rId125" Type="http://schemas.openxmlformats.org/officeDocument/2006/relationships/slide" Target="slides/slide118.xml"/><Relationship Id="rId141" Type="http://schemas.openxmlformats.org/officeDocument/2006/relationships/slide" Target="slides/slide134.xml"/><Relationship Id="rId146" Type="http://schemas.openxmlformats.org/officeDocument/2006/relationships/slide" Target="slides/slide139.xml"/><Relationship Id="rId7" Type="http://schemas.openxmlformats.org/officeDocument/2006/relationships/slideMaster" Target="slideMasters/slideMaster7.xml"/><Relationship Id="rId71" Type="http://schemas.openxmlformats.org/officeDocument/2006/relationships/slide" Target="slides/slide64.xml"/><Relationship Id="rId92" Type="http://schemas.openxmlformats.org/officeDocument/2006/relationships/slide" Target="slides/slide85.xml"/><Relationship Id="rId2" Type="http://schemas.openxmlformats.org/officeDocument/2006/relationships/slideMaster" Target="slideMasters/slideMaster2.xml"/><Relationship Id="rId29" Type="http://schemas.openxmlformats.org/officeDocument/2006/relationships/slide" Target="slides/slide22.xml"/><Relationship Id="rId24" Type="http://schemas.openxmlformats.org/officeDocument/2006/relationships/slide" Target="slides/slide17.xml"/><Relationship Id="rId40" Type="http://schemas.openxmlformats.org/officeDocument/2006/relationships/slide" Target="slides/slide33.xml"/><Relationship Id="rId45" Type="http://schemas.openxmlformats.org/officeDocument/2006/relationships/slide" Target="slides/slide38.xml"/><Relationship Id="rId66" Type="http://schemas.openxmlformats.org/officeDocument/2006/relationships/slide" Target="slides/slide59.xml"/><Relationship Id="rId87" Type="http://schemas.openxmlformats.org/officeDocument/2006/relationships/slide" Target="slides/slide80.xml"/><Relationship Id="rId110" Type="http://schemas.openxmlformats.org/officeDocument/2006/relationships/slide" Target="slides/slide103.xml"/><Relationship Id="rId115" Type="http://schemas.openxmlformats.org/officeDocument/2006/relationships/slide" Target="slides/slide108.xml"/><Relationship Id="rId131" Type="http://schemas.openxmlformats.org/officeDocument/2006/relationships/slide" Target="slides/slide124.xml"/><Relationship Id="rId136" Type="http://schemas.openxmlformats.org/officeDocument/2006/relationships/slide" Target="slides/slide129.xml"/><Relationship Id="rId157" Type="http://schemas.openxmlformats.org/officeDocument/2006/relationships/presProps" Target="presProps.xml"/><Relationship Id="rId61" Type="http://schemas.openxmlformats.org/officeDocument/2006/relationships/slide" Target="slides/slide54.xml"/><Relationship Id="rId82" Type="http://schemas.openxmlformats.org/officeDocument/2006/relationships/slide" Target="slides/slide75.xml"/><Relationship Id="rId152" Type="http://schemas.openxmlformats.org/officeDocument/2006/relationships/slide" Target="slides/slide145.xml"/><Relationship Id="rId19" Type="http://schemas.openxmlformats.org/officeDocument/2006/relationships/slide" Target="slides/slide12.xml"/><Relationship Id="rId14" Type="http://schemas.openxmlformats.org/officeDocument/2006/relationships/slide" Target="slides/slide7.xml"/><Relationship Id="rId30" Type="http://schemas.openxmlformats.org/officeDocument/2006/relationships/slide" Target="slides/slide23.xml"/><Relationship Id="rId35" Type="http://schemas.openxmlformats.org/officeDocument/2006/relationships/slide" Target="slides/slide28.xml"/><Relationship Id="rId56" Type="http://schemas.openxmlformats.org/officeDocument/2006/relationships/slide" Target="slides/slide49.xml"/><Relationship Id="rId77" Type="http://schemas.openxmlformats.org/officeDocument/2006/relationships/slide" Target="slides/slide70.xml"/><Relationship Id="rId100" Type="http://schemas.openxmlformats.org/officeDocument/2006/relationships/slide" Target="slides/slide93.xml"/><Relationship Id="rId105" Type="http://schemas.openxmlformats.org/officeDocument/2006/relationships/slide" Target="slides/slide98.xml"/><Relationship Id="rId126" Type="http://schemas.openxmlformats.org/officeDocument/2006/relationships/slide" Target="slides/slide119.xml"/><Relationship Id="rId147" Type="http://schemas.openxmlformats.org/officeDocument/2006/relationships/slide" Target="slides/slide140.xml"/><Relationship Id="rId8" Type="http://schemas.openxmlformats.org/officeDocument/2006/relationships/slide" Target="slides/slide1.xml"/><Relationship Id="rId51" Type="http://schemas.openxmlformats.org/officeDocument/2006/relationships/slide" Target="slides/slide44.xml"/><Relationship Id="rId72" Type="http://schemas.openxmlformats.org/officeDocument/2006/relationships/slide" Target="slides/slide65.xml"/><Relationship Id="rId93" Type="http://schemas.openxmlformats.org/officeDocument/2006/relationships/slide" Target="slides/slide86.xml"/><Relationship Id="rId98" Type="http://schemas.openxmlformats.org/officeDocument/2006/relationships/slide" Target="slides/slide91.xml"/><Relationship Id="rId121" Type="http://schemas.openxmlformats.org/officeDocument/2006/relationships/slide" Target="slides/slide114.xml"/><Relationship Id="rId142" Type="http://schemas.openxmlformats.org/officeDocument/2006/relationships/slide" Target="slides/slide135.xml"/><Relationship Id="rId3" Type="http://schemas.openxmlformats.org/officeDocument/2006/relationships/slideMaster" Target="slideMasters/slideMaster3.xml"/><Relationship Id="rId25" Type="http://schemas.openxmlformats.org/officeDocument/2006/relationships/slide" Target="slides/slide18.xml"/><Relationship Id="rId46" Type="http://schemas.openxmlformats.org/officeDocument/2006/relationships/slide" Target="slides/slide39.xml"/><Relationship Id="rId67" Type="http://schemas.openxmlformats.org/officeDocument/2006/relationships/slide" Target="slides/slide60.xml"/><Relationship Id="rId116" Type="http://schemas.openxmlformats.org/officeDocument/2006/relationships/slide" Target="slides/slide109.xml"/><Relationship Id="rId137" Type="http://schemas.openxmlformats.org/officeDocument/2006/relationships/slide" Target="slides/slide130.xml"/><Relationship Id="rId158" Type="http://schemas.openxmlformats.org/officeDocument/2006/relationships/viewProps" Target="viewProps.xml"/><Relationship Id="rId20" Type="http://schemas.openxmlformats.org/officeDocument/2006/relationships/slide" Target="slides/slide13.xml"/><Relationship Id="rId41" Type="http://schemas.openxmlformats.org/officeDocument/2006/relationships/slide" Target="slides/slide34.xml"/><Relationship Id="rId62" Type="http://schemas.openxmlformats.org/officeDocument/2006/relationships/slide" Target="slides/slide55.xml"/><Relationship Id="rId83" Type="http://schemas.openxmlformats.org/officeDocument/2006/relationships/slide" Target="slides/slide76.xml"/><Relationship Id="rId88" Type="http://schemas.openxmlformats.org/officeDocument/2006/relationships/slide" Target="slides/slide81.xml"/><Relationship Id="rId111" Type="http://schemas.openxmlformats.org/officeDocument/2006/relationships/slide" Target="slides/slide104.xml"/><Relationship Id="rId132" Type="http://schemas.openxmlformats.org/officeDocument/2006/relationships/slide" Target="slides/slide125.xml"/><Relationship Id="rId153" Type="http://schemas.openxmlformats.org/officeDocument/2006/relationships/slide" Target="slides/slide146.xml"/><Relationship Id="rId15" Type="http://schemas.openxmlformats.org/officeDocument/2006/relationships/slide" Target="slides/slide8.xml"/><Relationship Id="rId36" Type="http://schemas.openxmlformats.org/officeDocument/2006/relationships/slide" Target="slides/slide29.xml"/><Relationship Id="rId57" Type="http://schemas.openxmlformats.org/officeDocument/2006/relationships/slide" Target="slides/slide50.xml"/><Relationship Id="rId106" Type="http://schemas.openxmlformats.org/officeDocument/2006/relationships/slide" Target="slides/slide99.xml"/><Relationship Id="rId127" Type="http://schemas.openxmlformats.org/officeDocument/2006/relationships/slide" Target="slides/slide120.xml"/><Relationship Id="rId10" Type="http://schemas.openxmlformats.org/officeDocument/2006/relationships/slide" Target="slides/slide3.xml"/><Relationship Id="rId31" Type="http://schemas.openxmlformats.org/officeDocument/2006/relationships/slide" Target="slides/slide24.xml"/><Relationship Id="rId52" Type="http://schemas.openxmlformats.org/officeDocument/2006/relationships/slide" Target="slides/slide45.xml"/><Relationship Id="rId73" Type="http://schemas.openxmlformats.org/officeDocument/2006/relationships/slide" Target="slides/slide66.xml"/><Relationship Id="rId78" Type="http://schemas.openxmlformats.org/officeDocument/2006/relationships/slide" Target="slides/slide71.xml"/><Relationship Id="rId94" Type="http://schemas.openxmlformats.org/officeDocument/2006/relationships/slide" Target="slides/slide87.xml"/><Relationship Id="rId99" Type="http://schemas.openxmlformats.org/officeDocument/2006/relationships/slide" Target="slides/slide92.xml"/><Relationship Id="rId101" Type="http://schemas.openxmlformats.org/officeDocument/2006/relationships/slide" Target="slides/slide94.xml"/><Relationship Id="rId122" Type="http://schemas.openxmlformats.org/officeDocument/2006/relationships/slide" Target="slides/slide115.xml"/><Relationship Id="rId143" Type="http://schemas.openxmlformats.org/officeDocument/2006/relationships/slide" Target="slides/slide136.xml"/><Relationship Id="rId148" Type="http://schemas.openxmlformats.org/officeDocument/2006/relationships/slide" Target="slides/slide141.xml"/><Relationship Id="rId4" Type="http://schemas.openxmlformats.org/officeDocument/2006/relationships/slideMaster" Target="slideMasters/slideMaster4.xml"/><Relationship Id="rId9" Type="http://schemas.openxmlformats.org/officeDocument/2006/relationships/slide" Target="slides/slide2.xml"/><Relationship Id="rId26" Type="http://schemas.openxmlformats.org/officeDocument/2006/relationships/slide" Target="slides/slide19.xml"/><Relationship Id="rId47" Type="http://schemas.openxmlformats.org/officeDocument/2006/relationships/slide" Target="slides/slide40.xml"/><Relationship Id="rId68" Type="http://schemas.openxmlformats.org/officeDocument/2006/relationships/slide" Target="slides/slide61.xml"/><Relationship Id="rId89" Type="http://schemas.openxmlformats.org/officeDocument/2006/relationships/slide" Target="slides/slide82.xml"/><Relationship Id="rId112" Type="http://schemas.openxmlformats.org/officeDocument/2006/relationships/slide" Target="slides/slide105.xml"/><Relationship Id="rId133" Type="http://schemas.openxmlformats.org/officeDocument/2006/relationships/slide" Target="slides/slide126.xml"/><Relationship Id="rId154" Type="http://schemas.openxmlformats.org/officeDocument/2006/relationships/slide" Target="slides/slide147.xml"/><Relationship Id="rId16" Type="http://schemas.openxmlformats.org/officeDocument/2006/relationships/slide" Target="slides/slide9.xml"/><Relationship Id="rId37" Type="http://schemas.openxmlformats.org/officeDocument/2006/relationships/slide" Target="slides/slide30.xml"/><Relationship Id="rId58" Type="http://schemas.openxmlformats.org/officeDocument/2006/relationships/slide" Target="slides/slide51.xml"/><Relationship Id="rId79" Type="http://schemas.openxmlformats.org/officeDocument/2006/relationships/slide" Target="slides/slide72.xml"/><Relationship Id="rId102" Type="http://schemas.openxmlformats.org/officeDocument/2006/relationships/slide" Target="slides/slide95.xml"/><Relationship Id="rId123" Type="http://schemas.openxmlformats.org/officeDocument/2006/relationships/slide" Target="slides/slide116.xml"/><Relationship Id="rId144" Type="http://schemas.openxmlformats.org/officeDocument/2006/relationships/slide" Target="slides/slide137.xml"/><Relationship Id="rId90" Type="http://schemas.openxmlformats.org/officeDocument/2006/relationships/slide" Target="slides/slide83.xml"/><Relationship Id="rId27" Type="http://schemas.openxmlformats.org/officeDocument/2006/relationships/slide" Target="slides/slide20.xml"/><Relationship Id="rId48" Type="http://schemas.openxmlformats.org/officeDocument/2006/relationships/slide" Target="slides/slide41.xml"/><Relationship Id="rId69" Type="http://schemas.openxmlformats.org/officeDocument/2006/relationships/slide" Target="slides/slide62.xml"/><Relationship Id="rId113" Type="http://schemas.openxmlformats.org/officeDocument/2006/relationships/slide" Target="slides/slide106.xml"/><Relationship Id="rId134" Type="http://schemas.openxmlformats.org/officeDocument/2006/relationships/slide" Target="slides/slide12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75BAB8F7-26C7-2345-A2F0-4C70E8EFA84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a:extLst>
              <a:ext uri="{FF2B5EF4-FFF2-40B4-BE49-F238E27FC236}">
                <a16:creationId xmlns:a16="http://schemas.microsoft.com/office/drawing/2014/main" id="{1EB0FE49-C86E-0B42-8C7E-921C60B5AAA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93DFD10-C36A-A44C-AC52-E91D9A58CF7E}" type="datetimeFigureOut">
              <a:rPr kumimoji="1" lang="zh-CN" altLang="en-US" smtClean="0"/>
              <a:t>2024/9/10</a:t>
            </a:fld>
            <a:endParaRPr kumimoji="1" lang="zh-CN" altLang="en-US"/>
          </a:p>
        </p:txBody>
      </p:sp>
      <p:sp>
        <p:nvSpPr>
          <p:cNvPr id="4" name="页脚占位符 3">
            <a:extLst>
              <a:ext uri="{FF2B5EF4-FFF2-40B4-BE49-F238E27FC236}">
                <a16:creationId xmlns:a16="http://schemas.microsoft.com/office/drawing/2014/main" id="{9E928822-8127-CD43-9156-5BB443851DB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5" name="灯片编号占位符 4">
            <a:extLst>
              <a:ext uri="{FF2B5EF4-FFF2-40B4-BE49-F238E27FC236}">
                <a16:creationId xmlns:a16="http://schemas.microsoft.com/office/drawing/2014/main" id="{4FC3EF7F-6078-7249-A167-F5C06879924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3F0B397-CD8F-1C4C-97BB-ADF18DDD1C00}" type="slidenum">
              <a:rPr kumimoji="1" lang="zh-CN" altLang="en-US" smtClean="0"/>
              <a:t>‹#›</a:t>
            </a:fld>
            <a:endParaRPr kumimoji="1" lang="zh-CN" altLang="en-US"/>
          </a:p>
        </p:txBody>
      </p:sp>
    </p:spTree>
    <p:extLst>
      <p:ext uri="{BB962C8B-B14F-4D97-AF65-F5344CB8AC3E}">
        <p14:creationId xmlns:p14="http://schemas.microsoft.com/office/powerpoint/2010/main" val="276265591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EE7ACF5-0677-4CC5-89ED-AE83D3F5859D}" type="datetimeFigureOut">
              <a:rPr lang="zh-CN" altLang="en-US" smtClean="0"/>
              <a:t>2024/9/10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CC63F50-FC71-46DD-9BDC-11F985EF414C}" type="slidenum">
              <a:rPr lang="zh-CN" altLang="en-US" smtClean="0"/>
              <a:t>‹#›</a:t>
            </a:fld>
            <a:endParaRPr lang="zh-CN" altLang="en-US"/>
          </a:p>
        </p:txBody>
      </p:sp>
    </p:spTree>
    <p:extLst>
      <p:ext uri="{BB962C8B-B14F-4D97-AF65-F5344CB8AC3E}">
        <p14:creationId xmlns:p14="http://schemas.microsoft.com/office/powerpoint/2010/main" val="30855948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3</a:t>
            </a:fld>
            <a:endParaRPr lang="zh-CN" altLang="en-US"/>
          </a:p>
        </p:txBody>
      </p:sp>
    </p:spTree>
    <p:extLst>
      <p:ext uri="{BB962C8B-B14F-4D97-AF65-F5344CB8AC3E}">
        <p14:creationId xmlns:p14="http://schemas.microsoft.com/office/powerpoint/2010/main" val="33944168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fencing</a:t>
            </a:r>
            <a:r>
              <a:rPr lang="zh-CN" altLang="en-US" sz="1200" kern="1200" dirty="0">
                <a:solidFill>
                  <a:schemeClr val="tx1"/>
                </a:solidFill>
                <a:effectLst/>
                <a:latin typeface="+mn-lt"/>
                <a:ea typeface="+mn-ea"/>
                <a:cs typeface="+mn-cs"/>
              </a:rPr>
              <a:t>英</a:t>
            </a:r>
            <a:r>
              <a:rPr lang="en-US" altLang="zh-CN" sz="1200" kern="1200" dirty="0">
                <a:solidFill>
                  <a:schemeClr val="tx1"/>
                </a:solidFill>
                <a:effectLst/>
                <a:latin typeface="+mn-lt"/>
                <a:ea typeface="+mn-ea"/>
                <a:cs typeface="+mn-cs"/>
              </a:rPr>
              <a:t>[ˈ</a:t>
            </a:r>
            <a:r>
              <a:rPr lang="en-US" altLang="zh-CN" sz="1200" kern="1200" dirty="0" err="1">
                <a:solidFill>
                  <a:schemeClr val="tx1"/>
                </a:solidFill>
                <a:effectLst/>
                <a:latin typeface="+mn-lt"/>
                <a:ea typeface="+mn-ea"/>
                <a:cs typeface="+mn-cs"/>
              </a:rPr>
              <a:t>fensɪŋ</a:t>
            </a:r>
            <a:r>
              <a:rPr lang="en-US" altLang="zh-CN" sz="1200" kern="1200" dirty="0">
                <a:solidFill>
                  <a:schemeClr val="tx1"/>
                </a:solidFill>
                <a:effectLst/>
                <a:latin typeface="+mn-lt"/>
                <a:ea typeface="+mn-ea"/>
                <a:cs typeface="+mn-cs"/>
              </a:rPr>
              <a:t>] n.</a:t>
            </a:r>
            <a:r>
              <a:rPr lang="zh-CN" altLang="en-US" sz="1200" kern="1200" dirty="0">
                <a:solidFill>
                  <a:schemeClr val="tx1"/>
                </a:solidFill>
                <a:effectLst/>
                <a:latin typeface="+mn-lt"/>
                <a:ea typeface="+mn-ea"/>
                <a:cs typeface="+mn-cs"/>
              </a:rPr>
              <a:t>围栏</a:t>
            </a:r>
            <a:r>
              <a:rPr lang="en-US" altLang="zh-CN"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栅栏</a:t>
            </a:r>
            <a:r>
              <a:rPr lang="en-US" altLang="zh-CN"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击剑运动</a:t>
            </a:r>
            <a:r>
              <a:rPr lang="en-US" altLang="zh-CN"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篱笆</a:t>
            </a:r>
            <a:r>
              <a:rPr lang="en-US" altLang="zh-CN"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筑栅栏用的材料</a:t>
            </a:r>
            <a:r>
              <a:rPr lang="en-US" altLang="zh-CN" sz="1200" kern="1200" dirty="0">
                <a:solidFill>
                  <a:schemeClr val="tx1"/>
                </a:solidFill>
                <a:effectLst/>
                <a:latin typeface="+mn-lt"/>
                <a:ea typeface="+mn-ea"/>
                <a:cs typeface="+mn-cs"/>
              </a:rPr>
              <a:t>;</a:t>
            </a:r>
            <a:br>
              <a:rPr lang="zh-CN" altLang="en-US" dirty="0"/>
            </a:br>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136</a:t>
            </a:fld>
            <a:endParaRPr lang="zh-CN" altLang="en-US"/>
          </a:p>
        </p:txBody>
      </p:sp>
    </p:spTree>
    <p:extLst>
      <p:ext uri="{BB962C8B-B14F-4D97-AF65-F5344CB8AC3E}">
        <p14:creationId xmlns:p14="http://schemas.microsoft.com/office/powerpoint/2010/main" val="10726186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版式2">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469F54-72BF-044A-89E7-CDAF75E947E3}"/>
              </a:ext>
            </a:extLst>
          </p:cNvPr>
          <p:cNvSpPr>
            <a:spLocks noGrp="1"/>
          </p:cNvSpPr>
          <p:nvPr>
            <p:ph type="title" hasCustomPrompt="1"/>
          </p:nvPr>
        </p:nvSpPr>
        <p:spPr>
          <a:xfrm>
            <a:off x="838200" y="2244725"/>
            <a:ext cx="10541000" cy="1158875"/>
          </a:xfrm>
          <a:prstGeom prst="rect">
            <a:avLst/>
          </a:prstGeom>
        </p:spPr>
        <p:txBody>
          <a:bodyPr anchor="ctr"/>
          <a:lstStyle>
            <a:lvl1pPr>
              <a:defRPr sz="7200" b="0" i="0">
                <a:solidFill>
                  <a:schemeClr val="tx1">
                    <a:lumMod val="85000"/>
                    <a:lumOff val="15000"/>
                  </a:schemeClr>
                </a:solidFill>
                <a:latin typeface="Alibaba PuHuiTi B" pitchFamily="18" charset="-122"/>
                <a:ea typeface="Alibaba PuHuiTi B" pitchFamily="18" charset="-122"/>
                <a:cs typeface="Alibaba PuHuiTi B" pitchFamily="18" charset="-122"/>
              </a:defRPr>
            </a:lvl1pPr>
          </a:lstStyle>
          <a:p>
            <a:r>
              <a:rPr kumimoji="1" lang="zh-CN" altLang="en-US" dirty="0"/>
              <a:t>主标题</a:t>
            </a:r>
          </a:p>
        </p:txBody>
      </p:sp>
      <p:sp>
        <p:nvSpPr>
          <p:cNvPr id="3" name="文本占位符 3">
            <a:extLst>
              <a:ext uri="{FF2B5EF4-FFF2-40B4-BE49-F238E27FC236}">
                <a16:creationId xmlns:a16="http://schemas.microsoft.com/office/drawing/2014/main" id="{FE68CD30-ECD6-A642-8C7F-BA42D1249DFD}"/>
              </a:ext>
            </a:extLst>
          </p:cNvPr>
          <p:cNvSpPr>
            <a:spLocks noGrp="1"/>
          </p:cNvSpPr>
          <p:nvPr>
            <p:ph type="body" sz="quarter" idx="10" hasCustomPrompt="1"/>
          </p:nvPr>
        </p:nvSpPr>
        <p:spPr>
          <a:xfrm>
            <a:off x="838200" y="3454401"/>
            <a:ext cx="10540999" cy="630237"/>
          </a:xfrm>
          <a:prstGeom prst="rect">
            <a:avLst/>
          </a:prstGeom>
        </p:spPr>
        <p:txBody>
          <a:bodyPr anchor="ctr"/>
          <a:lstStyle>
            <a:lvl1pPr algn="ctr">
              <a:buNone/>
              <a:defRPr sz="2400" b="0" i="0">
                <a:solidFill>
                  <a:schemeClr val="tx1">
                    <a:lumMod val="65000"/>
                    <a:lumOff val="35000"/>
                  </a:schemeClr>
                </a:solidFill>
                <a:latin typeface="Alibaba PuHuiTi R" pitchFamily="18" charset="-122"/>
                <a:ea typeface="Alibaba PuHuiTi R" pitchFamily="18" charset="-122"/>
                <a:cs typeface="Alibaba PuHuiTi R" pitchFamily="18" charset="-122"/>
              </a:defRPr>
            </a:lvl1pPr>
          </a:lstStyle>
          <a:p>
            <a:pPr lvl="0"/>
            <a:r>
              <a:rPr kumimoji="1" lang="zh-CN" altLang="en-US" dirty="0"/>
              <a:t>副标题内容，如若没有可以删除</a:t>
            </a:r>
          </a:p>
        </p:txBody>
      </p:sp>
    </p:spTree>
    <p:extLst>
      <p:ext uri="{BB962C8B-B14F-4D97-AF65-F5344CB8AC3E}">
        <p14:creationId xmlns:p14="http://schemas.microsoft.com/office/powerpoint/2010/main" val="5887210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二级标题+正文内容（无编号）">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6C2551-88ED-4239-96A2-7F3C49A205FD}"/>
              </a:ext>
            </a:extLst>
          </p:cNvPr>
          <p:cNvSpPr>
            <a:spLocks noGrp="1"/>
          </p:cNvSpPr>
          <p:nvPr>
            <p:ph type="title" hasCustomPrompt="1"/>
          </p:nvPr>
        </p:nvSpPr>
        <p:spPr>
          <a:xfrm>
            <a:off x="710880" y="234029"/>
            <a:ext cx="8771021" cy="517190"/>
          </a:xfrm>
          <a:prstGeom prst="rect">
            <a:avLst/>
          </a:prstGeom>
        </p:spPr>
        <p:txBody>
          <a:bodyPr anchor="ctr" anchorCtr="0"/>
          <a:lstStyle>
            <a:lvl1pPr>
              <a:defRPr sz="2400" b="1" i="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sp>
        <p:nvSpPr>
          <p:cNvPr id="10" name="文本占位符 9">
            <a:extLst>
              <a:ext uri="{FF2B5EF4-FFF2-40B4-BE49-F238E27FC236}">
                <a16:creationId xmlns:a16="http://schemas.microsoft.com/office/drawing/2014/main" id="{1BE760B7-955D-46DB-9CF6-0F5E75ACEF47}"/>
              </a:ext>
            </a:extLst>
          </p:cNvPr>
          <p:cNvSpPr>
            <a:spLocks noGrp="1"/>
          </p:cNvSpPr>
          <p:nvPr>
            <p:ph type="body" sz="quarter" idx="10" hasCustomPrompt="1"/>
          </p:nvPr>
        </p:nvSpPr>
        <p:spPr>
          <a:xfrm>
            <a:off x="710880" y="940081"/>
            <a:ext cx="10698800" cy="517190"/>
          </a:xfrm>
          <a:prstGeom prst="rect">
            <a:avLst/>
          </a:prstGeom>
        </p:spPr>
        <p:txBody>
          <a:bodyPr anchor="ctr" anchorCtr="0"/>
          <a:lstStyle>
            <a:lvl1pPr marL="0" indent="0">
              <a:buNone/>
              <a:defRPr lang="zh-CN" altLang="en-US" sz="1800" b="1"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marL="0" lvl="0" indent="0">
              <a:buNone/>
            </a:pPr>
            <a:r>
              <a:rPr lang="zh-CN" altLang="en-US" dirty="0"/>
              <a:t>正文二级标题</a:t>
            </a:r>
            <a:r>
              <a:rPr lang="en-US" altLang="zh-CN" dirty="0"/>
              <a:t>-</a:t>
            </a:r>
            <a:r>
              <a:rPr lang="zh-CN" altLang="en-US" dirty="0"/>
              <a:t>阿里巴巴普惠体</a:t>
            </a:r>
            <a:r>
              <a:rPr lang="en-US" altLang="zh-CN" dirty="0"/>
              <a:t>18</a:t>
            </a:r>
            <a:r>
              <a:rPr lang="zh-CN" altLang="en-US" dirty="0"/>
              <a:t>号</a:t>
            </a:r>
          </a:p>
        </p:txBody>
      </p:sp>
      <p:sp>
        <p:nvSpPr>
          <p:cNvPr id="12" name="文本占位符 11">
            <a:extLst>
              <a:ext uri="{FF2B5EF4-FFF2-40B4-BE49-F238E27FC236}">
                <a16:creationId xmlns:a16="http://schemas.microsoft.com/office/drawing/2014/main" id="{0F12D90F-BB49-421D-A9D1-C25C2A378E5A}"/>
              </a:ext>
            </a:extLst>
          </p:cNvPr>
          <p:cNvSpPr>
            <a:spLocks noGrp="1"/>
          </p:cNvSpPr>
          <p:nvPr>
            <p:ph type="body" sz="quarter" idx="11" hasCustomPrompt="1"/>
          </p:nvPr>
        </p:nvSpPr>
        <p:spPr>
          <a:xfrm>
            <a:off x="710880" y="1656000"/>
            <a:ext cx="10698800" cy="4219575"/>
          </a:xfrm>
          <a:prstGeom prst="rect">
            <a:avLst/>
          </a:prstGeom>
        </p:spPr>
        <p:txBody>
          <a:bodyPr/>
          <a:lstStyle>
            <a:lvl1pPr marL="0" indent="0">
              <a:lnSpc>
                <a:spcPct val="150000"/>
              </a:lnSpc>
              <a:buNone/>
              <a:defRPr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此为正文内容，字体不可改，阿里巴巴普惠体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p>
        </p:txBody>
      </p:sp>
    </p:spTree>
    <p:extLst>
      <p:ext uri="{BB962C8B-B14F-4D97-AF65-F5344CB8AC3E}">
        <p14:creationId xmlns:p14="http://schemas.microsoft.com/office/powerpoint/2010/main" val="1888985133"/>
      </p:ext>
    </p:extLst>
  </p:cSld>
  <p:clrMapOvr>
    <a:masterClrMapping/>
  </p:clrMapOvr>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二级标题+正文内容（项目符号）">
    <p:spTree>
      <p:nvGrpSpPr>
        <p:cNvPr id="1" name=""/>
        <p:cNvGrpSpPr/>
        <p:nvPr/>
      </p:nvGrpSpPr>
      <p:grpSpPr>
        <a:xfrm>
          <a:off x="0" y="0"/>
          <a:ext cx="0" cy="0"/>
          <a:chOff x="0" y="0"/>
          <a:chExt cx="0" cy="0"/>
        </a:xfrm>
      </p:grpSpPr>
      <p:sp>
        <p:nvSpPr>
          <p:cNvPr id="4" name="文本占位符 11">
            <a:extLst>
              <a:ext uri="{FF2B5EF4-FFF2-40B4-BE49-F238E27FC236}">
                <a16:creationId xmlns:a16="http://schemas.microsoft.com/office/drawing/2014/main" id="{052D8D2A-DC76-4246-B7A3-897EC5980424}"/>
              </a:ext>
            </a:extLst>
          </p:cNvPr>
          <p:cNvSpPr>
            <a:spLocks noGrp="1"/>
          </p:cNvSpPr>
          <p:nvPr>
            <p:ph type="body" sz="quarter" idx="11" hasCustomPrompt="1"/>
          </p:nvPr>
        </p:nvSpPr>
        <p:spPr>
          <a:xfrm>
            <a:off x="710881" y="1646133"/>
            <a:ext cx="10749598" cy="4219575"/>
          </a:xfrm>
          <a:prstGeom prst="rect">
            <a:avLst/>
          </a:prstGeom>
        </p:spPr>
        <p:txBody>
          <a:bodyPr/>
          <a:lstStyle>
            <a:lvl1pPr marL="360000" indent="-360000">
              <a:lnSpc>
                <a:spcPct val="150000"/>
              </a:lnSpc>
              <a:buClr>
                <a:srgbClr val="404040"/>
              </a:buClr>
              <a:buSzPct val="85000"/>
              <a:buFont typeface="Wingdings" pitchFamily="2" charset="2"/>
              <a:buChar char="l"/>
              <a:tabLst/>
              <a:defRPr lang="en-US" altLang="zh-CN" sz="1600" b="0" i="0" dirty="0">
                <a:solidFill>
                  <a:schemeClr val="tx1">
                    <a:lumMod val="85000"/>
                    <a:lumOff val="15000"/>
                  </a:schemeClr>
                </a:solidFill>
                <a:latin typeface="Alibaba PuHuiTi R" pitchFamily="18" charset="-122"/>
                <a:ea typeface="Alibaba PuHuiTi R" pitchFamily="18" charset="-122"/>
                <a:cs typeface="Alibaba PuHuiTi R" pitchFamily="18" charset="-122"/>
              </a:defRPr>
            </a:lvl1pPr>
            <a:lvl2pPr marL="719138" indent="-358775">
              <a:lnSpc>
                <a:spcPct val="150000"/>
              </a:lnSpc>
              <a:buFont typeface="Wingdings" pitchFamily="2" charset="2"/>
              <a:buChar char="l"/>
              <a:tabLst/>
              <a:defRPr lang="en-US" altLang="zh-CN" sz="1400" b="0" i="0" dirty="0">
                <a:latin typeface="Alibaba PuHuiTi R" pitchFamily="18" charset="-122"/>
                <a:ea typeface="Alibaba PuHuiTi R" pitchFamily="18" charset="-122"/>
                <a:cs typeface="Alibaba PuHuiTi R" pitchFamily="18" charset="-122"/>
              </a:defRPr>
            </a:lvl2pPr>
            <a:lvl3pPr marL="1079500" indent="-358775">
              <a:lnSpc>
                <a:spcPct val="150000"/>
              </a:lnSpc>
              <a:buFont typeface="Arial" panose="020B0604020202020204" pitchFamily="34" charset="0"/>
              <a:buChar char="•"/>
              <a:tabLst/>
              <a:defRPr lang="zh-CN" altLang="en-US" sz="1400" b="0" i="0" dirty="0"/>
            </a:lvl3pPr>
          </a:lstStyle>
          <a:p>
            <a:pPr marL="0" lvl="0" indent="0">
              <a:lnSpc>
                <a:spcPct val="150000"/>
              </a:lnSpc>
              <a:buNone/>
            </a:pPr>
            <a:r>
              <a:rPr lang="zh-CN" altLang="en-US" dirty="0"/>
              <a:t>此处以罗列的方式表达</a:t>
            </a:r>
            <a:r>
              <a:rPr lang="en-US" altLang="zh-CN" dirty="0"/>
              <a:t>XXX</a:t>
            </a:r>
            <a:r>
              <a:rPr lang="zh-CN" altLang="en-US" dirty="0"/>
              <a:t>技术特性</a:t>
            </a:r>
            <a:r>
              <a:rPr lang="en-US" altLang="zh-CN" dirty="0"/>
              <a:t>/</a:t>
            </a:r>
            <a:r>
              <a:rPr lang="zh-CN" altLang="en-US" dirty="0"/>
              <a:t>要点等</a:t>
            </a:r>
            <a:endParaRPr lang="en-US" altLang="zh-CN" dirty="0"/>
          </a:p>
          <a:p>
            <a:pPr lvl="1"/>
            <a:r>
              <a:rPr lang="zh-CN" altLang="en-US" dirty="0"/>
              <a:t>技术特性</a:t>
            </a:r>
            <a:r>
              <a:rPr lang="en-US" altLang="zh-CN" dirty="0"/>
              <a:t>1</a:t>
            </a:r>
          </a:p>
          <a:p>
            <a:pPr lvl="1"/>
            <a:r>
              <a:rPr lang="zh-CN" altLang="en-US" dirty="0"/>
              <a:t>技术特性</a:t>
            </a:r>
            <a:r>
              <a:rPr lang="en-US" altLang="zh-CN" dirty="0"/>
              <a:t>2</a:t>
            </a:r>
          </a:p>
          <a:p>
            <a:pPr lvl="2"/>
            <a:r>
              <a:rPr lang="zh-CN" altLang="en-US" dirty="0"/>
              <a:t>要点</a:t>
            </a:r>
            <a:r>
              <a:rPr lang="en-US" altLang="zh-CN" dirty="0"/>
              <a:t>1</a:t>
            </a:r>
          </a:p>
          <a:p>
            <a:pPr lvl="2"/>
            <a:r>
              <a:rPr lang="zh-CN" altLang="en-US" dirty="0"/>
              <a:t>要点</a:t>
            </a:r>
            <a:r>
              <a:rPr lang="en-US" altLang="zh-CN" dirty="0"/>
              <a:t>2</a:t>
            </a:r>
            <a:endParaRPr lang="zh-CN" altLang="en-US" dirty="0"/>
          </a:p>
        </p:txBody>
      </p:sp>
      <p:sp>
        <p:nvSpPr>
          <p:cNvPr id="5" name="标题 1">
            <a:extLst>
              <a:ext uri="{FF2B5EF4-FFF2-40B4-BE49-F238E27FC236}">
                <a16:creationId xmlns:a16="http://schemas.microsoft.com/office/drawing/2014/main" id="{49FCFB1A-E1EE-3245-9778-ABB7ACB14FA5}"/>
              </a:ext>
            </a:extLst>
          </p:cNvPr>
          <p:cNvSpPr>
            <a:spLocks noGrp="1"/>
          </p:cNvSpPr>
          <p:nvPr>
            <p:ph type="title" hasCustomPrompt="1"/>
          </p:nvPr>
        </p:nvSpPr>
        <p:spPr>
          <a:xfrm>
            <a:off x="710880" y="24418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sp>
        <p:nvSpPr>
          <p:cNvPr id="6" name="文本占位符 9">
            <a:extLst>
              <a:ext uri="{FF2B5EF4-FFF2-40B4-BE49-F238E27FC236}">
                <a16:creationId xmlns:a16="http://schemas.microsoft.com/office/drawing/2014/main" id="{2DD40269-A2A6-814E-991D-1DBB12873808}"/>
              </a:ext>
            </a:extLst>
          </p:cNvPr>
          <p:cNvSpPr>
            <a:spLocks noGrp="1"/>
          </p:cNvSpPr>
          <p:nvPr>
            <p:ph type="body" sz="quarter" idx="10" hasCustomPrompt="1"/>
          </p:nvPr>
        </p:nvSpPr>
        <p:spPr>
          <a:xfrm>
            <a:off x="710880" y="940081"/>
            <a:ext cx="10749599" cy="517190"/>
          </a:xfrm>
          <a:prstGeom prst="rect">
            <a:avLst/>
          </a:prstGeom>
        </p:spPr>
        <p:txBody>
          <a:bodyPr anchor="ctr" anchorCtr="0"/>
          <a:lstStyle>
            <a:lvl1pPr marL="0" indent="0">
              <a:buNone/>
              <a:defRPr lang="zh-CN" altLang="en-US" sz="1800" b="1"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marL="0" lvl="0" indent="0">
              <a:buNone/>
            </a:pPr>
            <a:r>
              <a:rPr lang="zh-CN" altLang="en-US" dirty="0"/>
              <a:t>正文二级标题</a:t>
            </a:r>
            <a:r>
              <a:rPr lang="en-US" altLang="zh-CN" dirty="0"/>
              <a:t>-</a:t>
            </a:r>
            <a:r>
              <a:rPr lang="zh-CN" altLang="en-US" dirty="0"/>
              <a:t>阿里巴巴普惠体</a:t>
            </a:r>
            <a:r>
              <a:rPr lang="en-US" altLang="zh-CN" dirty="0"/>
              <a:t>18</a:t>
            </a:r>
            <a:r>
              <a:rPr lang="zh-CN" altLang="en-US" dirty="0"/>
              <a:t>号</a:t>
            </a:r>
          </a:p>
        </p:txBody>
      </p:sp>
    </p:spTree>
    <p:extLst>
      <p:ext uri="{BB962C8B-B14F-4D97-AF65-F5344CB8AC3E}">
        <p14:creationId xmlns:p14="http://schemas.microsoft.com/office/powerpoint/2010/main" val="16399144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二级标题+正文内容（数字编号）">
    <p:spTree>
      <p:nvGrpSpPr>
        <p:cNvPr id="1" name=""/>
        <p:cNvGrpSpPr/>
        <p:nvPr/>
      </p:nvGrpSpPr>
      <p:grpSpPr>
        <a:xfrm>
          <a:off x="0" y="0"/>
          <a:ext cx="0" cy="0"/>
          <a:chOff x="0" y="0"/>
          <a:chExt cx="0" cy="0"/>
        </a:xfrm>
      </p:grpSpPr>
      <p:sp>
        <p:nvSpPr>
          <p:cNvPr id="4" name="文本占位符 11">
            <a:extLst>
              <a:ext uri="{FF2B5EF4-FFF2-40B4-BE49-F238E27FC236}">
                <a16:creationId xmlns:a16="http://schemas.microsoft.com/office/drawing/2014/main" id="{052D8D2A-DC76-4246-B7A3-897EC5980424}"/>
              </a:ext>
            </a:extLst>
          </p:cNvPr>
          <p:cNvSpPr>
            <a:spLocks noGrp="1"/>
          </p:cNvSpPr>
          <p:nvPr>
            <p:ph type="body" sz="quarter" idx="11" hasCustomPrompt="1"/>
          </p:nvPr>
        </p:nvSpPr>
        <p:spPr>
          <a:xfrm>
            <a:off x="710879" y="1646133"/>
            <a:ext cx="10719120" cy="4219575"/>
          </a:xfrm>
          <a:prstGeom prst="rect">
            <a:avLst/>
          </a:prstGeom>
        </p:spPr>
        <p:txBody>
          <a:bodyPr/>
          <a:lstStyle>
            <a:lvl1pPr marL="360000" indent="-360000">
              <a:lnSpc>
                <a:spcPct val="150000"/>
              </a:lnSpc>
              <a:buClr>
                <a:srgbClr val="404040"/>
              </a:buClr>
              <a:buSzPct val="85000"/>
              <a:buFont typeface="+mj-lt"/>
              <a:buAutoNum type="arabicPeriod"/>
              <a:tabLst/>
              <a:defRPr lang="en-US" altLang="zh-CN"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nSpc>
                <a:spcPct val="150000"/>
              </a:lnSpc>
              <a:buFont typeface="+mj-lt"/>
              <a:buAutoNum type="arabicPeriod"/>
              <a:tabLst/>
              <a:defRPr lang="en-US" altLang="zh-CN" sz="1400" b="0" i="0" dirty="0">
                <a:latin typeface="Alibaba PuHuiTi R" pitchFamily="18" charset="-122"/>
                <a:ea typeface="Alibaba PuHuiTi R" pitchFamily="18" charset="-122"/>
                <a:cs typeface="Alibaba PuHuiTi R" pitchFamily="18" charset="-122"/>
              </a:defRPr>
            </a:lvl2pPr>
            <a:lvl3pPr marL="1079500" indent="-358775">
              <a:lnSpc>
                <a:spcPct val="150000"/>
              </a:lnSpc>
              <a:buFont typeface="+mj-ea"/>
              <a:buAutoNum type="circleNumDbPlain"/>
              <a:tabLst/>
              <a:defRPr lang="zh-CN" altLang="en-US" sz="1400" b="0" i="0" dirty="0"/>
            </a:lvl3pPr>
          </a:lstStyle>
          <a:p>
            <a:pPr marL="0" lvl="0" indent="0">
              <a:lnSpc>
                <a:spcPct val="150000"/>
              </a:lnSpc>
              <a:buNone/>
            </a:pPr>
            <a:r>
              <a:rPr lang="zh-CN" altLang="en-US" dirty="0"/>
              <a:t>此处以罗列的方式表达</a:t>
            </a:r>
            <a:r>
              <a:rPr lang="en-US" altLang="zh-CN" dirty="0"/>
              <a:t>XXX</a:t>
            </a:r>
            <a:r>
              <a:rPr lang="zh-CN" altLang="en-US" dirty="0"/>
              <a:t>技术特性</a:t>
            </a:r>
            <a:r>
              <a:rPr lang="en-US" altLang="zh-CN" dirty="0"/>
              <a:t>/</a:t>
            </a:r>
            <a:r>
              <a:rPr lang="zh-CN" altLang="en-US" dirty="0"/>
              <a:t>要点等</a:t>
            </a:r>
            <a:endParaRPr lang="en-US" altLang="zh-CN" dirty="0"/>
          </a:p>
          <a:p>
            <a:pPr lvl="1"/>
            <a:r>
              <a:rPr lang="zh-CN" altLang="en-US" dirty="0"/>
              <a:t>技术特性</a:t>
            </a:r>
            <a:r>
              <a:rPr lang="en-US" altLang="zh-CN" dirty="0"/>
              <a:t>1</a:t>
            </a:r>
          </a:p>
          <a:p>
            <a:pPr lvl="1"/>
            <a:r>
              <a:rPr lang="zh-CN" altLang="en-US" dirty="0"/>
              <a:t>技术特性</a:t>
            </a:r>
            <a:r>
              <a:rPr lang="en-US" altLang="zh-CN" dirty="0"/>
              <a:t>2</a:t>
            </a:r>
          </a:p>
          <a:p>
            <a:pPr lvl="2"/>
            <a:r>
              <a:rPr lang="zh-CN" altLang="en-US" dirty="0"/>
              <a:t>要点</a:t>
            </a:r>
            <a:r>
              <a:rPr lang="en-US" altLang="zh-CN" dirty="0"/>
              <a:t>1</a:t>
            </a:r>
          </a:p>
          <a:p>
            <a:pPr lvl="2"/>
            <a:r>
              <a:rPr lang="zh-CN" altLang="en-US" dirty="0"/>
              <a:t>要点</a:t>
            </a:r>
            <a:r>
              <a:rPr lang="en-US" altLang="zh-CN" dirty="0"/>
              <a:t>2</a:t>
            </a:r>
            <a:endParaRPr lang="zh-CN" altLang="en-US" dirty="0"/>
          </a:p>
        </p:txBody>
      </p:sp>
      <p:sp>
        <p:nvSpPr>
          <p:cNvPr id="5" name="标题 1">
            <a:extLst>
              <a:ext uri="{FF2B5EF4-FFF2-40B4-BE49-F238E27FC236}">
                <a16:creationId xmlns:a16="http://schemas.microsoft.com/office/drawing/2014/main" id="{64C54839-92D5-0E4E-B9C2-203FF53C3229}"/>
              </a:ext>
            </a:extLst>
          </p:cNvPr>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sp>
        <p:nvSpPr>
          <p:cNvPr id="6" name="文本占位符 9">
            <a:extLst>
              <a:ext uri="{FF2B5EF4-FFF2-40B4-BE49-F238E27FC236}">
                <a16:creationId xmlns:a16="http://schemas.microsoft.com/office/drawing/2014/main" id="{E5CC542A-FF04-5243-BA82-1AC7B0A112E0}"/>
              </a:ext>
            </a:extLst>
          </p:cNvPr>
          <p:cNvSpPr>
            <a:spLocks noGrp="1"/>
          </p:cNvSpPr>
          <p:nvPr>
            <p:ph type="body" sz="quarter" idx="10" hasCustomPrompt="1"/>
          </p:nvPr>
        </p:nvSpPr>
        <p:spPr>
          <a:xfrm>
            <a:off x="710881" y="940081"/>
            <a:ext cx="10719120" cy="517190"/>
          </a:xfrm>
          <a:prstGeom prst="rect">
            <a:avLst/>
          </a:prstGeom>
        </p:spPr>
        <p:txBody>
          <a:bodyPr anchor="ctr" anchorCtr="0"/>
          <a:lstStyle>
            <a:lvl1pPr marL="0" indent="0">
              <a:buNone/>
              <a:defRPr sz="1800" b="1">
                <a:solidFill>
                  <a:srgbClr val="404040"/>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正文二级标题</a:t>
            </a:r>
            <a:r>
              <a:rPr lang="en-US" altLang="zh-CN" dirty="0"/>
              <a:t>-</a:t>
            </a:r>
            <a:r>
              <a:rPr lang="zh-CN" altLang="en-US" dirty="0"/>
              <a:t>阿里巴巴普惠体</a:t>
            </a:r>
            <a:r>
              <a:rPr lang="en-US" altLang="zh-CN" dirty="0"/>
              <a:t>18</a:t>
            </a:r>
            <a:r>
              <a:rPr lang="zh-CN" altLang="en-US" dirty="0"/>
              <a:t>号</a:t>
            </a:r>
          </a:p>
        </p:txBody>
      </p:sp>
    </p:spTree>
    <p:extLst>
      <p:ext uri="{BB962C8B-B14F-4D97-AF65-F5344CB8AC3E}">
        <p14:creationId xmlns:p14="http://schemas.microsoft.com/office/powerpoint/2010/main" val="286276754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二级标题">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E4D92416-D30F-8049-AD27-C955EC07F253}"/>
              </a:ext>
            </a:extLst>
          </p:cNvPr>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sp>
        <p:nvSpPr>
          <p:cNvPr id="5" name="文本占位符 9">
            <a:extLst>
              <a:ext uri="{FF2B5EF4-FFF2-40B4-BE49-F238E27FC236}">
                <a16:creationId xmlns:a16="http://schemas.microsoft.com/office/drawing/2014/main" id="{FB933948-E99B-AD48-8B41-DEA66BC8FB53}"/>
              </a:ext>
            </a:extLst>
          </p:cNvPr>
          <p:cNvSpPr>
            <a:spLocks noGrp="1"/>
          </p:cNvSpPr>
          <p:nvPr>
            <p:ph type="body" sz="quarter" idx="10" hasCustomPrompt="1"/>
          </p:nvPr>
        </p:nvSpPr>
        <p:spPr>
          <a:xfrm>
            <a:off x="710880" y="940081"/>
            <a:ext cx="10748056" cy="517190"/>
          </a:xfrm>
          <a:prstGeom prst="rect">
            <a:avLst/>
          </a:prstGeom>
        </p:spPr>
        <p:txBody>
          <a:bodyPr anchor="ctr" anchorCtr="0"/>
          <a:lstStyle>
            <a:lvl1pPr marL="0" indent="0">
              <a:buNone/>
              <a:defRPr sz="1800" b="1">
                <a:solidFill>
                  <a:srgbClr val="404040"/>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正文二级标题</a:t>
            </a:r>
            <a:r>
              <a:rPr lang="en-US" altLang="zh-CN" dirty="0"/>
              <a:t>-</a:t>
            </a:r>
            <a:r>
              <a:rPr lang="zh-CN" altLang="en-US" dirty="0"/>
              <a:t>阿里巴巴普惠体</a:t>
            </a:r>
            <a:r>
              <a:rPr lang="en-US" altLang="zh-CN" dirty="0"/>
              <a:t>18</a:t>
            </a:r>
            <a:r>
              <a:rPr lang="zh-CN" altLang="en-US" dirty="0"/>
              <a:t>号</a:t>
            </a:r>
          </a:p>
        </p:txBody>
      </p:sp>
      <p:sp>
        <p:nvSpPr>
          <p:cNvPr id="6" name="文本占位符 11">
            <a:extLst>
              <a:ext uri="{FF2B5EF4-FFF2-40B4-BE49-F238E27FC236}">
                <a16:creationId xmlns:a16="http://schemas.microsoft.com/office/drawing/2014/main" id="{D8BA1B0F-468D-0446-AB7E-B23A83414DF2}"/>
              </a:ext>
            </a:extLst>
          </p:cNvPr>
          <p:cNvSpPr>
            <a:spLocks noGrp="1"/>
          </p:cNvSpPr>
          <p:nvPr>
            <p:ph type="body" sz="quarter" idx="11" hasCustomPrompt="1"/>
          </p:nvPr>
        </p:nvSpPr>
        <p:spPr>
          <a:xfrm>
            <a:off x="710880" y="1646133"/>
            <a:ext cx="10748057" cy="4219575"/>
          </a:xfrm>
          <a:prstGeom prst="rect">
            <a:avLst/>
          </a:prstGeom>
        </p:spPr>
        <p:txBody>
          <a:bodyPr/>
          <a:lstStyle>
            <a:lvl1pPr marL="360000" indent="-360000">
              <a:lnSpc>
                <a:spcPct val="150000"/>
              </a:lnSpc>
              <a:buClr>
                <a:srgbClr val="404040"/>
              </a:buClr>
              <a:buSzPct val="85000"/>
              <a:buFont typeface="Wingdings" pitchFamily="2" charset="2"/>
              <a:buChar char="l"/>
              <a:tabLst/>
              <a:defRPr lang="zh-CN" altLang="en-US" sz="16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1pPr>
            <a:lvl2pPr marL="719138" indent="-358775">
              <a:buFont typeface="Wingdings" pitchFamily="2" charset="2"/>
              <a:buChar char="l"/>
              <a:tabLst/>
              <a:defRPr lang="en-US" altLang="zh-CN" sz="14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2pPr>
            <a:lvl3pPr marL="1079500" indent="-358775">
              <a:buFont typeface="Wingdings" pitchFamily="2" charset="2"/>
              <a:buChar char="l"/>
              <a:tabLst/>
              <a:defRPr lang="zh-CN" altLang="en-US" sz="14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3pPr>
          </a:lstStyle>
          <a:p>
            <a:pPr lvl="0"/>
            <a:r>
              <a:rPr lang="zh-CN" altLang="en-US" dirty="0"/>
              <a:t>此处以罗列的方式表达</a:t>
            </a:r>
            <a:r>
              <a:rPr lang="en-US" altLang="zh-CN" dirty="0"/>
              <a:t>XXX</a:t>
            </a:r>
            <a:r>
              <a:rPr lang="zh-CN" altLang="en-US" dirty="0"/>
              <a:t>技术特性</a:t>
            </a:r>
            <a:r>
              <a:rPr lang="en-US" altLang="zh-CN" dirty="0"/>
              <a:t>/</a:t>
            </a:r>
            <a:r>
              <a:rPr lang="zh-CN" altLang="en-US" dirty="0"/>
              <a:t>要点等</a:t>
            </a:r>
            <a:endParaRPr lang="en-US" altLang="zh-CN" dirty="0"/>
          </a:p>
          <a:p>
            <a:pPr marL="720000" lvl="1" indent="-360000" algn="l" rtl="0" eaLnBrk="0" fontAlgn="base" hangingPunct="0">
              <a:lnSpc>
                <a:spcPct val="150000"/>
              </a:lnSpc>
              <a:spcBef>
                <a:spcPct val="20000"/>
              </a:spcBef>
              <a:spcAft>
                <a:spcPct val="0"/>
              </a:spcAft>
              <a:buClr>
                <a:srgbClr val="404040"/>
              </a:buClr>
              <a:buSzPct val="85000"/>
              <a:buFont typeface="Wingdings" pitchFamily="2" charset="2"/>
              <a:buChar char="p"/>
              <a:tabLst/>
            </a:pPr>
            <a:r>
              <a:rPr lang="zh-CN" altLang="en-US" dirty="0"/>
              <a:t>技术特性</a:t>
            </a:r>
            <a:r>
              <a:rPr lang="en-US" altLang="zh-CN" dirty="0"/>
              <a:t>1</a:t>
            </a:r>
          </a:p>
          <a:p>
            <a:pPr marL="720000" lvl="1" indent="-360000" algn="l" rtl="0" eaLnBrk="0" fontAlgn="base" hangingPunct="0">
              <a:lnSpc>
                <a:spcPct val="150000"/>
              </a:lnSpc>
              <a:spcBef>
                <a:spcPct val="20000"/>
              </a:spcBef>
              <a:spcAft>
                <a:spcPct val="0"/>
              </a:spcAft>
              <a:buClr>
                <a:srgbClr val="404040"/>
              </a:buClr>
              <a:buSzPct val="85000"/>
              <a:buFont typeface="Wingdings" pitchFamily="2" charset="2"/>
              <a:buChar char="p"/>
              <a:tabLst/>
            </a:pPr>
            <a:r>
              <a:rPr lang="zh-CN" altLang="en-US" dirty="0"/>
              <a:t>技术特性</a:t>
            </a:r>
            <a:r>
              <a:rPr lang="en-US" altLang="zh-CN" dirty="0"/>
              <a:t>2</a:t>
            </a:r>
          </a:p>
          <a:p>
            <a:pPr marL="1079500" lvl="2" indent="-358775" algn="l" rtl="0" eaLnBrk="0" fontAlgn="base" hangingPunct="0">
              <a:lnSpc>
                <a:spcPct val="150000"/>
              </a:lnSpc>
              <a:spcBef>
                <a:spcPct val="20000"/>
              </a:spcBef>
              <a:spcAft>
                <a:spcPct val="0"/>
              </a:spcAft>
              <a:buClr>
                <a:srgbClr val="404040"/>
              </a:buClr>
              <a:buSzPct val="85000"/>
              <a:tabLst/>
            </a:pPr>
            <a:r>
              <a:rPr lang="zh-CN" altLang="en-US" dirty="0"/>
              <a:t>要点</a:t>
            </a:r>
            <a:r>
              <a:rPr lang="en-US" altLang="zh-CN" dirty="0"/>
              <a:t>1</a:t>
            </a:r>
          </a:p>
          <a:p>
            <a:pPr marL="1079500" lvl="2" indent="-358775" algn="l" rtl="0" eaLnBrk="0" fontAlgn="base" hangingPunct="0">
              <a:lnSpc>
                <a:spcPct val="150000"/>
              </a:lnSpc>
              <a:spcBef>
                <a:spcPct val="20000"/>
              </a:spcBef>
              <a:spcAft>
                <a:spcPct val="0"/>
              </a:spcAft>
              <a:buClr>
                <a:srgbClr val="404040"/>
              </a:buClr>
              <a:buSzPct val="85000"/>
              <a:tabLst/>
            </a:pPr>
            <a:r>
              <a:rPr lang="zh-CN" altLang="en-US" dirty="0"/>
              <a:t>要点</a:t>
            </a:r>
            <a:r>
              <a:rPr lang="en-US" altLang="zh-CN" dirty="0"/>
              <a:t>2</a:t>
            </a:r>
            <a:endParaRPr lang="zh-CN" altLang="en-US" dirty="0"/>
          </a:p>
        </p:txBody>
      </p:sp>
    </p:spTree>
    <p:extLst>
      <p:ext uri="{BB962C8B-B14F-4D97-AF65-F5344CB8AC3E}">
        <p14:creationId xmlns:p14="http://schemas.microsoft.com/office/powerpoint/2010/main" val="203749740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正文内容（无编号）">
    <p:spTree>
      <p:nvGrpSpPr>
        <p:cNvPr id="1" name=""/>
        <p:cNvGrpSpPr/>
        <p:nvPr/>
      </p:nvGrpSpPr>
      <p:grpSpPr>
        <a:xfrm>
          <a:off x="0" y="0"/>
          <a:ext cx="0" cy="0"/>
          <a:chOff x="0" y="0"/>
          <a:chExt cx="0" cy="0"/>
        </a:xfrm>
      </p:grpSpPr>
      <p:sp>
        <p:nvSpPr>
          <p:cNvPr id="12" name="文本占位符 11">
            <a:extLst>
              <a:ext uri="{FF2B5EF4-FFF2-40B4-BE49-F238E27FC236}">
                <a16:creationId xmlns:a16="http://schemas.microsoft.com/office/drawing/2014/main" id="{0F12D90F-BB49-421D-A9D1-C25C2A378E5A}"/>
              </a:ext>
            </a:extLst>
          </p:cNvPr>
          <p:cNvSpPr>
            <a:spLocks noGrp="1"/>
          </p:cNvSpPr>
          <p:nvPr>
            <p:ph type="body" sz="quarter" idx="11" hasCustomPrompt="1"/>
          </p:nvPr>
        </p:nvSpPr>
        <p:spPr>
          <a:xfrm>
            <a:off x="710880" y="940081"/>
            <a:ext cx="9845675" cy="4871439"/>
          </a:xfrm>
          <a:prstGeom prst="rect">
            <a:avLst/>
          </a:prstGeom>
        </p:spPr>
        <p:txBody>
          <a:bodyPr/>
          <a:lstStyle>
            <a:lvl1pPr marL="0" indent="0">
              <a:lnSpc>
                <a:spcPct val="150000"/>
              </a:lnSpc>
              <a:buNone/>
              <a:defRPr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此为正文内容，字体不可改，阿里巴巴普惠体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p>
        </p:txBody>
      </p:sp>
      <p:sp>
        <p:nvSpPr>
          <p:cNvPr id="4" name="标题 1">
            <a:extLst>
              <a:ext uri="{FF2B5EF4-FFF2-40B4-BE49-F238E27FC236}">
                <a16:creationId xmlns:a16="http://schemas.microsoft.com/office/drawing/2014/main" id="{9947CB16-8D08-5242-A2E0-936DC1D438F6}"/>
              </a:ext>
            </a:extLst>
          </p:cNvPr>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spTree>
    <p:extLst>
      <p:ext uri="{BB962C8B-B14F-4D97-AF65-F5344CB8AC3E}">
        <p14:creationId xmlns:p14="http://schemas.microsoft.com/office/powerpoint/2010/main" val="29088069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正文内容（数字符号）">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B678CE99-982F-E747-B6C5-B29DECDE3890}"/>
              </a:ext>
            </a:extLst>
          </p:cNvPr>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sp>
        <p:nvSpPr>
          <p:cNvPr id="3" name="文本占位符 11">
            <a:extLst>
              <a:ext uri="{FF2B5EF4-FFF2-40B4-BE49-F238E27FC236}">
                <a16:creationId xmlns:a16="http://schemas.microsoft.com/office/drawing/2014/main" id="{88D105DB-24C1-B042-AF5E-89B957331250}"/>
              </a:ext>
            </a:extLst>
          </p:cNvPr>
          <p:cNvSpPr>
            <a:spLocks noGrp="1"/>
          </p:cNvSpPr>
          <p:nvPr>
            <p:ph type="body" sz="quarter" idx="11" hasCustomPrompt="1"/>
          </p:nvPr>
        </p:nvSpPr>
        <p:spPr>
          <a:xfrm>
            <a:off x="710879" y="934933"/>
            <a:ext cx="10719120" cy="4219575"/>
          </a:xfrm>
          <a:prstGeom prst="rect">
            <a:avLst/>
          </a:prstGeom>
        </p:spPr>
        <p:txBody>
          <a:bodyPr/>
          <a:lstStyle>
            <a:lvl1pPr marL="360000" indent="-360000">
              <a:lnSpc>
                <a:spcPct val="150000"/>
              </a:lnSpc>
              <a:buClr>
                <a:srgbClr val="404040"/>
              </a:buClr>
              <a:buSzPct val="85000"/>
              <a:buFont typeface="+mj-lt"/>
              <a:buAutoNum type="arabicPeriod"/>
              <a:tabLst/>
              <a:defRPr lang="en-US" altLang="zh-CN"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nSpc>
                <a:spcPct val="150000"/>
              </a:lnSpc>
              <a:buFont typeface="+mj-lt"/>
              <a:buAutoNum type="arabicPeriod"/>
              <a:tabLst/>
              <a:defRPr lang="en-US" altLang="zh-CN" sz="1400" b="0" i="0" dirty="0">
                <a:latin typeface="Alibaba PuHuiTi R" pitchFamily="18" charset="-122"/>
                <a:ea typeface="Alibaba PuHuiTi R" pitchFamily="18" charset="-122"/>
                <a:cs typeface="Alibaba PuHuiTi R" pitchFamily="18" charset="-122"/>
              </a:defRPr>
            </a:lvl2pPr>
            <a:lvl3pPr marL="1079500" indent="-358775">
              <a:lnSpc>
                <a:spcPct val="150000"/>
              </a:lnSpc>
              <a:buFont typeface="+mj-ea"/>
              <a:buAutoNum type="circleNumDbPlain"/>
              <a:tabLst/>
              <a:defRPr lang="zh-CN" altLang="en-US" sz="1400" b="0" i="0" dirty="0"/>
            </a:lvl3pPr>
          </a:lstStyle>
          <a:p>
            <a:pPr marL="0" lvl="0" indent="0">
              <a:lnSpc>
                <a:spcPct val="150000"/>
              </a:lnSpc>
              <a:buNone/>
            </a:pPr>
            <a:r>
              <a:rPr lang="zh-CN" altLang="en-US" dirty="0"/>
              <a:t>此处以罗列的方式表达</a:t>
            </a:r>
            <a:r>
              <a:rPr lang="en-US" altLang="zh-CN" dirty="0"/>
              <a:t>XXX</a:t>
            </a:r>
            <a:r>
              <a:rPr lang="zh-CN" altLang="en-US" dirty="0"/>
              <a:t>技术特性</a:t>
            </a:r>
            <a:r>
              <a:rPr lang="en-US" altLang="zh-CN" dirty="0"/>
              <a:t>/</a:t>
            </a:r>
            <a:r>
              <a:rPr lang="zh-CN" altLang="en-US" dirty="0"/>
              <a:t>要点等</a:t>
            </a:r>
            <a:endParaRPr lang="en-US" altLang="zh-CN" dirty="0"/>
          </a:p>
          <a:p>
            <a:pPr lvl="1"/>
            <a:r>
              <a:rPr lang="zh-CN" altLang="en-US" dirty="0"/>
              <a:t>技术特性</a:t>
            </a:r>
            <a:r>
              <a:rPr lang="en-US" altLang="zh-CN" dirty="0"/>
              <a:t>1</a:t>
            </a:r>
          </a:p>
          <a:p>
            <a:pPr lvl="1"/>
            <a:r>
              <a:rPr lang="zh-CN" altLang="en-US" dirty="0"/>
              <a:t>技术特性</a:t>
            </a:r>
            <a:r>
              <a:rPr lang="en-US" altLang="zh-CN" dirty="0"/>
              <a:t>2</a:t>
            </a:r>
          </a:p>
          <a:p>
            <a:pPr lvl="2"/>
            <a:r>
              <a:rPr lang="zh-CN" altLang="en-US" dirty="0"/>
              <a:t>要点</a:t>
            </a:r>
            <a:r>
              <a:rPr lang="en-US" altLang="zh-CN" dirty="0"/>
              <a:t>1</a:t>
            </a:r>
          </a:p>
          <a:p>
            <a:pPr lvl="2"/>
            <a:r>
              <a:rPr lang="zh-CN" altLang="en-US" dirty="0"/>
              <a:t>要点</a:t>
            </a:r>
            <a:r>
              <a:rPr lang="en-US" altLang="zh-CN" dirty="0"/>
              <a:t>2</a:t>
            </a:r>
            <a:endParaRPr lang="zh-CN" altLang="en-US" dirty="0"/>
          </a:p>
        </p:txBody>
      </p:sp>
    </p:spTree>
    <p:extLst>
      <p:ext uri="{BB962C8B-B14F-4D97-AF65-F5344CB8AC3E}">
        <p14:creationId xmlns:p14="http://schemas.microsoft.com/office/powerpoint/2010/main" val="11588711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正文内容+项目编号">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9020C514-817B-504E-A325-60842B59AB40}"/>
              </a:ext>
            </a:extLst>
          </p:cNvPr>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b="1"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sp>
        <p:nvSpPr>
          <p:cNvPr id="3" name="文本占位符 11">
            <a:extLst>
              <a:ext uri="{FF2B5EF4-FFF2-40B4-BE49-F238E27FC236}">
                <a16:creationId xmlns:a16="http://schemas.microsoft.com/office/drawing/2014/main" id="{9C0915B4-3DAF-C444-883E-818CAE39A5B1}"/>
              </a:ext>
            </a:extLst>
          </p:cNvPr>
          <p:cNvSpPr>
            <a:spLocks noGrp="1"/>
          </p:cNvSpPr>
          <p:nvPr>
            <p:ph type="body" sz="quarter" idx="11" hasCustomPrompt="1"/>
          </p:nvPr>
        </p:nvSpPr>
        <p:spPr>
          <a:xfrm>
            <a:off x="710880" y="945093"/>
            <a:ext cx="10748057" cy="4219575"/>
          </a:xfrm>
          <a:prstGeom prst="rect">
            <a:avLst/>
          </a:prstGeom>
        </p:spPr>
        <p:txBody>
          <a:bodyPr/>
          <a:lstStyle>
            <a:lvl1pPr marL="360000" indent="-360000">
              <a:lnSpc>
                <a:spcPct val="150000"/>
              </a:lnSpc>
              <a:buClr>
                <a:srgbClr val="404040"/>
              </a:buClr>
              <a:buSzPct val="85000"/>
              <a:buFont typeface="Wingdings" pitchFamily="2" charset="2"/>
              <a:buChar char="l"/>
              <a:tabLst/>
              <a:defRPr lang="zh-CN" altLang="en-US" sz="16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1pPr>
            <a:lvl2pPr marL="719138" indent="-358775">
              <a:buFont typeface="Wingdings" pitchFamily="2" charset="2"/>
              <a:buChar char="l"/>
              <a:tabLst/>
              <a:defRPr lang="en-US" altLang="zh-CN" sz="14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2pPr>
            <a:lvl3pPr marL="1079500" indent="-358775">
              <a:buFont typeface="Wingdings" pitchFamily="2" charset="2"/>
              <a:buChar char="l"/>
              <a:tabLst/>
              <a:defRPr lang="zh-CN" altLang="en-US" sz="14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3pPr>
          </a:lstStyle>
          <a:p>
            <a:pPr lvl="0"/>
            <a:r>
              <a:rPr lang="zh-CN" altLang="en-US" dirty="0"/>
              <a:t>此处以罗列的方式表达</a:t>
            </a:r>
            <a:r>
              <a:rPr lang="en-US" altLang="zh-CN" dirty="0"/>
              <a:t>XXX</a:t>
            </a:r>
            <a:r>
              <a:rPr lang="zh-CN" altLang="en-US" dirty="0"/>
              <a:t>技术特性</a:t>
            </a:r>
            <a:r>
              <a:rPr lang="en-US" altLang="zh-CN" dirty="0"/>
              <a:t>/</a:t>
            </a:r>
            <a:r>
              <a:rPr lang="zh-CN" altLang="en-US" dirty="0"/>
              <a:t>要点等</a:t>
            </a:r>
            <a:endParaRPr lang="en-US" altLang="zh-CN" dirty="0"/>
          </a:p>
          <a:p>
            <a:pPr marL="720000" lvl="1" indent="-360000" algn="l" rtl="0" eaLnBrk="0" fontAlgn="base" hangingPunct="0">
              <a:lnSpc>
                <a:spcPct val="150000"/>
              </a:lnSpc>
              <a:spcBef>
                <a:spcPct val="20000"/>
              </a:spcBef>
              <a:spcAft>
                <a:spcPct val="0"/>
              </a:spcAft>
              <a:buClr>
                <a:srgbClr val="404040"/>
              </a:buClr>
              <a:buSzPct val="85000"/>
              <a:buFont typeface="Wingdings" pitchFamily="2" charset="2"/>
              <a:buChar char="p"/>
              <a:tabLst/>
            </a:pPr>
            <a:r>
              <a:rPr lang="zh-CN" altLang="en-US" dirty="0"/>
              <a:t>技术特性</a:t>
            </a:r>
            <a:r>
              <a:rPr lang="en-US" altLang="zh-CN" dirty="0"/>
              <a:t>1</a:t>
            </a:r>
          </a:p>
          <a:p>
            <a:pPr marL="720000" lvl="1" indent="-360000" algn="l" rtl="0" eaLnBrk="0" fontAlgn="base" hangingPunct="0">
              <a:lnSpc>
                <a:spcPct val="150000"/>
              </a:lnSpc>
              <a:spcBef>
                <a:spcPct val="20000"/>
              </a:spcBef>
              <a:spcAft>
                <a:spcPct val="0"/>
              </a:spcAft>
              <a:buClr>
                <a:srgbClr val="404040"/>
              </a:buClr>
              <a:buSzPct val="85000"/>
              <a:buFont typeface="Wingdings" pitchFamily="2" charset="2"/>
              <a:buChar char="p"/>
              <a:tabLst/>
            </a:pPr>
            <a:r>
              <a:rPr lang="zh-CN" altLang="en-US" dirty="0"/>
              <a:t>技术特性</a:t>
            </a:r>
            <a:r>
              <a:rPr lang="en-US" altLang="zh-CN" dirty="0"/>
              <a:t>2</a:t>
            </a:r>
          </a:p>
          <a:p>
            <a:pPr marL="1079500" lvl="2" indent="-358775" algn="l" rtl="0" eaLnBrk="0" fontAlgn="base" hangingPunct="0">
              <a:lnSpc>
                <a:spcPct val="150000"/>
              </a:lnSpc>
              <a:spcBef>
                <a:spcPct val="20000"/>
              </a:spcBef>
              <a:spcAft>
                <a:spcPct val="0"/>
              </a:spcAft>
              <a:buClr>
                <a:srgbClr val="404040"/>
              </a:buClr>
              <a:buSzPct val="85000"/>
              <a:tabLst/>
            </a:pPr>
            <a:r>
              <a:rPr lang="zh-CN" altLang="en-US" dirty="0"/>
              <a:t>要点</a:t>
            </a:r>
            <a:r>
              <a:rPr lang="en-US" altLang="zh-CN" dirty="0"/>
              <a:t>1</a:t>
            </a:r>
          </a:p>
          <a:p>
            <a:pPr marL="1079500" lvl="2" indent="-358775" algn="l" rtl="0" eaLnBrk="0" fontAlgn="base" hangingPunct="0">
              <a:lnSpc>
                <a:spcPct val="150000"/>
              </a:lnSpc>
              <a:spcBef>
                <a:spcPct val="20000"/>
              </a:spcBef>
              <a:spcAft>
                <a:spcPct val="0"/>
              </a:spcAft>
              <a:buClr>
                <a:srgbClr val="404040"/>
              </a:buClr>
              <a:buSzPct val="85000"/>
              <a:tabLst/>
            </a:pPr>
            <a:r>
              <a:rPr lang="zh-CN" altLang="en-US" dirty="0"/>
              <a:t>要点</a:t>
            </a:r>
            <a:r>
              <a:rPr lang="en-US" altLang="zh-CN" dirty="0"/>
              <a:t>2</a:t>
            </a:r>
            <a:endParaRPr lang="zh-CN" altLang="en-US" dirty="0"/>
          </a:p>
        </p:txBody>
      </p:sp>
    </p:spTree>
    <p:extLst>
      <p:ext uri="{BB962C8B-B14F-4D97-AF65-F5344CB8AC3E}">
        <p14:creationId xmlns:p14="http://schemas.microsoft.com/office/powerpoint/2010/main" val="235716352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自由发挥">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9020C514-817B-504E-A325-60842B59AB40}"/>
              </a:ext>
            </a:extLst>
          </p:cNvPr>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b="1"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spTree>
    <p:extLst>
      <p:ext uri="{BB962C8B-B14F-4D97-AF65-F5344CB8AC3E}">
        <p14:creationId xmlns:p14="http://schemas.microsoft.com/office/powerpoint/2010/main" val="118248313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案例">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9020C514-817B-504E-A325-60842B59AB40}"/>
              </a:ext>
            </a:extLst>
          </p:cNvPr>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b="1"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grpSp>
        <p:nvGrpSpPr>
          <p:cNvPr id="6" name="组合 5">
            <a:extLst>
              <a:ext uri="{FF2B5EF4-FFF2-40B4-BE49-F238E27FC236}">
                <a16:creationId xmlns:a16="http://schemas.microsoft.com/office/drawing/2014/main" id="{EDBCAEF0-27E1-194C-B5F4-08826E264FF7}"/>
              </a:ext>
            </a:extLst>
          </p:cNvPr>
          <p:cNvGrpSpPr/>
          <p:nvPr userDrawn="1"/>
        </p:nvGrpSpPr>
        <p:grpSpPr>
          <a:xfrm>
            <a:off x="806306" y="968974"/>
            <a:ext cx="1228476" cy="528956"/>
            <a:chOff x="852891" y="1026849"/>
            <a:chExt cx="1228476" cy="528956"/>
          </a:xfrm>
        </p:grpSpPr>
        <p:sp>
          <p:nvSpPr>
            <p:cNvPr id="7" name="矩形 6">
              <a:extLst>
                <a:ext uri="{FF2B5EF4-FFF2-40B4-BE49-F238E27FC236}">
                  <a16:creationId xmlns:a16="http://schemas.microsoft.com/office/drawing/2014/main" id="{7F233A09-E322-CB4D-81FE-B2170A097F20}"/>
                </a:ext>
              </a:extLst>
            </p:cNvPr>
            <p:cNvSpPr/>
            <p:nvPr/>
          </p:nvSpPr>
          <p:spPr>
            <a:xfrm>
              <a:off x="1047050" y="1144435"/>
              <a:ext cx="1000826" cy="376390"/>
            </a:xfrm>
            <a:prstGeom prst="rect">
              <a:avLst/>
            </a:prstGeom>
            <a:noFill/>
            <a:ln w="127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六边形 7">
              <a:extLst>
                <a:ext uri="{FF2B5EF4-FFF2-40B4-BE49-F238E27FC236}">
                  <a16:creationId xmlns:a16="http://schemas.microsoft.com/office/drawing/2014/main" id="{58F0AF60-824F-A447-B933-34D6D8A0DBD6}"/>
                </a:ext>
              </a:extLst>
            </p:cNvPr>
            <p:cNvSpPr/>
            <p:nvPr/>
          </p:nvSpPr>
          <p:spPr>
            <a:xfrm rot="5400000">
              <a:off x="821086" y="1126435"/>
              <a:ext cx="461175" cy="397565"/>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9" name="图形 8">
              <a:extLst>
                <a:ext uri="{FF2B5EF4-FFF2-40B4-BE49-F238E27FC236}">
                  <a16:creationId xmlns:a16="http://schemas.microsoft.com/office/drawing/2014/main" id="{C4064CF0-C79B-2F4A-839D-A269386675FE}"/>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6208" y="1217543"/>
              <a:ext cx="201682" cy="201682"/>
            </a:xfrm>
            <a:prstGeom prst="rect">
              <a:avLst/>
            </a:prstGeom>
          </p:spPr>
        </p:pic>
        <p:sp>
          <p:nvSpPr>
            <p:cNvPr id="10" name="TextBox 2">
              <a:extLst>
                <a:ext uri="{FF2B5EF4-FFF2-40B4-BE49-F238E27FC236}">
                  <a16:creationId xmlns:a16="http://schemas.microsoft.com/office/drawing/2014/main" id="{A22AFB91-263F-054D-81BE-7D38A372C096}"/>
                </a:ext>
              </a:extLst>
            </p:cNvPr>
            <p:cNvSpPr txBox="1">
              <a:spLocks noChangeArrowheads="1"/>
            </p:cNvSpPr>
            <p:nvPr/>
          </p:nvSpPr>
          <p:spPr bwMode="auto">
            <a:xfrm>
              <a:off x="1306172" y="1026849"/>
              <a:ext cx="775195" cy="510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nSpc>
                  <a:spcPct val="150000"/>
                </a:lnSpc>
                <a:defRPr sz="2000">
                  <a:solidFill>
                    <a:srgbClr val="B60206"/>
                  </a:solidFill>
                  <a:latin typeface="Alibaba PuHuiTi M" pitchFamily="18" charset="-122"/>
                  <a:ea typeface="Alibaba PuHuiTi M" pitchFamily="18" charset="-122"/>
                  <a:cs typeface="Alibaba PuHuiTi M" pitchFamily="18"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latin typeface="Calibri" panose="020F0502020204030204" pitchFamily="34" charset="0"/>
                  <a:ea typeface="宋体" panose="02010600030101010101" pitchFamily="2" charset="-122"/>
                </a:defRPr>
              </a:lvl9pPr>
            </a:lstStyle>
            <a:p>
              <a:r>
                <a:rPr lang="zh-CN" altLang="en-US" dirty="0">
                  <a:solidFill>
                    <a:srgbClr val="AD2B26"/>
                  </a:solidFill>
                  <a:latin typeface="Alibaba PuHuiTi B" pitchFamily="18" charset="-122"/>
                  <a:ea typeface="Alibaba PuHuiTi B" pitchFamily="18" charset="-122"/>
                  <a:cs typeface="Alibaba PuHuiTi B" pitchFamily="18" charset="-122"/>
                </a:rPr>
                <a:t>案例</a:t>
              </a:r>
            </a:p>
          </p:txBody>
        </p:sp>
      </p:grpSp>
      <p:sp>
        <p:nvSpPr>
          <p:cNvPr id="11" name="文本占位符 9">
            <a:extLst>
              <a:ext uri="{FF2B5EF4-FFF2-40B4-BE49-F238E27FC236}">
                <a16:creationId xmlns:a16="http://schemas.microsoft.com/office/drawing/2014/main" id="{D44EE2D5-15F6-2E42-8B3D-F0F3139D0AA7}"/>
              </a:ext>
            </a:extLst>
          </p:cNvPr>
          <p:cNvSpPr>
            <a:spLocks noGrp="1"/>
          </p:cNvSpPr>
          <p:nvPr>
            <p:ph type="body" sz="quarter" idx="10" hasCustomPrompt="1"/>
          </p:nvPr>
        </p:nvSpPr>
        <p:spPr>
          <a:xfrm>
            <a:off x="2195450" y="1016160"/>
            <a:ext cx="9214230" cy="517190"/>
          </a:xfrm>
          <a:prstGeom prst="rect">
            <a:avLst/>
          </a:prstGeom>
        </p:spPr>
        <p:txBody>
          <a:bodyPr anchor="ctr" anchorCtr="0"/>
          <a:lstStyle>
            <a:lvl1pPr marL="0" indent="0">
              <a:buNone/>
              <a:defRPr lang="zh-CN" altLang="en-US" sz="2400" kern="1200" dirty="0">
                <a:solidFill>
                  <a:srgbClr val="AD2B26"/>
                </a:solidFill>
                <a:latin typeface="Alibaba PuHuiTi M" pitchFamily="18" charset="-122"/>
                <a:ea typeface="Alibaba PuHuiTi M" pitchFamily="18" charset="-122"/>
                <a:cs typeface="Alibaba PuHuiTi M" pitchFamily="18" charset="-122"/>
              </a:defRPr>
            </a:lvl1pPr>
          </a:lstStyle>
          <a:p>
            <a:pPr marL="0" lvl="0" indent="0">
              <a:buNone/>
            </a:pPr>
            <a:r>
              <a:rPr lang="zh-CN" altLang="en-US" dirty="0"/>
              <a:t>案例标题</a:t>
            </a:r>
            <a:r>
              <a:rPr lang="en-US" altLang="zh-CN" dirty="0"/>
              <a:t>-</a:t>
            </a:r>
            <a:r>
              <a:rPr lang="zh-CN" altLang="en-US" dirty="0"/>
              <a:t>阿里巴巴普惠体</a:t>
            </a:r>
            <a:r>
              <a:rPr lang="en-US" altLang="zh-CN" dirty="0"/>
              <a:t>18</a:t>
            </a:r>
            <a:r>
              <a:rPr lang="zh-CN" altLang="en-US" dirty="0"/>
              <a:t>号</a:t>
            </a:r>
          </a:p>
        </p:txBody>
      </p:sp>
      <p:sp>
        <p:nvSpPr>
          <p:cNvPr id="12" name="文本占位符 11">
            <a:extLst>
              <a:ext uri="{FF2B5EF4-FFF2-40B4-BE49-F238E27FC236}">
                <a16:creationId xmlns:a16="http://schemas.microsoft.com/office/drawing/2014/main" id="{F5EA2F1C-E1D5-B44C-AB78-F1D96E0D74BA}"/>
              </a:ext>
            </a:extLst>
          </p:cNvPr>
          <p:cNvSpPr>
            <a:spLocks noGrp="1"/>
          </p:cNvSpPr>
          <p:nvPr>
            <p:ph type="body" sz="quarter" idx="11" hasCustomPrompt="1"/>
          </p:nvPr>
        </p:nvSpPr>
        <p:spPr>
          <a:xfrm>
            <a:off x="2195450" y="1656000"/>
            <a:ext cx="9214230" cy="4219575"/>
          </a:xfrm>
          <a:prstGeom prst="rect">
            <a:avLst/>
          </a:prstGeom>
        </p:spPr>
        <p:txBody>
          <a:bodyPr/>
          <a:lstStyle>
            <a:lvl1pPr marL="0" indent="0">
              <a:lnSpc>
                <a:spcPct val="150000"/>
              </a:lnSpc>
              <a:buNone/>
              <a:defRPr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此为案例内容，字体不可改，阿里巴巴普惠体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p>
        </p:txBody>
      </p:sp>
    </p:spTree>
    <p:extLst>
      <p:ext uri="{BB962C8B-B14F-4D97-AF65-F5344CB8AC3E}">
        <p14:creationId xmlns:p14="http://schemas.microsoft.com/office/powerpoint/2010/main" val="280633039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练习">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9020C514-817B-504E-A325-60842B59AB40}"/>
              </a:ext>
            </a:extLst>
          </p:cNvPr>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b="1"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grpSp>
        <p:nvGrpSpPr>
          <p:cNvPr id="6" name="组合 5">
            <a:extLst>
              <a:ext uri="{FF2B5EF4-FFF2-40B4-BE49-F238E27FC236}">
                <a16:creationId xmlns:a16="http://schemas.microsoft.com/office/drawing/2014/main" id="{EDBCAEF0-27E1-194C-B5F4-08826E264FF7}"/>
              </a:ext>
            </a:extLst>
          </p:cNvPr>
          <p:cNvGrpSpPr/>
          <p:nvPr userDrawn="1"/>
        </p:nvGrpSpPr>
        <p:grpSpPr>
          <a:xfrm>
            <a:off x="806306" y="968974"/>
            <a:ext cx="1228476" cy="528956"/>
            <a:chOff x="852891" y="1026849"/>
            <a:chExt cx="1228476" cy="528956"/>
          </a:xfrm>
        </p:grpSpPr>
        <p:sp>
          <p:nvSpPr>
            <p:cNvPr id="7" name="矩形 6">
              <a:extLst>
                <a:ext uri="{FF2B5EF4-FFF2-40B4-BE49-F238E27FC236}">
                  <a16:creationId xmlns:a16="http://schemas.microsoft.com/office/drawing/2014/main" id="{7F233A09-E322-CB4D-81FE-B2170A097F20}"/>
                </a:ext>
              </a:extLst>
            </p:cNvPr>
            <p:cNvSpPr/>
            <p:nvPr/>
          </p:nvSpPr>
          <p:spPr>
            <a:xfrm>
              <a:off x="1047050" y="1144435"/>
              <a:ext cx="1000826" cy="376390"/>
            </a:xfrm>
            <a:prstGeom prst="rect">
              <a:avLst/>
            </a:prstGeom>
            <a:noFill/>
            <a:ln w="127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六边形 7">
              <a:extLst>
                <a:ext uri="{FF2B5EF4-FFF2-40B4-BE49-F238E27FC236}">
                  <a16:creationId xmlns:a16="http://schemas.microsoft.com/office/drawing/2014/main" id="{58F0AF60-824F-A447-B933-34D6D8A0DBD6}"/>
                </a:ext>
              </a:extLst>
            </p:cNvPr>
            <p:cNvSpPr/>
            <p:nvPr/>
          </p:nvSpPr>
          <p:spPr>
            <a:xfrm rot="5400000">
              <a:off x="821086" y="1126435"/>
              <a:ext cx="461175" cy="397565"/>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9" name="图形 8">
              <a:extLst>
                <a:ext uri="{FF2B5EF4-FFF2-40B4-BE49-F238E27FC236}">
                  <a16:creationId xmlns:a16="http://schemas.microsoft.com/office/drawing/2014/main" id="{C4064CF0-C79B-2F4A-839D-A269386675FE}"/>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6208" y="1217543"/>
              <a:ext cx="201682" cy="201682"/>
            </a:xfrm>
            <a:prstGeom prst="rect">
              <a:avLst/>
            </a:prstGeom>
          </p:spPr>
        </p:pic>
        <p:sp>
          <p:nvSpPr>
            <p:cNvPr id="10" name="TextBox 2">
              <a:extLst>
                <a:ext uri="{FF2B5EF4-FFF2-40B4-BE49-F238E27FC236}">
                  <a16:creationId xmlns:a16="http://schemas.microsoft.com/office/drawing/2014/main" id="{A22AFB91-263F-054D-81BE-7D38A372C096}"/>
                </a:ext>
              </a:extLst>
            </p:cNvPr>
            <p:cNvSpPr txBox="1">
              <a:spLocks noChangeArrowheads="1"/>
            </p:cNvSpPr>
            <p:nvPr/>
          </p:nvSpPr>
          <p:spPr bwMode="auto">
            <a:xfrm>
              <a:off x="1306172" y="1026849"/>
              <a:ext cx="775195" cy="510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nSpc>
                  <a:spcPct val="150000"/>
                </a:lnSpc>
                <a:defRPr sz="2000">
                  <a:solidFill>
                    <a:srgbClr val="B60206"/>
                  </a:solidFill>
                  <a:latin typeface="Alibaba PuHuiTi M" pitchFamily="18" charset="-122"/>
                  <a:ea typeface="Alibaba PuHuiTi M" pitchFamily="18" charset="-122"/>
                  <a:cs typeface="Alibaba PuHuiTi M" pitchFamily="18"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latin typeface="Calibri" panose="020F0502020204030204" pitchFamily="34" charset="0"/>
                  <a:ea typeface="宋体" panose="02010600030101010101" pitchFamily="2" charset="-122"/>
                </a:defRPr>
              </a:lvl9pPr>
            </a:lstStyle>
            <a:p>
              <a:r>
                <a:rPr lang="zh-CN" altLang="en-US" dirty="0">
                  <a:solidFill>
                    <a:srgbClr val="AD2B26"/>
                  </a:solidFill>
                  <a:latin typeface="Alibaba PuHuiTi B" pitchFamily="18" charset="-122"/>
                  <a:ea typeface="Alibaba PuHuiTi B" pitchFamily="18" charset="-122"/>
                  <a:cs typeface="Alibaba PuHuiTi B" pitchFamily="18" charset="-122"/>
                </a:rPr>
                <a:t>练习</a:t>
              </a:r>
            </a:p>
          </p:txBody>
        </p:sp>
      </p:grpSp>
      <p:sp>
        <p:nvSpPr>
          <p:cNvPr id="11" name="文本占位符 9">
            <a:extLst>
              <a:ext uri="{FF2B5EF4-FFF2-40B4-BE49-F238E27FC236}">
                <a16:creationId xmlns:a16="http://schemas.microsoft.com/office/drawing/2014/main" id="{D44EE2D5-15F6-2E42-8B3D-F0F3139D0AA7}"/>
              </a:ext>
            </a:extLst>
          </p:cNvPr>
          <p:cNvSpPr>
            <a:spLocks noGrp="1"/>
          </p:cNvSpPr>
          <p:nvPr>
            <p:ph type="body" sz="quarter" idx="10" hasCustomPrompt="1"/>
          </p:nvPr>
        </p:nvSpPr>
        <p:spPr>
          <a:xfrm>
            <a:off x="2195450" y="1016160"/>
            <a:ext cx="9214230" cy="517190"/>
          </a:xfrm>
          <a:prstGeom prst="rect">
            <a:avLst/>
          </a:prstGeom>
        </p:spPr>
        <p:txBody>
          <a:bodyPr anchor="ctr" anchorCtr="0"/>
          <a:lstStyle>
            <a:lvl1pPr marL="0" indent="0">
              <a:buNone/>
              <a:defRPr lang="zh-CN" altLang="en-US" sz="2400" kern="1200" dirty="0">
                <a:solidFill>
                  <a:srgbClr val="AD2B26"/>
                </a:solidFill>
                <a:latin typeface="Alibaba PuHuiTi M" pitchFamily="18" charset="-122"/>
                <a:ea typeface="Alibaba PuHuiTi M" pitchFamily="18" charset="-122"/>
                <a:cs typeface="Alibaba PuHuiTi M" pitchFamily="18" charset="-122"/>
              </a:defRPr>
            </a:lvl1pPr>
          </a:lstStyle>
          <a:p>
            <a:pPr marL="0" lvl="0" indent="0">
              <a:buNone/>
            </a:pPr>
            <a:r>
              <a:rPr lang="zh-CN" altLang="en-US" dirty="0"/>
              <a:t>练习标题</a:t>
            </a:r>
            <a:r>
              <a:rPr lang="en-US" altLang="zh-CN" dirty="0"/>
              <a:t>-</a:t>
            </a:r>
            <a:r>
              <a:rPr lang="zh-CN" altLang="en-US" dirty="0"/>
              <a:t>阿里巴巴普惠体</a:t>
            </a:r>
            <a:r>
              <a:rPr lang="en-US" altLang="zh-CN" dirty="0"/>
              <a:t>18</a:t>
            </a:r>
            <a:r>
              <a:rPr lang="zh-CN" altLang="en-US" dirty="0"/>
              <a:t>号</a:t>
            </a:r>
          </a:p>
        </p:txBody>
      </p:sp>
      <p:sp>
        <p:nvSpPr>
          <p:cNvPr id="12" name="文本占位符 11">
            <a:extLst>
              <a:ext uri="{FF2B5EF4-FFF2-40B4-BE49-F238E27FC236}">
                <a16:creationId xmlns:a16="http://schemas.microsoft.com/office/drawing/2014/main" id="{F5EA2F1C-E1D5-B44C-AB78-F1D96E0D74BA}"/>
              </a:ext>
            </a:extLst>
          </p:cNvPr>
          <p:cNvSpPr>
            <a:spLocks noGrp="1"/>
          </p:cNvSpPr>
          <p:nvPr>
            <p:ph type="body" sz="quarter" idx="11" hasCustomPrompt="1"/>
          </p:nvPr>
        </p:nvSpPr>
        <p:spPr>
          <a:xfrm>
            <a:off x="2195450" y="1656000"/>
            <a:ext cx="9214230" cy="4219575"/>
          </a:xfrm>
          <a:prstGeom prst="rect">
            <a:avLst/>
          </a:prstGeom>
        </p:spPr>
        <p:txBody>
          <a:bodyPr/>
          <a:lstStyle>
            <a:lvl1pPr marL="0" indent="0">
              <a:lnSpc>
                <a:spcPct val="150000"/>
              </a:lnSpc>
              <a:buNone/>
              <a:defRPr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此为练习内容，字体不可改，阿里巴巴普惠体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p>
        </p:txBody>
      </p:sp>
    </p:spTree>
    <p:extLst>
      <p:ext uri="{BB962C8B-B14F-4D97-AF65-F5344CB8AC3E}">
        <p14:creationId xmlns:p14="http://schemas.microsoft.com/office/powerpoint/2010/main" val="14145838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版式">
    <p:spTree>
      <p:nvGrpSpPr>
        <p:cNvPr id="1" name=""/>
        <p:cNvGrpSpPr/>
        <p:nvPr/>
      </p:nvGrpSpPr>
      <p:grpSpPr>
        <a:xfrm>
          <a:off x="0" y="0"/>
          <a:ext cx="0" cy="0"/>
          <a:chOff x="0" y="0"/>
          <a:chExt cx="0" cy="0"/>
        </a:xfrm>
      </p:grpSpPr>
      <p:sp>
        <p:nvSpPr>
          <p:cNvPr id="8" name="文本占位符 7">
            <a:extLst>
              <a:ext uri="{FF2B5EF4-FFF2-40B4-BE49-F238E27FC236}">
                <a16:creationId xmlns:a16="http://schemas.microsoft.com/office/drawing/2014/main" id="{81B62E64-63F1-3949-8E18-11A80E8D9F0D}"/>
              </a:ext>
            </a:extLst>
          </p:cNvPr>
          <p:cNvSpPr>
            <a:spLocks noGrp="1"/>
          </p:cNvSpPr>
          <p:nvPr>
            <p:ph type="body" sz="quarter" idx="10"/>
          </p:nvPr>
        </p:nvSpPr>
        <p:spPr>
          <a:xfrm>
            <a:off x="5019358" y="1006475"/>
            <a:ext cx="5973761" cy="4256405"/>
          </a:xfrm>
          <a:prstGeom prst="rect">
            <a:avLst/>
          </a:prstGeom>
        </p:spPr>
        <p:txBody>
          <a:bodyPr anchor="ctr"/>
          <a:lstStyle>
            <a:lvl1pPr marL="457189" marR="0" indent="-457189" algn="l" defTabSz="914400" rtl="0" eaLnBrk="0" fontAlgn="base" latinLnBrk="0" hangingPunct="0">
              <a:lnSpc>
                <a:spcPct val="200000"/>
              </a:lnSpc>
              <a:spcBef>
                <a:spcPct val="20000"/>
              </a:spcBef>
              <a:spcAft>
                <a:spcPct val="0"/>
              </a:spcAft>
              <a:buClrTx/>
              <a:buSzTx/>
              <a:buFont typeface="Wingdings" pitchFamily="2" charset="2"/>
              <a:buChar char="u"/>
              <a:tabLst/>
              <a:defRPr sz="1800">
                <a:solidFill>
                  <a:schemeClr val="tx1">
                    <a:lumMod val="75000"/>
                    <a:lumOff val="25000"/>
                  </a:schemeClr>
                </a:solidFill>
              </a:defRPr>
            </a:lvl1pPr>
          </a:lstStyle>
          <a:p>
            <a:pPr lvl="0"/>
            <a:r>
              <a:rPr kumimoji="1" lang="zh-CN" altLang="en-US" dirty="0"/>
              <a:t>单击此处编辑母版文本样式</a:t>
            </a:r>
            <a:endParaRPr kumimoji="1" lang="en-US" altLang="zh-CN" dirty="0"/>
          </a:p>
          <a:p>
            <a:pPr lvl="0"/>
            <a:r>
              <a:rPr kumimoji="1" lang="zh-CN" altLang="en-US" dirty="0"/>
              <a:t>根据实际内容可调整文字高低的位置</a:t>
            </a:r>
            <a:endParaRPr kumimoji="1" lang="en-US" altLang="zh-CN" dirty="0"/>
          </a:p>
          <a:p>
            <a:pPr marL="457189" marR="0" lvl="0" indent="-457189" algn="l" defTabSz="914400" rtl="0" eaLnBrk="0" fontAlgn="base" latinLnBrk="0" hangingPunct="0">
              <a:lnSpc>
                <a:spcPct val="200000"/>
              </a:lnSpc>
              <a:spcBef>
                <a:spcPct val="20000"/>
              </a:spcBef>
              <a:spcAft>
                <a:spcPct val="0"/>
              </a:spcAft>
              <a:buClrTx/>
              <a:buSzTx/>
              <a:buFont typeface="Wingdings" pitchFamily="2" charset="2"/>
              <a:buChar char="u"/>
              <a:tabLst/>
              <a:defRPr/>
            </a:pPr>
            <a:r>
              <a:rPr kumimoji="1" lang="zh-CN" altLang="en-US" dirty="0"/>
              <a:t>此内容上下居中对齐，可根据实际情况微调位置和字体大小</a:t>
            </a:r>
          </a:p>
          <a:p>
            <a:pPr lvl="0"/>
            <a:endParaRPr kumimoji="1" lang="zh-CN" altLang="en-US" dirty="0"/>
          </a:p>
        </p:txBody>
      </p:sp>
    </p:spTree>
    <p:extLst>
      <p:ext uri="{BB962C8B-B14F-4D97-AF65-F5344CB8AC3E}">
        <p14:creationId xmlns:p14="http://schemas.microsoft.com/office/powerpoint/2010/main" val="356469422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思考页">
    <p:spTree>
      <p:nvGrpSpPr>
        <p:cNvPr id="1" name=""/>
        <p:cNvGrpSpPr/>
        <p:nvPr/>
      </p:nvGrpSpPr>
      <p:grpSpPr>
        <a:xfrm>
          <a:off x="0" y="0"/>
          <a:ext cx="0" cy="0"/>
          <a:chOff x="0" y="0"/>
          <a:chExt cx="0" cy="0"/>
        </a:xfrm>
      </p:grpSpPr>
      <p:sp>
        <p:nvSpPr>
          <p:cNvPr id="28" name="六边形 27">
            <a:extLst>
              <a:ext uri="{FF2B5EF4-FFF2-40B4-BE49-F238E27FC236}">
                <a16:creationId xmlns:a16="http://schemas.microsoft.com/office/drawing/2014/main" id="{380B9059-6AA7-9E4F-BC56-F30289A262EA}"/>
              </a:ext>
            </a:extLst>
          </p:cNvPr>
          <p:cNvSpPr/>
          <p:nvPr userDrawn="1"/>
        </p:nvSpPr>
        <p:spPr>
          <a:xfrm rot="5400000">
            <a:off x="941355" y="3612018"/>
            <a:ext cx="1225219" cy="1056223"/>
          </a:xfrm>
          <a:prstGeom prst="hexagon">
            <a:avLst/>
          </a:prstGeom>
          <a:noFill/>
          <a:ln w="12700">
            <a:solidFill>
              <a:srgbClr val="51515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23" name="六边形 22">
            <a:extLst>
              <a:ext uri="{FF2B5EF4-FFF2-40B4-BE49-F238E27FC236}">
                <a16:creationId xmlns:a16="http://schemas.microsoft.com/office/drawing/2014/main" id="{D71D36F9-1B1C-094A-A062-19A46A7AB388}"/>
              </a:ext>
            </a:extLst>
          </p:cNvPr>
          <p:cNvSpPr/>
          <p:nvPr userDrawn="1"/>
        </p:nvSpPr>
        <p:spPr>
          <a:xfrm rot="5400000">
            <a:off x="1484022" y="2632538"/>
            <a:ext cx="1944550" cy="1676336"/>
          </a:xfrm>
          <a:prstGeom prst="hexagon">
            <a:avLst/>
          </a:prstGeom>
          <a:solidFill>
            <a:schemeClr val="bg1"/>
          </a:solidFill>
          <a:ln w="1143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文本占位符 3">
            <a:extLst>
              <a:ext uri="{FF2B5EF4-FFF2-40B4-BE49-F238E27FC236}">
                <a16:creationId xmlns:a16="http://schemas.microsoft.com/office/drawing/2014/main" id="{34600FE5-8DCA-46AA-AB57-2E40352BF074}"/>
              </a:ext>
            </a:extLst>
          </p:cNvPr>
          <p:cNvSpPr>
            <a:spLocks noGrp="1"/>
          </p:cNvSpPr>
          <p:nvPr>
            <p:ph type="body" sz="quarter" idx="10" hasCustomPrompt="1"/>
          </p:nvPr>
        </p:nvSpPr>
        <p:spPr>
          <a:xfrm>
            <a:off x="5126584" y="1436556"/>
            <a:ext cx="5760538" cy="4710244"/>
          </a:xfrm>
          <a:prstGeom prst="rect">
            <a:avLst/>
          </a:prstGeom>
        </p:spPr>
        <p:txBody>
          <a:bodyPr anchor="ctr"/>
          <a:lstStyle>
            <a:lvl1pPr marL="342900" marR="0" indent="-342900" algn="l" defTabSz="914400" rtl="0" eaLnBrk="0" fontAlgn="base" latinLnBrk="0" hangingPunct="0">
              <a:lnSpc>
                <a:spcPct val="200000"/>
              </a:lnSpc>
              <a:spcBef>
                <a:spcPct val="20000"/>
              </a:spcBef>
              <a:spcAft>
                <a:spcPct val="0"/>
              </a:spcAft>
              <a:buClrTx/>
              <a:buSzTx/>
              <a:buFont typeface="+mj-lt"/>
              <a:buAutoNum type="arabicPeriod"/>
              <a:tabLst/>
              <a:defRPr sz="18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609585" indent="0">
              <a:buNone/>
              <a:defRPr/>
            </a:lvl2pPr>
            <a:lvl3pPr marL="1219170" indent="0">
              <a:buNone/>
              <a:defRPr/>
            </a:lvl3pPr>
            <a:lvl4pPr marL="1828755" indent="0">
              <a:buNone/>
              <a:defRPr/>
            </a:lvl4pPr>
          </a:lstStyle>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endParaRPr lang="zh-CN" altLang="en-US" dirty="0"/>
          </a:p>
        </p:txBody>
      </p:sp>
      <p:sp>
        <p:nvSpPr>
          <p:cNvPr id="17" name="标题占位符 1">
            <a:extLst>
              <a:ext uri="{FF2B5EF4-FFF2-40B4-BE49-F238E27FC236}">
                <a16:creationId xmlns:a16="http://schemas.microsoft.com/office/drawing/2014/main" id="{EBBF2F2F-D96E-4638-A53F-CD7237FF5C1E}"/>
              </a:ext>
            </a:extLst>
          </p:cNvPr>
          <p:cNvSpPr txBox="1">
            <a:spLocks noChangeArrowheads="1"/>
          </p:cNvSpPr>
          <p:nvPr userDrawn="1"/>
        </p:nvSpPr>
        <p:spPr bwMode="auto">
          <a:xfrm>
            <a:off x="1695420" y="2987770"/>
            <a:ext cx="1567542" cy="107950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2pPr>
            <a:lvl3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3pPr>
            <a:lvl4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4pPr>
            <a:lvl5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5pPr>
            <a:lvl6pPr marL="3429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6pPr>
            <a:lvl7pPr marL="6858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7pPr>
            <a:lvl8pPr marL="10287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8pPr>
            <a:lvl9pPr marL="13716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9pPr>
          </a:lstStyle>
          <a:p>
            <a:pPr algn="ctr"/>
            <a:r>
              <a:rPr lang="zh-CN" altLang="en-US" sz="4000" dirty="0">
                <a:latin typeface="阿里巴巴普惠体" panose="00020600040101010101" pitchFamily="18" charset="-122"/>
                <a:ea typeface="阿里巴巴普惠体" panose="00020600040101010101" pitchFamily="18" charset="-122"/>
                <a:cs typeface="阿里巴巴普惠体" panose="00020600040101010101" pitchFamily="18" charset="-122"/>
              </a:rPr>
              <a:t>思考</a:t>
            </a:r>
          </a:p>
        </p:txBody>
      </p:sp>
      <p:sp>
        <p:nvSpPr>
          <p:cNvPr id="20" name="标题 1">
            <a:extLst>
              <a:ext uri="{FF2B5EF4-FFF2-40B4-BE49-F238E27FC236}">
                <a16:creationId xmlns:a16="http://schemas.microsoft.com/office/drawing/2014/main" id="{493FA365-EB18-4C49-B470-79A013EED4C7}"/>
              </a:ext>
            </a:extLst>
          </p:cNvPr>
          <p:cNvSpPr>
            <a:spLocks noGrp="1"/>
          </p:cNvSpPr>
          <p:nvPr userDrawn="1">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sp>
        <p:nvSpPr>
          <p:cNvPr id="24" name="六边形 23">
            <a:extLst>
              <a:ext uri="{FF2B5EF4-FFF2-40B4-BE49-F238E27FC236}">
                <a16:creationId xmlns:a16="http://schemas.microsoft.com/office/drawing/2014/main" id="{745B08E3-3066-3844-87E9-46D7426765C6}"/>
              </a:ext>
            </a:extLst>
          </p:cNvPr>
          <p:cNvSpPr/>
          <p:nvPr userDrawn="1"/>
        </p:nvSpPr>
        <p:spPr>
          <a:xfrm rot="5400000">
            <a:off x="3294074" y="2254203"/>
            <a:ext cx="566610" cy="488457"/>
          </a:xfrm>
          <a:prstGeom prst="hexagon">
            <a:avLst/>
          </a:prstGeom>
          <a:solidFill>
            <a:srgbClr val="AD2B26"/>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 name="六边形 24">
            <a:extLst>
              <a:ext uri="{FF2B5EF4-FFF2-40B4-BE49-F238E27FC236}">
                <a16:creationId xmlns:a16="http://schemas.microsoft.com/office/drawing/2014/main" id="{B7A42CA5-7885-7642-B20D-B92B35099CBC}"/>
              </a:ext>
            </a:extLst>
          </p:cNvPr>
          <p:cNvSpPr/>
          <p:nvPr userDrawn="1"/>
        </p:nvSpPr>
        <p:spPr>
          <a:xfrm rot="5400000">
            <a:off x="1198356" y="4231536"/>
            <a:ext cx="298934" cy="257702"/>
          </a:xfrm>
          <a:prstGeom prst="hexagon">
            <a:avLst/>
          </a:prstGeom>
          <a:solidFill>
            <a:srgbClr val="495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26" name="六边形 25">
            <a:extLst>
              <a:ext uri="{FF2B5EF4-FFF2-40B4-BE49-F238E27FC236}">
                <a16:creationId xmlns:a16="http://schemas.microsoft.com/office/drawing/2014/main" id="{DE7B2235-1C6B-6B44-BC4F-1EC9BD8B9D8D}"/>
              </a:ext>
            </a:extLst>
          </p:cNvPr>
          <p:cNvSpPr/>
          <p:nvPr userDrawn="1"/>
        </p:nvSpPr>
        <p:spPr>
          <a:xfrm rot="5400000">
            <a:off x="3642476" y="4490365"/>
            <a:ext cx="566612" cy="488459"/>
          </a:xfrm>
          <a:prstGeom prst="hexagon">
            <a:avLst/>
          </a:prstGeom>
          <a:noFill/>
          <a:ln w="1905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0" name="六边形 29">
            <a:extLst>
              <a:ext uri="{FF2B5EF4-FFF2-40B4-BE49-F238E27FC236}">
                <a16:creationId xmlns:a16="http://schemas.microsoft.com/office/drawing/2014/main" id="{5BF818FD-51C6-E54A-9D53-783E1313F19E}"/>
              </a:ext>
            </a:extLst>
          </p:cNvPr>
          <p:cNvSpPr/>
          <p:nvPr userDrawn="1"/>
        </p:nvSpPr>
        <p:spPr>
          <a:xfrm rot="5400000">
            <a:off x="1190641" y="1820150"/>
            <a:ext cx="854974" cy="737047"/>
          </a:xfrm>
          <a:prstGeom prst="hexagon">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Tree>
    <p:extLst>
      <p:ext uri="{BB962C8B-B14F-4D97-AF65-F5344CB8AC3E}">
        <p14:creationId xmlns:p14="http://schemas.microsoft.com/office/powerpoint/2010/main" val="23611379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总结页">
    <p:spTree>
      <p:nvGrpSpPr>
        <p:cNvPr id="1" name=""/>
        <p:cNvGrpSpPr/>
        <p:nvPr/>
      </p:nvGrpSpPr>
      <p:grpSpPr>
        <a:xfrm>
          <a:off x="0" y="0"/>
          <a:ext cx="0" cy="0"/>
          <a:chOff x="0" y="0"/>
          <a:chExt cx="0" cy="0"/>
        </a:xfrm>
      </p:grpSpPr>
      <p:sp>
        <p:nvSpPr>
          <p:cNvPr id="8" name="文本占位符 3">
            <a:extLst>
              <a:ext uri="{FF2B5EF4-FFF2-40B4-BE49-F238E27FC236}">
                <a16:creationId xmlns:a16="http://schemas.microsoft.com/office/drawing/2014/main" id="{34600FE5-8DCA-46AA-AB57-2E40352BF074}"/>
              </a:ext>
            </a:extLst>
          </p:cNvPr>
          <p:cNvSpPr>
            <a:spLocks noGrp="1"/>
          </p:cNvSpPr>
          <p:nvPr>
            <p:ph type="body" sz="quarter" idx="10" hasCustomPrompt="1"/>
          </p:nvPr>
        </p:nvSpPr>
        <p:spPr>
          <a:xfrm>
            <a:off x="5126584" y="1463040"/>
            <a:ext cx="5760538" cy="4511040"/>
          </a:xfrm>
          <a:prstGeom prst="rect">
            <a:avLst/>
          </a:prstGeom>
        </p:spPr>
        <p:txBody>
          <a:bodyPr anchor="ctr"/>
          <a:lstStyle>
            <a:lvl1pPr marL="342900" marR="0" indent="-342900" algn="l" defTabSz="914400" rtl="0" eaLnBrk="0" fontAlgn="base" latinLnBrk="0" hangingPunct="0">
              <a:lnSpc>
                <a:spcPct val="200000"/>
              </a:lnSpc>
              <a:spcBef>
                <a:spcPct val="20000"/>
              </a:spcBef>
              <a:spcAft>
                <a:spcPct val="0"/>
              </a:spcAft>
              <a:buClrTx/>
              <a:buSzTx/>
              <a:buFont typeface="+mj-lt"/>
              <a:buAutoNum type="arabicPeriod"/>
              <a:tabLst/>
              <a:defRPr sz="1800">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609585" indent="0">
              <a:buNone/>
              <a:defRPr/>
            </a:lvl2pPr>
            <a:lvl3pPr marL="1219170" indent="0">
              <a:buNone/>
              <a:defRPr/>
            </a:lvl3pPr>
            <a:lvl4pPr marL="1828755" indent="0">
              <a:buNone/>
              <a:defRPr/>
            </a:lvl4pPr>
          </a:lstStyle>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endParaRPr lang="zh-CN" altLang="en-US" dirty="0"/>
          </a:p>
        </p:txBody>
      </p:sp>
      <p:sp>
        <p:nvSpPr>
          <p:cNvPr id="10" name="标题占位符 1">
            <a:extLst>
              <a:ext uri="{FF2B5EF4-FFF2-40B4-BE49-F238E27FC236}">
                <a16:creationId xmlns:a16="http://schemas.microsoft.com/office/drawing/2014/main" id="{EBBF2F2F-D96E-4638-A53F-CD7237FF5C1E}"/>
              </a:ext>
            </a:extLst>
          </p:cNvPr>
          <p:cNvSpPr txBox="1">
            <a:spLocks noChangeArrowheads="1"/>
          </p:cNvSpPr>
          <p:nvPr userDrawn="1"/>
        </p:nvSpPr>
        <p:spPr bwMode="auto">
          <a:xfrm>
            <a:off x="0" y="2889250"/>
            <a:ext cx="5105400" cy="107950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2pPr>
            <a:lvl3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3pPr>
            <a:lvl4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4pPr>
            <a:lvl5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5pPr>
            <a:lvl6pPr marL="3429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6pPr>
            <a:lvl7pPr marL="6858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7pPr>
            <a:lvl8pPr marL="10287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8pPr>
            <a:lvl9pPr marL="13716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9pPr>
          </a:lstStyle>
          <a:p>
            <a:pPr algn="ctr">
              <a:defRPr/>
            </a:pPr>
            <a:r>
              <a:rPr lang="zh-CN" altLang="en-US" sz="4800" kern="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总结</a:t>
            </a:r>
            <a:endParaRPr lang="zh-TW" altLang="zh-CN" sz="4800" kern="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grpSp>
        <p:nvGrpSpPr>
          <p:cNvPr id="9" name="组合 8"/>
          <p:cNvGrpSpPr/>
          <p:nvPr userDrawn="1"/>
        </p:nvGrpSpPr>
        <p:grpSpPr>
          <a:xfrm>
            <a:off x="710880" y="1928702"/>
            <a:ext cx="3587349" cy="3036721"/>
            <a:chOff x="864135" y="2246295"/>
            <a:chExt cx="3587349" cy="3036721"/>
          </a:xfrm>
        </p:grpSpPr>
        <p:sp>
          <p:nvSpPr>
            <p:cNvPr id="12" name="椭圆 11"/>
            <p:cNvSpPr/>
            <p:nvPr userDrawn="1"/>
          </p:nvSpPr>
          <p:spPr>
            <a:xfrm>
              <a:off x="1348310" y="4694927"/>
              <a:ext cx="588089" cy="588089"/>
            </a:xfrm>
            <a:prstGeom prst="ellipse">
              <a:avLst/>
            </a:prstGeom>
            <a:noFill/>
            <a:ln w="1270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userDrawn="1"/>
          </p:nvSpPr>
          <p:spPr>
            <a:xfrm>
              <a:off x="2962055" y="4101828"/>
              <a:ext cx="926888" cy="926888"/>
            </a:xfrm>
            <a:prstGeom prst="ellipse">
              <a:avLst/>
            </a:prstGeom>
            <a:solidFill>
              <a:srgbClr val="515151">
                <a:alpha val="6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userDrawn="1"/>
          </p:nvSpPr>
          <p:spPr>
            <a:xfrm>
              <a:off x="2860808" y="2695667"/>
              <a:ext cx="1590676" cy="1590676"/>
            </a:xfrm>
            <a:prstGeom prst="ellipse">
              <a:avLst/>
            </a:prstGeom>
            <a:noFill/>
            <a:ln w="12700">
              <a:solidFill>
                <a:srgbClr val="51515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userDrawn="1"/>
          </p:nvSpPr>
          <p:spPr>
            <a:xfrm>
              <a:off x="1642355" y="2871191"/>
              <a:ext cx="1924945" cy="1895739"/>
            </a:xfrm>
            <a:prstGeom prst="ellipse">
              <a:avLst/>
            </a:prstGeom>
            <a:solidFill>
              <a:schemeClr val="bg1"/>
            </a:solidFill>
            <a:ln w="1143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椭圆 15"/>
            <p:cNvSpPr/>
            <p:nvPr userDrawn="1"/>
          </p:nvSpPr>
          <p:spPr>
            <a:xfrm>
              <a:off x="864135" y="2246295"/>
              <a:ext cx="804338" cy="804338"/>
            </a:xfrm>
            <a:prstGeom prst="ellipse">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userDrawn="1"/>
          </p:nvSpPr>
          <p:spPr>
            <a:xfrm>
              <a:off x="3257550" y="2352674"/>
              <a:ext cx="314325" cy="314325"/>
            </a:xfrm>
            <a:prstGeom prst="ellipse">
              <a:avLst/>
            </a:prstGeom>
            <a:solidFill>
              <a:srgbClr val="495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标题占位符 1">
              <a:extLst>
                <a:ext uri="{FF2B5EF4-FFF2-40B4-BE49-F238E27FC236}">
                  <a16:creationId xmlns:a16="http://schemas.microsoft.com/office/drawing/2014/main" id="{EBBF2F2F-D96E-4638-A53F-CD7237FF5C1E}"/>
                </a:ext>
              </a:extLst>
            </p:cNvPr>
            <p:cNvSpPr txBox="1">
              <a:spLocks noChangeArrowheads="1"/>
            </p:cNvSpPr>
            <p:nvPr userDrawn="1"/>
          </p:nvSpPr>
          <p:spPr bwMode="auto">
            <a:xfrm>
              <a:off x="1822066" y="3328761"/>
              <a:ext cx="1567542" cy="107950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2pPr>
              <a:lvl3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3pPr>
              <a:lvl4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4pPr>
              <a:lvl5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5pPr>
              <a:lvl6pPr marL="3429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6pPr>
              <a:lvl7pPr marL="6858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7pPr>
              <a:lvl8pPr marL="10287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8pPr>
              <a:lvl9pPr marL="13716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9pPr>
            </a:lstStyle>
            <a:p>
              <a:pPr algn="ctr"/>
              <a:r>
                <a:rPr lang="zh-CN" altLang="en-US" sz="4000" dirty="0">
                  <a:latin typeface="阿里巴巴普惠体" panose="00020600040101010101" pitchFamily="18" charset="-122"/>
                  <a:ea typeface="阿里巴巴普惠体" panose="00020600040101010101" pitchFamily="18" charset="-122"/>
                  <a:cs typeface="阿里巴巴普惠体" panose="00020600040101010101" pitchFamily="18" charset="-122"/>
                </a:rPr>
                <a:t>总结</a:t>
              </a:r>
            </a:p>
          </p:txBody>
        </p:sp>
      </p:grpSp>
      <p:sp>
        <p:nvSpPr>
          <p:cNvPr id="21" name="标题 1">
            <a:extLst>
              <a:ext uri="{FF2B5EF4-FFF2-40B4-BE49-F238E27FC236}">
                <a16:creationId xmlns:a16="http://schemas.microsoft.com/office/drawing/2014/main" id="{B0EF16AB-AE8A-5D46-82EA-397E62F9359F}"/>
              </a:ext>
            </a:extLst>
          </p:cNvPr>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spTree>
    <p:extLst>
      <p:ext uri="{BB962C8B-B14F-4D97-AF65-F5344CB8AC3E}">
        <p14:creationId xmlns:p14="http://schemas.microsoft.com/office/powerpoint/2010/main" val="417009434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今日作业">
    <p:spTree>
      <p:nvGrpSpPr>
        <p:cNvPr id="1" name=""/>
        <p:cNvGrpSpPr/>
        <p:nvPr/>
      </p:nvGrpSpPr>
      <p:grpSpPr>
        <a:xfrm>
          <a:off x="0" y="0"/>
          <a:ext cx="0" cy="0"/>
          <a:chOff x="0" y="0"/>
          <a:chExt cx="0" cy="0"/>
        </a:xfrm>
      </p:grpSpPr>
      <p:sp>
        <p:nvSpPr>
          <p:cNvPr id="43" name="矩形 42">
            <a:extLst>
              <a:ext uri="{FF2B5EF4-FFF2-40B4-BE49-F238E27FC236}">
                <a16:creationId xmlns:a16="http://schemas.microsoft.com/office/drawing/2014/main" id="{4AB6E3BD-F819-724D-9482-568CE7A3A1F8}"/>
              </a:ext>
            </a:extLst>
          </p:cNvPr>
          <p:cNvSpPr/>
          <p:nvPr userDrawn="1"/>
        </p:nvSpPr>
        <p:spPr>
          <a:xfrm rot="2700000">
            <a:off x="3564412" y="3089727"/>
            <a:ext cx="936368" cy="936368"/>
          </a:xfrm>
          <a:prstGeom prst="rect">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39" name="矩形 38">
            <a:extLst>
              <a:ext uri="{FF2B5EF4-FFF2-40B4-BE49-F238E27FC236}">
                <a16:creationId xmlns:a16="http://schemas.microsoft.com/office/drawing/2014/main" id="{19BD6F73-BC4E-714F-81EB-5276C9B1460A}"/>
              </a:ext>
            </a:extLst>
          </p:cNvPr>
          <p:cNvSpPr/>
          <p:nvPr userDrawn="1"/>
        </p:nvSpPr>
        <p:spPr>
          <a:xfrm rot="2700000">
            <a:off x="3711024" y="4032814"/>
            <a:ext cx="643144" cy="643144"/>
          </a:xfrm>
          <a:prstGeom prst="rect">
            <a:avLst/>
          </a:prstGeom>
          <a:noFill/>
          <a:ln w="12700">
            <a:solidFill>
              <a:srgbClr val="51515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1" name="矩形 40">
            <a:extLst>
              <a:ext uri="{FF2B5EF4-FFF2-40B4-BE49-F238E27FC236}">
                <a16:creationId xmlns:a16="http://schemas.microsoft.com/office/drawing/2014/main" id="{93788A09-8D86-D048-B1A9-A02E86D4E252}"/>
              </a:ext>
            </a:extLst>
          </p:cNvPr>
          <p:cNvSpPr/>
          <p:nvPr userDrawn="1"/>
        </p:nvSpPr>
        <p:spPr>
          <a:xfrm rot="2700000">
            <a:off x="1595908" y="2140629"/>
            <a:ext cx="219635" cy="219635"/>
          </a:xfrm>
          <a:prstGeom prst="rect">
            <a:avLst/>
          </a:prstGeom>
          <a:solidFill>
            <a:srgbClr val="495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2" name="矩形 41">
            <a:extLst>
              <a:ext uri="{FF2B5EF4-FFF2-40B4-BE49-F238E27FC236}">
                <a16:creationId xmlns:a16="http://schemas.microsoft.com/office/drawing/2014/main" id="{B9328185-789E-DD42-AA27-851035E2E6BA}"/>
              </a:ext>
            </a:extLst>
          </p:cNvPr>
          <p:cNvSpPr/>
          <p:nvPr userDrawn="1"/>
        </p:nvSpPr>
        <p:spPr>
          <a:xfrm rot="2700000">
            <a:off x="1559312" y="4247863"/>
            <a:ext cx="494750" cy="494750"/>
          </a:xfrm>
          <a:prstGeom prst="rect">
            <a:avLst/>
          </a:prstGeom>
          <a:solidFill>
            <a:srgbClr val="515151">
              <a:alpha val="6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4" name="矩形 43">
            <a:extLst>
              <a:ext uri="{FF2B5EF4-FFF2-40B4-BE49-F238E27FC236}">
                <a16:creationId xmlns:a16="http://schemas.microsoft.com/office/drawing/2014/main" id="{5F2080FE-05C6-2340-B7D7-FCDE4D780420}"/>
              </a:ext>
            </a:extLst>
          </p:cNvPr>
          <p:cNvSpPr/>
          <p:nvPr userDrawn="1"/>
        </p:nvSpPr>
        <p:spPr>
          <a:xfrm rot="2700000">
            <a:off x="986540" y="2161712"/>
            <a:ext cx="361655" cy="361655"/>
          </a:xfrm>
          <a:prstGeom prst="rect">
            <a:avLst/>
          </a:prstGeom>
          <a:noFill/>
          <a:ln w="12700">
            <a:solidFill>
              <a:srgbClr val="51515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0" name="矩形 39">
            <a:extLst>
              <a:ext uri="{FF2B5EF4-FFF2-40B4-BE49-F238E27FC236}">
                <a16:creationId xmlns:a16="http://schemas.microsoft.com/office/drawing/2014/main" id="{990C36A6-06C1-0647-8725-306AE7D5DB42}"/>
              </a:ext>
            </a:extLst>
          </p:cNvPr>
          <p:cNvSpPr/>
          <p:nvPr userDrawn="1"/>
        </p:nvSpPr>
        <p:spPr>
          <a:xfrm rot="2700000">
            <a:off x="1815645" y="2537749"/>
            <a:ext cx="1828800" cy="1828800"/>
          </a:xfrm>
          <a:prstGeom prst="rect">
            <a:avLst/>
          </a:prstGeom>
          <a:solidFill>
            <a:schemeClr val="bg1"/>
          </a:solidFill>
          <a:ln w="1143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8" name="文本占位符 3">
            <a:extLst>
              <a:ext uri="{FF2B5EF4-FFF2-40B4-BE49-F238E27FC236}">
                <a16:creationId xmlns:a16="http://schemas.microsoft.com/office/drawing/2014/main" id="{34600FE5-8DCA-46AA-AB57-2E40352BF074}"/>
              </a:ext>
            </a:extLst>
          </p:cNvPr>
          <p:cNvSpPr>
            <a:spLocks noGrp="1"/>
          </p:cNvSpPr>
          <p:nvPr>
            <p:ph type="body" sz="quarter" idx="10" hasCustomPrompt="1"/>
          </p:nvPr>
        </p:nvSpPr>
        <p:spPr>
          <a:xfrm>
            <a:off x="5126584" y="1371600"/>
            <a:ext cx="5760538" cy="4673600"/>
          </a:xfrm>
          <a:prstGeom prst="rect">
            <a:avLst/>
          </a:prstGeom>
        </p:spPr>
        <p:txBody>
          <a:bodyPr anchor="ctr"/>
          <a:lstStyle>
            <a:lvl1pPr marL="342900" marR="0" indent="-342900" algn="l" defTabSz="914400" rtl="0" eaLnBrk="0" fontAlgn="base" latinLnBrk="0" hangingPunct="0">
              <a:lnSpc>
                <a:spcPct val="200000"/>
              </a:lnSpc>
              <a:spcBef>
                <a:spcPct val="20000"/>
              </a:spcBef>
              <a:spcAft>
                <a:spcPct val="0"/>
              </a:spcAft>
              <a:buClrTx/>
              <a:buSzTx/>
              <a:buFont typeface="+mj-lt"/>
              <a:buAutoNum type="arabicPeriod"/>
              <a:tabLst/>
              <a:defRPr sz="1800">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609585" indent="0">
              <a:buNone/>
              <a:defRPr/>
            </a:lvl2pPr>
            <a:lvl3pPr marL="1219170" indent="0">
              <a:buNone/>
              <a:defRPr/>
            </a:lvl3pPr>
            <a:lvl4pPr marL="1828755" indent="0">
              <a:buNone/>
              <a:defRPr/>
            </a:lvl4pPr>
          </a:lstStyle>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endParaRPr lang="zh-CN" altLang="en-US" dirty="0"/>
          </a:p>
        </p:txBody>
      </p:sp>
      <p:sp>
        <p:nvSpPr>
          <p:cNvPr id="21" name="标题 1">
            <a:extLst>
              <a:ext uri="{FF2B5EF4-FFF2-40B4-BE49-F238E27FC236}">
                <a16:creationId xmlns:a16="http://schemas.microsoft.com/office/drawing/2014/main" id="{B0EF16AB-AE8A-5D46-82EA-397E62F9359F}"/>
              </a:ext>
            </a:extLst>
          </p:cNvPr>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sp>
        <p:nvSpPr>
          <p:cNvPr id="33" name="标题占位符 1">
            <a:extLst>
              <a:ext uri="{FF2B5EF4-FFF2-40B4-BE49-F238E27FC236}">
                <a16:creationId xmlns:a16="http://schemas.microsoft.com/office/drawing/2014/main" id="{C9A22D05-8FDB-7546-BB47-01F708903CCD}"/>
              </a:ext>
            </a:extLst>
          </p:cNvPr>
          <p:cNvSpPr txBox="1">
            <a:spLocks noChangeArrowheads="1"/>
          </p:cNvSpPr>
          <p:nvPr userDrawn="1"/>
        </p:nvSpPr>
        <p:spPr bwMode="auto">
          <a:xfrm>
            <a:off x="1938193" y="2679748"/>
            <a:ext cx="1567542" cy="154657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2pPr>
            <a:lvl3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3pPr>
            <a:lvl4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4pPr>
            <a:lvl5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5pPr>
            <a:lvl6pPr marL="3429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6pPr>
            <a:lvl7pPr marL="6858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7pPr>
            <a:lvl8pPr marL="10287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8pPr>
            <a:lvl9pPr marL="13716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9pPr>
          </a:lstStyle>
          <a:p>
            <a:pPr algn="ctr"/>
            <a:r>
              <a:rPr lang="zh-CN" altLang="en-US" sz="3600" dirty="0">
                <a:latin typeface="阿里巴巴普惠体" panose="00020600040101010101" pitchFamily="18" charset="-122"/>
                <a:ea typeface="阿里巴巴普惠体" panose="00020600040101010101" pitchFamily="18" charset="-122"/>
                <a:cs typeface="阿里巴巴普惠体" panose="00020600040101010101" pitchFamily="18" charset="-122"/>
              </a:rPr>
              <a:t>今日</a:t>
            </a:r>
            <a:endParaRPr lang="en-US" altLang="zh-CN" sz="360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algn="ctr"/>
            <a:r>
              <a:rPr lang="zh-CN" altLang="en-US" sz="3600" dirty="0">
                <a:latin typeface="阿里巴巴普惠体" panose="00020600040101010101" pitchFamily="18" charset="-122"/>
                <a:ea typeface="阿里巴巴普惠体" panose="00020600040101010101" pitchFamily="18" charset="-122"/>
                <a:cs typeface="阿里巴巴普惠体" panose="00020600040101010101" pitchFamily="18" charset="-122"/>
              </a:rPr>
              <a:t>作业</a:t>
            </a:r>
          </a:p>
        </p:txBody>
      </p:sp>
      <p:sp>
        <p:nvSpPr>
          <p:cNvPr id="45" name="矩形 44">
            <a:extLst>
              <a:ext uri="{FF2B5EF4-FFF2-40B4-BE49-F238E27FC236}">
                <a16:creationId xmlns:a16="http://schemas.microsoft.com/office/drawing/2014/main" id="{9C7A4DAB-DC8A-9A43-A443-C9AE1D1E2698}"/>
              </a:ext>
            </a:extLst>
          </p:cNvPr>
          <p:cNvSpPr/>
          <p:nvPr userDrawn="1"/>
        </p:nvSpPr>
        <p:spPr>
          <a:xfrm rot="2700000">
            <a:off x="4273426" y="2466440"/>
            <a:ext cx="263657" cy="263657"/>
          </a:xfrm>
          <a:prstGeom prst="rect">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Tree>
    <p:extLst>
      <p:ext uri="{BB962C8B-B14F-4D97-AF65-F5344CB8AC3E}">
        <p14:creationId xmlns:p14="http://schemas.microsoft.com/office/powerpoint/2010/main" val="403392248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目录版式">
    <p:spTree>
      <p:nvGrpSpPr>
        <p:cNvPr id="1" name=""/>
        <p:cNvGrpSpPr/>
        <p:nvPr/>
      </p:nvGrpSpPr>
      <p:grpSpPr>
        <a:xfrm>
          <a:off x="0" y="0"/>
          <a:ext cx="0" cy="0"/>
          <a:chOff x="0" y="0"/>
          <a:chExt cx="0" cy="0"/>
        </a:xfrm>
      </p:grpSpPr>
      <p:sp>
        <p:nvSpPr>
          <p:cNvPr id="8" name="文本占位符 7">
            <a:extLst>
              <a:ext uri="{FF2B5EF4-FFF2-40B4-BE49-F238E27FC236}">
                <a16:creationId xmlns:a16="http://schemas.microsoft.com/office/drawing/2014/main" id="{81B62E64-63F1-3949-8E18-11A80E8D9F0D}"/>
              </a:ext>
            </a:extLst>
          </p:cNvPr>
          <p:cNvSpPr>
            <a:spLocks noGrp="1"/>
          </p:cNvSpPr>
          <p:nvPr>
            <p:ph type="body" sz="quarter" idx="10"/>
          </p:nvPr>
        </p:nvSpPr>
        <p:spPr>
          <a:xfrm>
            <a:off x="5019358" y="1006475"/>
            <a:ext cx="5973761" cy="4256405"/>
          </a:xfrm>
          <a:prstGeom prst="rect">
            <a:avLst/>
          </a:prstGeom>
        </p:spPr>
        <p:txBody>
          <a:bodyPr anchor="ctr"/>
          <a:lstStyle>
            <a:lvl1pPr marL="457189" marR="0" indent="-457189" algn="l" defTabSz="914400" rtl="0" eaLnBrk="0" fontAlgn="base" latinLnBrk="0" hangingPunct="0">
              <a:lnSpc>
                <a:spcPct val="200000"/>
              </a:lnSpc>
              <a:spcBef>
                <a:spcPct val="20000"/>
              </a:spcBef>
              <a:spcAft>
                <a:spcPct val="0"/>
              </a:spcAft>
              <a:buClrTx/>
              <a:buSzTx/>
              <a:buFont typeface="Wingdings" pitchFamily="2" charset="2"/>
              <a:buChar char="u"/>
              <a:tabLst/>
              <a:defRPr sz="1800">
                <a:solidFill>
                  <a:schemeClr val="tx1">
                    <a:lumMod val="75000"/>
                    <a:lumOff val="25000"/>
                  </a:schemeClr>
                </a:solidFill>
              </a:defRPr>
            </a:lvl1pPr>
          </a:lstStyle>
          <a:p>
            <a:pPr lvl="0"/>
            <a:r>
              <a:rPr kumimoji="1" lang="zh-CN" altLang="en-US" dirty="0"/>
              <a:t>单击此处编辑母版文本样式</a:t>
            </a:r>
            <a:endParaRPr kumimoji="1" lang="en-US" altLang="zh-CN" dirty="0"/>
          </a:p>
          <a:p>
            <a:pPr lvl="0"/>
            <a:r>
              <a:rPr kumimoji="1" lang="zh-CN" altLang="en-US" dirty="0"/>
              <a:t>根据实际内容可调整文字高低的位置</a:t>
            </a:r>
            <a:endParaRPr kumimoji="1" lang="en-US" altLang="zh-CN" dirty="0"/>
          </a:p>
          <a:p>
            <a:pPr marL="457189" marR="0" lvl="0" indent="-457189" algn="l" defTabSz="914400" rtl="0" eaLnBrk="0" fontAlgn="base" latinLnBrk="0" hangingPunct="0">
              <a:lnSpc>
                <a:spcPct val="200000"/>
              </a:lnSpc>
              <a:spcBef>
                <a:spcPct val="20000"/>
              </a:spcBef>
              <a:spcAft>
                <a:spcPct val="0"/>
              </a:spcAft>
              <a:buClrTx/>
              <a:buSzTx/>
              <a:buFont typeface="Wingdings" pitchFamily="2" charset="2"/>
              <a:buChar char="u"/>
              <a:tabLst/>
              <a:defRPr/>
            </a:pPr>
            <a:r>
              <a:rPr kumimoji="1" lang="zh-CN" altLang="en-US" dirty="0"/>
              <a:t>此内容上下居中对齐，可根据实际情况微调位置和字体大小</a:t>
            </a:r>
          </a:p>
          <a:p>
            <a:pPr lvl="0"/>
            <a:endParaRPr kumimoji="1" lang="zh-CN" altLang="en-US" dirty="0"/>
          </a:p>
        </p:txBody>
      </p:sp>
    </p:spTree>
    <p:extLst>
      <p:ext uri="{BB962C8B-B14F-4D97-AF65-F5344CB8AC3E}">
        <p14:creationId xmlns:p14="http://schemas.microsoft.com/office/powerpoint/2010/main" val="35670829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结束页">
    <p:spTree>
      <p:nvGrpSpPr>
        <p:cNvPr id="1" name=""/>
        <p:cNvGrpSpPr/>
        <p:nvPr/>
      </p:nvGrpSpPr>
      <p:grpSpPr>
        <a:xfrm>
          <a:off x="0" y="0"/>
          <a:ext cx="0" cy="0"/>
          <a:chOff x="0" y="0"/>
          <a:chExt cx="0" cy="0"/>
        </a:xfrm>
      </p:grpSpPr>
    </p:spTree>
    <p:extLst>
      <p:ext uri="{BB962C8B-B14F-4D97-AF65-F5344CB8AC3E}">
        <p14:creationId xmlns:p14="http://schemas.microsoft.com/office/powerpoint/2010/main" val="27041511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二级标题+正文内容（无编号）">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6C2551-88ED-4239-96A2-7F3C49A205FD}"/>
              </a:ext>
            </a:extLst>
          </p:cNvPr>
          <p:cNvSpPr>
            <a:spLocks noGrp="1"/>
          </p:cNvSpPr>
          <p:nvPr>
            <p:ph type="title" hasCustomPrompt="1"/>
          </p:nvPr>
        </p:nvSpPr>
        <p:spPr>
          <a:xfrm>
            <a:off x="710880" y="234029"/>
            <a:ext cx="8771021" cy="517190"/>
          </a:xfrm>
          <a:prstGeom prst="rect">
            <a:avLst/>
          </a:prstGeom>
        </p:spPr>
        <p:txBody>
          <a:bodyPr anchor="ctr" anchorCtr="0"/>
          <a:lstStyle>
            <a:lvl1pPr>
              <a:defRPr sz="2400" b="1" i="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sp>
        <p:nvSpPr>
          <p:cNvPr id="10" name="文本占位符 9">
            <a:extLst>
              <a:ext uri="{FF2B5EF4-FFF2-40B4-BE49-F238E27FC236}">
                <a16:creationId xmlns:a16="http://schemas.microsoft.com/office/drawing/2014/main" id="{1BE760B7-955D-46DB-9CF6-0F5E75ACEF47}"/>
              </a:ext>
            </a:extLst>
          </p:cNvPr>
          <p:cNvSpPr>
            <a:spLocks noGrp="1"/>
          </p:cNvSpPr>
          <p:nvPr>
            <p:ph type="body" sz="quarter" idx="10" hasCustomPrompt="1"/>
          </p:nvPr>
        </p:nvSpPr>
        <p:spPr>
          <a:xfrm>
            <a:off x="710880" y="940081"/>
            <a:ext cx="10698800" cy="517190"/>
          </a:xfrm>
          <a:prstGeom prst="rect">
            <a:avLst/>
          </a:prstGeom>
        </p:spPr>
        <p:txBody>
          <a:bodyPr anchor="ctr" anchorCtr="0"/>
          <a:lstStyle>
            <a:lvl1pPr marL="0" indent="0">
              <a:buNone/>
              <a:defRPr lang="zh-CN" altLang="en-US" sz="1800" b="1"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marL="0" lvl="0" indent="0">
              <a:buNone/>
            </a:pPr>
            <a:r>
              <a:rPr lang="zh-CN" altLang="en-US" dirty="0"/>
              <a:t>正文二级标题</a:t>
            </a:r>
            <a:r>
              <a:rPr lang="en-US" altLang="zh-CN" dirty="0"/>
              <a:t>-</a:t>
            </a:r>
            <a:r>
              <a:rPr lang="zh-CN" altLang="en-US" dirty="0"/>
              <a:t>阿里巴巴普惠体</a:t>
            </a:r>
            <a:r>
              <a:rPr lang="en-US" altLang="zh-CN" dirty="0"/>
              <a:t>18</a:t>
            </a:r>
            <a:r>
              <a:rPr lang="zh-CN" altLang="en-US" dirty="0"/>
              <a:t>号</a:t>
            </a:r>
          </a:p>
        </p:txBody>
      </p:sp>
      <p:sp>
        <p:nvSpPr>
          <p:cNvPr id="12" name="文本占位符 11">
            <a:extLst>
              <a:ext uri="{FF2B5EF4-FFF2-40B4-BE49-F238E27FC236}">
                <a16:creationId xmlns:a16="http://schemas.microsoft.com/office/drawing/2014/main" id="{0F12D90F-BB49-421D-A9D1-C25C2A378E5A}"/>
              </a:ext>
            </a:extLst>
          </p:cNvPr>
          <p:cNvSpPr>
            <a:spLocks noGrp="1"/>
          </p:cNvSpPr>
          <p:nvPr>
            <p:ph type="body" sz="quarter" idx="11" hasCustomPrompt="1"/>
          </p:nvPr>
        </p:nvSpPr>
        <p:spPr>
          <a:xfrm>
            <a:off x="710880" y="1656000"/>
            <a:ext cx="10698800" cy="4219575"/>
          </a:xfrm>
          <a:prstGeom prst="rect">
            <a:avLst/>
          </a:prstGeom>
        </p:spPr>
        <p:txBody>
          <a:bodyPr/>
          <a:lstStyle>
            <a:lvl1pPr marL="0" indent="0">
              <a:lnSpc>
                <a:spcPct val="150000"/>
              </a:lnSpc>
              <a:buNone/>
              <a:defRPr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此为正文内容，字体不可改，阿里巴巴普惠体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p>
        </p:txBody>
      </p:sp>
    </p:spTree>
    <p:extLst>
      <p:ext uri="{BB962C8B-B14F-4D97-AF65-F5344CB8AC3E}">
        <p14:creationId xmlns:p14="http://schemas.microsoft.com/office/powerpoint/2010/main" val="3713107791"/>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二级标题+正文内容（项目符号）">
    <p:spTree>
      <p:nvGrpSpPr>
        <p:cNvPr id="1" name=""/>
        <p:cNvGrpSpPr/>
        <p:nvPr/>
      </p:nvGrpSpPr>
      <p:grpSpPr>
        <a:xfrm>
          <a:off x="0" y="0"/>
          <a:ext cx="0" cy="0"/>
          <a:chOff x="0" y="0"/>
          <a:chExt cx="0" cy="0"/>
        </a:xfrm>
      </p:grpSpPr>
      <p:sp>
        <p:nvSpPr>
          <p:cNvPr id="4" name="文本占位符 11">
            <a:extLst>
              <a:ext uri="{FF2B5EF4-FFF2-40B4-BE49-F238E27FC236}">
                <a16:creationId xmlns:a16="http://schemas.microsoft.com/office/drawing/2014/main" id="{052D8D2A-DC76-4246-B7A3-897EC5980424}"/>
              </a:ext>
            </a:extLst>
          </p:cNvPr>
          <p:cNvSpPr>
            <a:spLocks noGrp="1"/>
          </p:cNvSpPr>
          <p:nvPr>
            <p:ph type="body" sz="quarter" idx="11" hasCustomPrompt="1"/>
          </p:nvPr>
        </p:nvSpPr>
        <p:spPr>
          <a:xfrm>
            <a:off x="710881" y="1646133"/>
            <a:ext cx="10749598" cy="4219575"/>
          </a:xfrm>
          <a:prstGeom prst="rect">
            <a:avLst/>
          </a:prstGeom>
        </p:spPr>
        <p:txBody>
          <a:bodyPr/>
          <a:lstStyle>
            <a:lvl1pPr marL="360000" indent="-360000">
              <a:lnSpc>
                <a:spcPct val="150000"/>
              </a:lnSpc>
              <a:buClr>
                <a:srgbClr val="404040"/>
              </a:buClr>
              <a:buSzPct val="85000"/>
              <a:buFont typeface="Wingdings" pitchFamily="2" charset="2"/>
              <a:buChar char="l"/>
              <a:tabLst/>
              <a:defRPr lang="en-US" altLang="zh-CN" sz="1600" b="0" i="0" dirty="0">
                <a:solidFill>
                  <a:schemeClr val="tx1">
                    <a:lumMod val="85000"/>
                    <a:lumOff val="15000"/>
                  </a:schemeClr>
                </a:solidFill>
                <a:latin typeface="Alibaba PuHuiTi R" pitchFamily="18" charset="-122"/>
                <a:ea typeface="Alibaba PuHuiTi R" pitchFamily="18" charset="-122"/>
                <a:cs typeface="Alibaba PuHuiTi R" pitchFamily="18" charset="-122"/>
              </a:defRPr>
            </a:lvl1pPr>
            <a:lvl2pPr marL="719138" indent="-358775">
              <a:lnSpc>
                <a:spcPct val="150000"/>
              </a:lnSpc>
              <a:buFont typeface="Wingdings" pitchFamily="2" charset="2"/>
              <a:buChar char="l"/>
              <a:tabLst/>
              <a:defRPr lang="en-US" altLang="zh-CN" sz="1400" b="0" i="0" dirty="0">
                <a:latin typeface="Alibaba PuHuiTi R" pitchFamily="18" charset="-122"/>
                <a:ea typeface="Alibaba PuHuiTi R" pitchFamily="18" charset="-122"/>
                <a:cs typeface="Alibaba PuHuiTi R" pitchFamily="18" charset="-122"/>
              </a:defRPr>
            </a:lvl2pPr>
            <a:lvl3pPr marL="1079500" indent="-358775">
              <a:lnSpc>
                <a:spcPct val="150000"/>
              </a:lnSpc>
              <a:buFont typeface="Arial" panose="020B0604020202020204" pitchFamily="34" charset="0"/>
              <a:buChar char="•"/>
              <a:tabLst/>
              <a:defRPr lang="zh-CN" altLang="en-US" sz="1400" b="0" i="0" dirty="0"/>
            </a:lvl3pPr>
          </a:lstStyle>
          <a:p>
            <a:pPr marL="0" lvl="0" indent="0">
              <a:lnSpc>
                <a:spcPct val="150000"/>
              </a:lnSpc>
              <a:buNone/>
            </a:pPr>
            <a:r>
              <a:rPr lang="zh-CN" altLang="en-US" dirty="0"/>
              <a:t>此处以罗列的方式表达</a:t>
            </a:r>
            <a:r>
              <a:rPr lang="en-US" altLang="zh-CN" dirty="0"/>
              <a:t>XXX</a:t>
            </a:r>
            <a:r>
              <a:rPr lang="zh-CN" altLang="en-US" dirty="0"/>
              <a:t>技术特性</a:t>
            </a:r>
            <a:r>
              <a:rPr lang="en-US" altLang="zh-CN" dirty="0"/>
              <a:t>/</a:t>
            </a:r>
            <a:r>
              <a:rPr lang="zh-CN" altLang="en-US" dirty="0"/>
              <a:t>要点等</a:t>
            </a:r>
            <a:endParaRPr lang="en-US" altLang="zh-CN" dirty="0"/>
          </a:p>
          <a:p>
            <a:pPr lvl="1"/>
            <a:r>
              <a:rPr lang="zh-CN" altLang="en-US" dirty="0"/>
              <a:t>技术特性</a:t>
            </a:r>
            <a:r>
              <a:rPr lang="en-US" altLang="zh-CN" dirty="0"/>
              <a:t>1</a:t>
            </a:r>
          </a:p>
          <a:p>
            <a:pPr lvl="1"/>
            <a:r>
              <a:rPr lang="zh-CN" altLang="en-US" dirty="0"/>
              <a:t>技术特性</a:t>
            </a:r>
            <a:r>
              <a:rPr lang="en-US" altLang="zh-CN" dirty="0"/>
              <a:t>2</a:t>
            </a:r>
          </a:p>
          <a:p>
            <a:pPr lvl="2"/>
            <a:r>
              <a:rPr lang="zh-CN" altLang="en-US" dirty="0"/>
              <a:t>要点</a:t>
            </a:r>
            <a:r>
              <a:rPr lang="en-US" altLang="zh-CN" dirty="0"/>
              <a:t>1</a:t>
            </a:r>
          </a:p>
          <a:p>
            <a:pPr lvl="2"/>
            <a:r>
              <a:rPr lang="zh-CN" altLang="en-US" dirty="0"/>
              <a:t>要点</a:t>
            </a:r>
            <a:r>
              <a:rPr lang="en-US" altLang="zh-CN" dirty="0"/>
              <a:t>2</a:t>
            </a:r>
            <a:endParaRPr lang="zh-CN" altLang="en-US" dirty="0"/>
          </a:p>
        </p:txBody>
      </p:sp>
      <p:sp>
        <p:nvSpPr>
          <p:cNvPr id="5" name="标题 1">
            <a:extLst>
              <a:ext uri="{FF2B5EF4-FFF2-40B4-BE49-F238E27FC236}">
                <a16:creationId xmlns:a16="http://schemas.microsoft.com/office/drawing/2014/main" id="{49FCFB1A-E1EE-3245-9778-ABB7ACB14FA5}"/>
              </a:ext>
            </a:extLst>
          </p:cNvPr>
          <p:cNvSpPr>
            <a:spLocks noGrp="1"/>
          </p:cNvSpPr>
          <p:nvPr>
            <p:ph type="title" hasCustomPrompt="1"/>
          </p:nvPr>
        </p:nvSpPr>
        <p:spPr>
          <a:xfrm>
            <a:off x="710880" y="24418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sp>
        <p:nvSpPr>
          <p:cNvPr id="6" name="文本占位符 9">
            <a:extLst>
              <a:ext uri="{FF2B5EF4-FFF2-40B4-BE49-F238E27FC236}">
                <a16:creationId xmlns:a16="http://schemas.microsoft.com/office/drawing/2014/main" id="{2DD40269-A2A6-814E-991D-1DBB12873808}"/>
              </a:ext>
            </a:extLst>
          </p:cNvPr>
          <p:cNvSpPr>
            <a:spLocks noGrp="1"/>
          </p:cNvSpPr>
          <p:nvPr>
            <p:ph type="body" sz="quarter" idx="10" hasCustomPrompt="1"/>
          </p:nvPr>
        </p:nvSpPr>
        <p:spPr>
          <a:xfrm>
            <a:off x="710880" y="940081"/>
            <a:ext cx="10749599" cy="517190"/>
          </a:xfrm>
          <a:prstGeom prst="rect">
            <a:avLst/>
          </a:prstGeom>
        </p:spPr>
        <p:txBody>
          <a:bodyPr anchor="ctr" anchorCtr="0"/>
          <a:lstStyle>
            <a:lvl1pPr marL="0" indent="0">
              <a:buNone/>
              <a:defRPr lang="zh-CN" altLang="en-US" sz="1800" b="1"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marL="0" lvl="0" indent="0">
              <a:buNone/>
            </a:pPr>
            <a:r>
              <a:rPr lang="zh-CN" altLang="en-US" dirty="0"/>
              <a:t>正文二级标题</a:t>
            </a:r>
            <a:r>
              <a:rPr lang="en-US" altLang="zh-CN" dirty="0"/>
              <a:t>-</a:t>
            </a:r>
            <a:r>
              <a:rPr lang="zh-CN" altLang="en-US" dirty="0"/>
              <a:t>阿里巴巴普惠体</a:t>
            </a:r>
            <a:r>
              <a:rPr lang="en-US" altLang="zh-CN" dirty="0"/>
              <a:t>18</a:t>
            </a:r>
            <a:r>
              <a:rPr lang="zh-CN" altLang="en-US" dirty="0"/>
              <a:t>号</a:t>
            </a:r>
          </a:p>
        </p:txBody>
      </p:sp>
    </p:spTree>
    <p:extLst>
      <p:ext uri="{BB962C8B-B14F-4D97-AF65-F5344CB8AC3E}">
        <p14:creationId xmlns:p14="http://schemas.microsoft.com/office/powerpoint/2010/main" val="18690816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学习目标">
    <p:spTree>
      <p:nvGrpSpPr>
        <p:cNvPr id="1" name=""/>
        <p:cNvGrpSpPr/>
        <p:nvPr/>
      </p:nvGrpSpPr>
      <p:grpSpPr>
        <a:xfrm>
          <a:off x="0" y="0"/>
          <a:ext cx="0" cy="0"/>
          <a:chOff x="0" y="0"/>
          <a:chExt cx="0" cy="0"/>
        </a:xfrm>
      </p:grpSpPr>
      <p:sp>
        <p:nvSpPr>
          <p:cNvPr id="8" name="文本占位符 7">
            <a:extLst>
              <a:ext uri="{FF2B5EF4-FFF2-40B4-BE49-F238E27FC236}">
                <a16:creationId xmlns:a16="http://schemas.microsoft.com/office/drawing/2014/main" id="{81B62E64-63F1-3949-8E18-11A80E8D9F0D}"/>
              </a:ext>
            </a:extLst>
          </p:cNvPr>
          <p:cNvSpPr>
            <a:spLocks noGrp="1"/>
          </p:cNvSpPr>
          <p:nvPr>
            <p:ph type="body" sz="quarter" idx="10"/>
          </p:nvPr>
        </p:nvSpPr>
        <p:spPr>
          <a:xfrm>
            <a:off x="4866958" y="1087755"/>
            <a:ext cx="6298881" cy="4855845"/>
          </a:xfrm>
          <a:prstGeom prst="rect">
            <a:avLst/>
          </a:prstGeom>
        </p:spPr>
        <p:txBody>
          <a:bodyPr anchor="ctr"/>
          <a:lstStyle>
            <a:lvl1pPr>
              <a:lnSpc>
                <a:spcPct val="200000"/>
              </a:lnSpc>
              <a:buFont typeface="+mj-lt"/>
              <a:buAutoNum type="arabicPeriod"/>
              <a:defRPr sz="1800">
                <a:solidFill>
                  <a:schemeClr val="tx1">
                    <a:lumMod val="75000"/>
                    <a:lumOff val="25000"/>
                  </a:schemeClr>
                </a:solidFill>
              </a:defRPr>
            </a:lvl1pPr>
          </a:lstStyle>
          <a:p>
            <a:pPr lvl="0"/>
            <a:r>
              <a:rPr kumimoji="1" lang="zh-CN" altLang="en-US" dirty="0"/>
              <a:t>单击此处编辑母版文本样式</a:t>
            </a:r>
            <a:endParaRPr kumimoji="1" lang="en-US" altLang="zh-CN" dirty="0"/>
          </a:p>
          <a:p>
            <a:pPr lvl="0"/>
            <a:r>
              <a:rPr kumimoji="1" lang="zh-CN" altLang="en-US" dirty="0"/>
              <a:t>根据实际内容可调整文字高低的位置</a:t>
            </a:r>
            <a:endParaRPr kumimoji="1" lang="en-US" altLang="zh-CN" dirty="0"/>
          </a:p>
          <a:p>
            <a:pPr lvl="0"/>
            <a:r>
              <a:rPr kumimoji="1" lang="zh-CN" altLang="en-US" dirty="0"/>
              <a:t>此内容上下居中对齐，可根据实际情况微调位置和字体大小</a:t>
            </a:r>
          </a:p>
        </p:txBody>
      </p:sp>
    </p:spTree>
    <p:extLst>
      <p:ext uri="{BB962C8B-B14F-4D97-AF65-F5344CB8AC3E}">
        <p14:creationId xmlns:p14="http://schemas.microsoft.com/office/powerpoint/2010/main" val="21962598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章节页版式（一级+二级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239209-2A8D-D940-8FA0-61988543E499}"/>
              </a:ext>
            </a:extLst>
          </p:cNvPr>
          <p:cNvSpPr>
            <a:spLocks noGrp="1"/>
          </p:cNvSpPr>
          <p:nvPr>
            <p:ph type="ctrTitle" hasCustomPrompt="1"/>
          </p:nvPr>
        </p:nvSpPr>
        <p:spPr>
          <a:xfrm>
            <a:off x="5273040" y="2398078"/>
            <a:ext cx="6725920" cy="548322"/>
          </a:xfrm>
          <a:prstGeom prst="rect">
            <a:avLst/>
          </a:prstGeom>
        </p:spPr>
        <p:txBody>
          <a:bodyPr anchor="t">
            <a:normAutofit/>
          </a:bodyPr>
          <a:lstStyle>
            <a:lvl1pPr algn="l">
              <a:defRPr sz="3600" b="0" i="0">
                <a:solidFill>
                  <a:schemeClr val="tx1">
                    <a:lumMod val="85000"/>
                    <a:lumOff val="15000"/>
                  </a:schemeClr>
                </a:solidFill>
                <a:latin typeface="Alibaba PuHuiTi B" pitchFamily="18" charset="-122"/>
                <a:ea typeface="Alibaba PuHuiTi B" pitchFamily="18" charset="-122"/>
                <a:cs typeface="Alibaba PuHuiTi B" pitchFamily="18" charset="-122"/>
              </a:defRPr>
            </a:lvl1pPr>
          </a:lstStyle>
          <a:p>
            <a:r>
              <a:rPr kumimoji="1" lang="zh-CN" altLang="en-US" dirty="0"/>
              <a:t>标题，右侧章节自行设置，如</a:t>
            </a:r>
            <a:r>
              <a:rPr kumimoji="1" lang="en-US" altLang="zh-CN" dirty="0"/>
              <a:t>01</a:t>
            </a:r>
            <a:endParaRPr kumimoji="1" lang="zh-CN" altLang="en-US" dirty="0"/>
          </a:p>
        </p:txBody>
      </p:sp>
      <p:sp>
        <p:nvSpPr>
          <p:cNvPr id="16" name="文本占位符 15">
            <a:extLst>
              <a:ext uri="{FF2B5EF4-FFF2-40B4-BE49-F238E27FC236}">
                <a16:creationId xmlns:a16="http://schemas.microsoft.com/office/drawing/2014/main" id="{CA56E57C-1F68-E948-87DC-0FF15A8C7DE7}"/>
              </a:ext>
            </a:extLst>
          </p:cNvPr>
          <p:cNvSpPr>
            <a:spLocks noGrp="1"/>
          </p:cNvSpPr>
          <p:nvPr>
            <p:ph type="body" idx="10" hasCustomPrompt="1"/>
          </p:nvPr>
        </p:nvSpPr>
        <p:spPr>
          <a:xfrm>
            <a:off x="5273040" y="3069272"/>
            <a:ext cx="5466080" cy="2031047"/>
          </a:xfrm>
          <a:prstGeom prst="rect">
            <a:avLst/>
          </a:prstGeom>
        </p:spPr>
        <p:txBody>
          <a:bodyPr/>
          <a:lstStyle>
            <a:lvl1pPr>
              <a:lnSpc>
                <a:spcPct val="150000"/>
              </a:lnSpc>
              <a:defRPr sz="1600" b="0" i="0">
                <a:solidFill>
                  <a:schemeClr val="tx1">
                    <a:lumMod val="65000"/>
                    <a:lumOff val="35000"/>
                  </a:schemeClr>
                </a:solidFill>
                <a:latin typeface="Alibaba PuHuiTi R" pitchFamily="18" charset="-122"/>
                <a:ea typeface="Alibaba PuHuiTi R" pitchFamily="18" charset="-122"/>
                <a:cs typeface="Alibaba PuHuiTi R" pitchFamily="18" charset="-122"/>
              </a:defRPr>
            </a:lvl1pPr>
            <a:lvl2pPr>
              <a:buNone/>
              <a:defRPr b="0" i="0">
                <a:latin typeface="Alibaba PuHuiTi R" pitchFamily="18" charset="-122"/>
                <a:ea typeface="Alibaba PuHuiTi R" pitchFamily="18" charset="-122"/>
                <a:cs typeface="Alibaba PuHuiTi R" pitchFamily="18" charset="-122"/>
              </a:defRPr>
            </a:lvl2pPr>
            <a:lvl3pPr>
              <a:defRPr b="0" i="0">
                <a:latin typeface="Alibaba PuHuiTi R" pitchFamily="18" charset="-122"/>
                <a:ea typeface="Alibaba PuHuiTi R" pitchFamily="18" charset="-122"/>
                <a:cs typeface="Alibaba PuHuiTi R" pitchFamily="18" charset="-122"/>
              </a:defRPr>
            </a:lvl3pPr>
            <a:lvl4pPr>
              <a:defRPr b="0" i="0">
                <a:latin typeface="Alibaba PuHuiTi R" pitchFamily="18" charset="-122"/>
                <a:ea typeface="Alibaba PuHuiTi R" pitchFamily="18" charset="-122"/>
                <a:cs typeface="Alibaba PuHuiTi R" pitchFamily="18" charset="-122"/>
              </a:defRPr>
            </a:lvl4pPr>
            <a:lvl5pPr>
              <a:defRPr b="0" i="0">
                <a:latin typeface="Alibaba PuHuiTi R" pitchFamily="18" charset="-122"/>
                <a:ea typeface="Alibaba PuHuiTi R" pitchFamily="18" charset="-122"/>
                <a:cs typeface="Alibaba PuHuiTi R" pitchFamily="18" charset="-122"/>
              </a:defRPr>
            </a:lvl5pPr>
          </a:lstStyle>
          <a:p>
            <a:pPr lvl="0"/>
            <a:r>
              <a:rPr kumimoji="1" lang="zh-CN" altLang="en-US" dirty="0"/>
              <a:t>输入具体主讲内容</a:t>
            </a:r>
            <a:endParaRPr kumimoji="1" lang="en-US" altLang="zh-CN" dirty="0"/>
          </a:p>
          <a:p>
            <a:pPr lvl="0"/>
            <a:r>
              <a:rPr kumimoji="1" lang="zh-CN" altLang="en-US" dirty="0"/>
              <a:t>可根据标题数量调整字体大小</a:t>
            </a:r>
          </a:p>
        </p:txBody>
      </p:sp>
      <p:sp>
        <p:nvSpPr>
          <p:cNvPr id="17" name="文本占位符 13">
            <a:extLst>
              <a:ext uri="{FF2B5EF4-FFF2-40B4-BE49-F238E27FC236}">
                <a16:creationId xmlns:a16="http://schemas.microsoft.com/office/drawing/2014/main" id="{01590D97-7CA9-B247-806A-885950A786CD}"/>
              </a:ext>
            </a:extLst>
          </p:cNvPr>
          <p:cNvSpPr>
            <a:spLocks noGrp="1"/>
          </p:cNvSpPr>
          <p:nvPr>
            <p:ph type="body" sz="quarter" idx="11" hasCustomPrompt="1"/>
          </p:nvPr>
        </p:nvSpPr>
        <p:spPr>
          <a:xfrm>
            <a:off x="3881755" y="2468880"/>
            <a:ext cx="1127125" cy="1148080"/>
          </a:xfrm>
          <a:prstGeom prst="rect">
            <a:avLst/>
          </a:prstGeom>
        </p:spPr>
        <p:txBody>
          <a:bodyPr anchor="ctr"/>
          <a:lstStyle>
            <a:lvl1pPr algn="ctr">
              <a:buNone/>
              <a:defRPr sz="4000" b="1" i="0">
                <a:solidFill>
                  <a:srgbClr val="FFFFFF"/>
                </a:solidFill>
                <a:latin typeface="Alibaba PuHuiTi B" pitchFamily="18" charset="-122"/>
                <a:ea typeface="Alibaba PuHuiTi B" pitchFamily="18" charset="-122"/>
                <a:cs typeface="Alibaba PuHuiTi B" pitchFamily="18" charset="-122"/>
              </a:defRPr>
            </a:lvl1pPr>
            <a:lvl2pPr>
              <a:buNone/>
              <a:defRPr/>
            </a:lvl2pPr>
            <a:lvl3pPr>
              <a:buNone/>
              <a:defRPr/>
            </a:lvl3pPr>
            <a:lvl4pPr>
              <a:buNone/>
              <a:defRPr/>
            </a:lvl4pPr>
            <a:lvl5pPr>
              <a:buNone/>
              <a:defRPr/>
            </a:lvl5pPr>
          </a:lstStyle>
          <a:p>
            <a:pPr lvl="0"/>
            <a:r>
              <a:rPr kumimoji="1" lang="zh-CN" altLang="en-US" dirty="0"/>
              <a:t>章</a:t>
            </a:r>
          </a:p>
        </p:txBody>
      </p:sp>
    </p:spTree>
    <p:extLst>
      <p:ext uri="{BB962C8B-B14F-4D97-AF65-F5344CB8AC3E}">
        <p14:creationId xmlns:p14="http://schemas.microsoft.com/office/powerpoint/2010/main" val="1987603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章节页版式（一级标题）">
    <p:spTree>
      <p:nvGrpSpPr>
        <p:cNvPr id="1" name=""/>
        <p:cNvGrpSpPr/>
        <p:nvPr/>
      </p:nvGrpSpPr>
      <p:grpSpPr>
        <a:xfrm>
          <a:off x="0" y="0"/>
          <a:ext cx="0" cy="0"/>
          <a:chOff x="0" y="0"/>
          <a:chExt cx="0" cy="0"/>
        </a:xfrm>
      </p:grpSpPr>
      <p:sp>
        <p:nvSpPr>
          <p:cNvPr id="12" name="标题 11">
            <a:extLst>
              <a:ext uri="{FF2B5EF4-FFF2-40B4-BE49-F238E27FC236}">
                <a16:creationId xmlns:a16="http://schemas.microsoft.com/office/drawing/2014/main" id="{ED1003EB-0D97-5849-AC50-BFB3EDAA3B2B}"/>
              </a:ext>
            </a:extLst>
          </p:cNvPr>
          <p:cNvSpPr>
            <a:spLocks noGrp="1"/>
          </p:cNvSpPr>
          <p:nvPr>
            <p:ph type="title" hasCustomPrompt="1"/>
          </p:nvPr>
        </p:nvSpPr>
        <p:spPr>
          <a:xfrm>
            <a:off x="5232400" y="2766218"/>
            <a:ext cx="6654800" cy="1325563"/>
          </a:xfrm>
          <a:prstGeom prst="rect">
            <a:avLst/>
          </a:prstGeom>
        </p:spPr>
        <p:txBody>
          <a:bodyPr/>
          <a:lstStyle>
            <a:lvl1pPr>
              <a:defRPr sz="3200" b="0" i="0">
                <a:solidFill>
                  <a:schemeClr val="tx1">
                    <a:lumMod val="85000"/>
                    <a:lumOff val="15000"/>
                  </a:schemeClr>
                </a:solidFill>
                <a:latin typeface="Alibaba PuHuiTi B" pitchFamily="18" charset="-122"/>
                <a:ea typeface="Alibaba PuHuiTi B" pitchFamily="18" charset="-122"/>
                <a:cs typeface="Alibaba PuHuiTi B" pitchFamily="18" charset="-122"/>
              </a:defRPr>
            </a:lvl1pPr>
          </a:lstStyle>
          <a:p>
            <a:r>
              <a:rPr kumimoji="1" lang="zh-CN" altLang="en-US" dirty="0"/>
              <a:t>章节标题，右侧章节数字需自行设置</a:t>
            </a:r>
          </a:p>
        </p:txBody>
      </p:sp>
      <p:sp>
        <p:nvSpPr>
          <p:cNvPr id="14" name="文本占位符 13">
            <a:extLst>
              <a:ext uri="{FF2B5EF4-FFF2-40B4-BE49-F238E27FC236}">
                <a16:creationId xmlns:a16="http://schemas.microsoft.com/office/drawing/2014/main" id="{0C8E5D29-3E75-FC46-80C9-2080D9268EBF}"/>
              </a:ext>
            </a:extLst>
          </p:cNvPr>
          <p:cNvSpPr>
            <a:spLocks noGrp="1"/>
          </p:cNvSpPr>
          <p:nvPr>
            <p:ph type="body" sz="quarter" idx="10" hasCustomPrompt="1"/>
          </p:nvPr>
        </p:nvSpPr>
        <p:spPr>
          <a:xfrm>
            <a:off x="3881755" y="2468880"/>
            <a:ext cx="1127125" cy="1148080"/>
          </a:xfrm>
          <a:prstGeom prst="rect">
            <a:avLst/>
          </a:prstGeom>
        </p:spPr>
        <p:txBody>
          <a:bodyPr anchor="ctr"/>
          <a:lstStyle>
            <a:lvl1pPr algn="ctr">
              <a:buNone/>
              <a:defRPr sz="4000" b="1" i="0">
                <a:solidFill>
                  <a:srgbClr val="FFFFFF"/>
                </a:solidFill>
                <a:latin typeface="Alibaba PuHuiTi B" pitchFamily="18" charset="-122"/>
                <a:ea typeface="Alibaba PuHuiTi B" pitchFamily="18" charset="-122"/>
                <a:cs typeface="Alibaba PuHuiTi B" pitchFamily="18" charset="-122"/>
              </a:defRPr>
            </a:lvl1pPr>
            <a:lvl2pPr>
              <a:buNone/>
              <a:defRPr/>
            </a:lvl2pPr>
            <a:lvl3pPr>
              <a:buNone/>
              <a:defRPr/>
            </a:lvl3pPr>
            <a:lvl4pPr>
              <a:buNone/>
              <a:defRPr/>
            </a:lvl4pPr>
            <a:lvl5pPr>
              <a:buNone/>
              <a:defRPr/>
            </a:lvl5pPr>
          </a:lstStyle>
          <a:p>
            <a:pPr lvl="0"/>
            <a:r>
              <a:rPr kumimoji="1" lang="zh-CN" altLang="en-US" dirty="0"/>
              <a:t>章</a:t>
            </a:r>
          </a:p>
        </p:txBody>
      </p:sp>
    </p:spTree>
    <p:extLst>
      <p:ext uri="{BB962C8B-B14F-4D97-AF65-F5344CB8AC3E}">
        <p14:creationId xmlns:p14="http://schemas.microsoft.com/office/powerpoint/2010/main" val="33153341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二级标题+正文内容（项目符号）">
    <p:spTree>
      <p:nvGrpSpPr>
        <p:cNvPr id="1" name=""/>
        <p:cNvGrpSpPr/>
        <p:nvPr/>
      </p:nvGrpSpPr>
      <p:grpSpPr>
        <a:xfrm>
          <a:off x="0" y="0"/>
          <a:ext cx="0" cy="0"/>
          <a:chOff x="0" y="0"/>
          <a:chExt cx="0" cy="0"/>
        </a:xfrm>
      </p:grpSpPr>
      <p:sp>
        <p:nvSpPr>
          <p:cNvPr id="4" name="文本占位符 11">
            <a:extLst>
              <a:ext uri="{FF2B5EF4-FFF2-40B4-BE49-F238E27FC236}">
                <a16:creationId xmlns:a16="http://schemas.microsoft.com/office/drawing/2014/main" id="{052D8D2A-DC76-4246-B7A3-897EC5980424}"/>
              </a:ext>
            </a:extLst>
          </p:cNvPr>
          <p:cNvSpPr>
            <a:spLocks noGrp="1"/>
          </p:cNvSpPr>
          <p:nvPr>
            <p:ph type="body" sz="quarter" idx="11" hasCustomPrompt="1"/>
          </p:nvPr>
        </p:nvSpPr>
        <p:spPr>
          <a:xfrm>
            <a:off x="710881" y="1646133"/>
            <a:ext cx="10749598" cy="4219575"/>
          </a:xfrm>
          <a:prstGeom prst="rect">
            <a:avLst/>
          </a:prstGeom>
        </p:spPr>
        <p:txBody>
          <a:bodyPr/>
          <a:lstStyle>
            <a:lvl1pPr marL="360000" indent="-360000">
              <a:lnSpc>
                <a:spcPct val="150000"/>
              </a:lnSpc>
              <a:buClr>
                <a:srgbClr val="404040"/>
              </a:buClr>
              <a:buSzPct val="85000"/>
              <a:buFont typeface="Wingdings" pitchFamily="2" charset="2"/>
              <a:buChar char="l"/>
              <a:tabLst/>
              <a:defRPr lang="en-US" altLang="zh-CN" sz="1600" b="0" i="0" dirty="0">
                <a:solidFill>
                  <a:schemeClr val="tx1">
                    <a:lumMod val="85000"/>
                    <a:lumOff val="15000"/>
                  </a:schemeClr>
                </a:solidFill>
                <a:latin typeface="Alibaba PuHuiTi R" pitchFamily="18" charset="-122"/>
                <a:ea typeface="Alibaba PuHuiTi R" pitchFamily="18" charset="-122"/>
                <a:cs typeface="Alibaba PuHuiTi R" pitchFamily="18" charset="-122"/>
              </a:defRPr>
            </a:lvl1pPr>
            <a:lvl2pPr marL="719138" indent="-358775">
              <a:lnSpc>
                <a:spcPct val="150000"/>
              </a:lnSpc>
              <a:buFont typeface="Wingdings" pitchFamily="2" charset="2"/>
              <a:buChar char="l"/>
              <a:tabLst/>
              <a:defRPr lang="en-US" altLang="zh-CN" sz="1400" b="0" i="0" dirty="0">
                <a:latin typeface="Alibaba PuHuiTi R" pitchFamily="18" charset="-122"/>
                <a:ea typeface="Alibaba PuHuiTi R" pitchFamily="18" charset="-122"/>
                <a:cs typeface="Alibaba PuHuiTi R" pitchFamily="18" charset="-122"/>
              </a:defRPr>
            </a:lvl2pPr>
            <a:lvl3pPr marL="1079500" indent="-358775">
              <a:lnSpc>
                <a:spcPct val="150000"/>
              </a:lnSpc>
              <a:buFont typeface="Arial" panose="020B0604020202020204" pitchFamily="34" charset="0"/>
              <a:buChar char="•"/>
              <a:tabLst/>
              <a:defRPr lang="zh-CN" altLang="en-US" sz="1400" b="0" i="0" dirty="0"/>
            </a:lvl3pPr>
          </a:lstStyle>
          <a:p>
            <a:pPr marL="0" lvl="0" indent="0">
              <a:lnSpc>
                <a:spcPct val="150000"/>
              </a:lnSpc>
              <a:buNone/>
            </a:pPr>
            <a:r>
              <a:rPr lang="zh-CN" altLang="en-US" dirty="0"/>
              <a:t>此处以罗列的方式表达</a:t>
            </a:r>
            <a:r>
              <a:rPr lang="en-US" altLang="zh-CN" dirty="0"/>
              <a:t>XXX</a:t>
            </a:r>
            <a:r>
              <a:rPr lang="zh-CN" altLang="en-US" dirty="0"/>
              <a:t>技术特性</a:t>
            </a:r>
            <a:r>
              <a:rPr lang="en-US" altLang="zh-CN" dirty="0"/>
              <a:t>/</a:t>
            </a:r>
            <a:r>
              <a:rPr lang="zh-CN" altLang="en-US" dirty="0"/>
              <a:t>要点等</a:t>
            </a:r>
            <a:endParaRPr lang="en-US" altLang="zh-CN" dirty="0"/>
          </a:p>
          <a:p>
            <a:pPr lvl="1"/>
            <a:r>
              <a:rPr lang="zh-CN" altLang="en-US" dirty="0"/>
              <a:t>技术特性</a:t>
            </a:r>
            <a:r>
              <a:rPr lang="en-US" altLang="zh-CN" dirty="0"/>
              <a:t>1</a:t>
            </a:r>
          </a:p>
          <a:p>
            <a:pPr lvl="1"/>
            <a:r>
              <a:rPr lang="zh-CN" altLang="en-US" dirty="0"/>
              <a:t>技术特性</a:t>
            </a:r>
            <a:r>
              <a:rPr lang="en-US" altLang="zh-CN" dirty="0"/>
              <a:t>2</a:t>
            </a:r>
          </a:p>
          <a:p>
            <a:pPr lvl="2"/>
            <a:r>
              <a:rPr lang="zh-CN" altLang="en-US" dirty="0"/>
              <a:t>要点</a:t>
            </a:r>
            <a:r>
              <a:rPr lang="en-US" altLang="zh-CN" dirty="0"/>
              <a:t>1</a:t>
            </a:r>
          </a:p>
          <a:p>
            <a:pPr lvl="2"/>
            <a:r>
              <a:rPr lang="zh-CN" altLang="en-US" dirty="0"/>
              <a:t>要点</a:t>
            </a:r>
            <a:r>
              <a:rPr lang="en-US" altLang="zh-CN" dirty="0"/>
              <a:t>2</a:t>
            </a:r>
            <a:endParaRPr lang="zh-CN" altLang="en-US" dirty="0"/>
          </a:p>
        </p:txBody>
      </p:sp>
      <p:sp>
        <p:nvSpPr>
          <p:cNvPr id="5" name="标题 1">
            <a:extLst>
              <a:ext uri="{FF2B5EF4-FFF2-40B4-BE49-F238E27FC236}">
                <a16:creationId xmlns:a16="http://schemas.microsoft.com/office/drawing/2014/main" id="{49FCFB1A-E1EE-3245-9778-ABB7ACB14FA5}"/>
              </a:ext>
            </a:extLst>
          </p:cNvPr>
          <p:cNvSpPr>
            <a:spLocks noGrp="1"/>
          </p:cNvSpPr>
          <p:nvPr>
            <p:ph type="title" hasCustomPrompt="1"/>
          </p:nvPr>
        </p:nvSpPr>
        <p:spPr>
          <a:xfrm>
            <a:off x="710880" y="24418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sp>
        <p:nvSpPr>
          <p:cNvPr id="6" name="文本占位符 9">
            <a:extLst>
              <a:ext uri="{FF2B5EF4-FFF2-40B4-BE49-F238E27FC236}">
                <a16:creationId xmlns:a16="http://schemas.microsoft.com/office/drawing/2014/main" id="{2DD40269-A2A6-814E-991D-1DBB12873808}"/>
              </a:ext>
            </a:extLst>
          </p:cNvPr>
          <p:cNvSpPr>
            <a:spLocks noGrp="1"/>
          </p:cNvSpPr>
          <p:nvPr>
            <p:ph type="body" sz="quarter" idx="10" hasCustomPrompt="1"/>
          </p:nvPr>
        </p:nvSpPr>
        <p:spPr>
          <a:xfrm>
            <a:off x="710880" y="940081"/>
            <a:ext cx="10749599" cy="517190"/>
          </a:xfrm>
          <a:prstGeom prst="rect">
            <a:avLst/>
          </a:prstGeom>
        </p:spPr>
        <p:txBody>
          <a:bodyPr anchor="ctr" anchorCtr="0"/>
          <a:lstStyle>
            <a:lvl1pPr marL="0" indent="0">
              <a:buNone/>
              <a:defRPr lang="zh-CN" altLang="en-US" sz="1800" b="1"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marL="0" lvl="0" indent="0">
              <a:buNone/>
            </a:pPr>
            <a:r>
              <a:rPr lang="zh-CN" altLang="en-US" dirty="0"/>
              <a:t>正文二级标题</a:t>
            </a:r>
            <a:r>
              <a:rPr lang="en-US" altLang="zh-CN" dirty="0"/>
              <a:t>-</a:t>
            </a:r>
            <a:r>
              <a:rPr lang="zh-CN" altLang="en-US" dirty="0"/>
              <a:t>阿里巴巴普惠体</a:t>
            </a:r>
            <a:r>
              <a:rPr lang="en-US" altLang="zh-CN" dirty="0"/>
              <a:t>18</a:t>
            </a:r>
            <a:r>
              <a:rPr lang="zh-CN" altLang="en-US" dirty="0"/>
              <a:t>号</a:t>
            </a:r>
          </a:p>
        </p:txBody>
      </p:sp>
    </p:spTree>
    <p:extLst>
      <p:ext uri="{BB962C8B-B14F-4D97-AF65-F5344CB8AC3E}">
        <p14:creationId xmlns:p14="http://schemas.microsoft.com/office/powerpoint/2010/main" val="2045803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目录版式">
    <p:spTree>
      <p:nvGrpSpPr>
        <p:cNvPr id="1" name=""/>
        <p:cNvGrpSpPr/>
        <p:nvPr/>
      </p:nvGrpSpPr>
      <p:grpSpPr>
        <a:xfrm>
          <a:off x="0" y="0"/>
          <a:ext cx="0" cy="0"/>
          <a:chOff x="0" y="0"/>
          <a:chExt cx="0" cy="0"/>
        </a:xfrm>
      </p:grpSpPr>
      <p:sp>
        <p:nvSpPr>
          <p:cNvPr id="8" name="文本占位符 7">
            <a:extLst>
              <a:ext uri="{FF2B5EF4-FFF2-40B4-BE49-F238E27FC236}">
                <a16:creationId xmlns:a16="http://schemas.microsoft.com/office/drawing/2014/main" id="{81B62E64-63F1-3949-8E18-11A80E8D9F0D}"/>
              </a:ext>
            </a:extLst>
          </p:cNvPr>
          <p:cNvSpPr>
            <a:spLocks noGrp="1"/>
          </p:cNvSpPr>
          <p:nvPr>
            <p:ph type="body" sz="quarter" idx="10"/>
          </p:nvPr>
        </p:nvSpPr>
        <p:spPr>
          <a:xfrm>
            <a:off x="5019358" y="1006475"/>
            <a:ext cx="5973761" cy="4256405"/>
          </a:xfrm>
          <a:prstGeom prst="rect">
            <a:avLst/>
          </a:prstGeom>
        </p:spPr>
        <p:txBody>
          <a:bodyPr anchor="ctr"/>
          <a:lstStyle>
            <a:lvl1pPr marL="457189" marR="0" indent="-457189" algn="l" defTabSz="914400" rtl="0" eaLnBrk="0" fontAlgn="base" latinLnBrk="0" hangingPunct="0">
              <a:lnSpc>
                <a:spcPct val="200000"/>
              </a:lnSpc>
              <a:spcBef>
                <a:spcPct val="20000"/>
              </a:spcBef>
              <a:spcAft>
                <a:spcPct val="0"/>
              </a:spcAft>
              <a:buClrTx/>
              <a:buSzTx/>
              <a:buFont typeface="Wingdings" pitchFamily="2" charset="2"/>
              <a:buChar char="u"/>
              <a:tabLst/>
              <a:defRPr sz="1800">
                <a:solidFill>
                  <a:schemeClr val="tx1">
                    <a:lumMod val="75000"/>
                    <a:lumOff val="25000"/>
                  </a:schemeClr>
                </a:solidFill>
              </a:defRPr>
            </a:lvl1pPr>
          </a:lstStyle>
          <a:p>
            <a:pPr lvl="0"/>
            <a:r>
              <a:rPr kumimoji="1" lang="zh-CN" altLang="en-US" dirty="0"/>
              <a:t>单击此处编辑母版文本样式</a:t>
            </a:r>
            <a:endParaRPr kumimoji="1" lang="en-US" altLang="zh-CN" dirty="0"/>
          </a:p>
          <a:p>
            <a:pPr lvl="0"/>
            <a:r>
              <a:rPr kumimoji="1" lang="zh-CN" altLang="en-US" dirty="0"/>
              <a:t>根据实际内容可调整文字高低的位置</a:t>
            </a:r>
            <a:endParaRPr kumimoji="1" lang="en-US" altLang="zh-CN" dirty="0"/>
          </a:p>
          <a:p>
            <a:pPr marL="457189" marR="0" lvl="0" indent="-457189" algn="l" defTabSz="914400" rtl="0" eaLnBrk="0" fontAlgn="base" latinLnBrk="0" hangingPunct="0">
              <a:lnSpc>
                <a:spcPct val="200000"/>
              </a:lnSpc>
              <a:spcBef>
                <a:spcPct val="20000"/>
              </a:spcBef>
              <a:spcAft>
                <a:spcPct val="0"/>
              </a:spcAft>
              <a:buClrTx/>
              <a:buSzTx/>
              <a:buFont typeface="Wingdings" pitchFamily="2" charset="2"/>
              <a:buChar char="u"/>
              <a:tabLst/>
              <a:defRPr/>
            </a:pPr>
            <a:r>
              <a:rPr kumimoji="1" lang="zh-CN" altLang="en-US" dirty="0"/>
              <a:t>此内容上下居中对齐，可根据实际情况微调位置和字体大小</a:t>
            </a:r>
          </a:p>
          <a:p>
            <a:pPr lvl="0"/>
            <a:endParaRPr kumimoji="1" lang="zh-CN" altLang="en-US" dirty="0"/>
          </a:p>
        </p:txBody>
      </p:sp>
    </p:spTree>
    <p:extLst>
      <p:ext uri="{BB962C8B-B14F-4D97-AF65-F5344CB8AC3E}">
        <p14:creationId xmlns:p14="http://schemas.microsoft.com/office/powerpoint/2010/main" val="340888156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slideLayout" Target="../slideLayouts/slideLayout3.xml"/><Relationship Id="rId1" Type="http://schemas.openxmlformats.org/officeDocument/2006/relationships/slideLayout" Target="../slideLayouts/slideLayout2.xml"/><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heme" Target="../theme/theme3.xml"/><Relationship Id="rId1" Type="http://schemas.openxmlformats.org/officeDocument/2006/relationships/slideLayout" Target="../slideLayouts/slideLayout5.xml"/><Relationship Id="rId4" Type="http://schemas.openxmlformats.org/officeDocument/2006/relationships/image" Target="../media/image3.svg"/></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6.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slideLayout" Target="../slideLayouts/slideLayout8.xml"/><Relationship Id="rId1" Type="http://schemas.openxmlformats.org/officeDocument/2006/relationships/slideLayout" Target="../slideLayouts/slideLayout7.xml"/><Relationship Id="rId4"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7.xml"/><Relationship Id="rId13" Type="http://schemas.openxmlformats.org/officeDocument/2006/relationships/slideLayout" Target="../slideLayouts/slideLayout22.xml"/><Relationship Id="rId3" Type="http://schemas.openxmlformats.org/officeDocument/2006/relationships/slideLayout" Target="../slideLayouts/slideLayout12.xml"/><Relationship Id="rId7" Type="http://schemas.openxmlformats.org/officeDocument/2006/relationships/slideLayout" Target="../slideLayouts/slideLayout16.xml"/><Relationship Id="rId12" Type="http://schemas.openxmlformats.org/officeDocument/2006/relationships/slideLayout" Target="../slideLayouts/slideLayout21.xml"/><Relationship Id="rId2" Type="http://schemas.openxmlformats.org/officeDocument/2006/relationships/slideLayout" Target="../slideLayouts/slideLayout11.xml"/><Relationship Id="rId16" Type="http://schemas.openxmlformats.org/officeDocument/2006/relationships/image" Target="../media/image4.png"/><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5" Type="http://schemas.openxmlformats.org/officeDocument/2006/relationships/slideLayout" Target="../slideLayouts/slideLayout14.xml"/><Relationship Id="rId15" Type="http://schemas.openxmlformats.org/officeDocument/2006/relationships/theme" Target="../theme/theme6.xml"/><Relationship Id="rId10" Type="http://schemas.openxmlformats.org/officeDocument/2006/relationships/slideLayout" Target="../slideLayouts/slideLayout19.xml"/><Relationship Id="rId4" Type="http://schemas.openxmlformats.org/officeDocument/2006/relationships/slideLayout" Target="../slideLayouts/slideLayout13.xml"/><Relationship Id="rId9" Type="http://schemas.openxmlformats.org/officeDocument/2006/relationships/slideLayout" Target="../slideLayouts/slideLayout18.xml"/><Relationship Id="rId14" Type="http://schemas.openxmlformats.org/officeDocument/2006/relationships/slideLayout" Target="../slideLayouts/slideLayout23.xml"/></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theme" Target="../theme/theme7.xml"/><Relationship Id="rId1"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6" name="图片 25">
            <a:extLst>
              <a:ext uri="{FF2B5EF4-FFF2-40B4-BE49-F238E27FC236}">
                <a16:creationId xmlns:a16="http://schemas.microsoft.com/office/drawing/2014/main" id="{D359BD9D-8F8C-A44C-91CC-CA8F5146AA4D}"/>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721677" y="5726430"/>
            <a:ext cx="2748647" cy="448662"/>
          </a:xfrm>
          <a:prstGeom prst="rect">
            <a:avLst/>
          </a:prstGeom>
        </p:spPr>
      </p:pic>
      <p:sp>
        <p:nvSpPr>
          <p:cNvPr id="30" name="六边形 29">
            <a:extLst>
              <a:ext uri="{FF2B5EF4-FFF2-40B4-BE49-F238E27FC236}">
                <a16:creationId xmlns:a16="http://schemas.microsoft.com/office/drawing/2014/main" id="{6F51DA0D-EA98-B14B-A35B-7EDF8DBC5804}"/>
              </a:ext>
            </a:extLst>
          </p:cNvPr>
          <p:cNvSpPr/>
          <p:nvPr userDrawn="1"/>
        </p:nvSpPr>
        <p:spPr>
          <a:xfrm rot="5400000">
            <a:off x="8672366" y="-244234"/>
            <a:ext cx="1034350" cy="1136649"/>
          </a:xfrm>
          <a:custGeom>
            <a:avLst/>
            <a:gdLst>
              <a:gd name="connsiteX0" fmla="*/ 0 w 1318512"/>
              <a:gd name="connsiteY0" fmla="*/ 568325 h 1136649"/>
              <a:gd name="connsiteX1" fmla="*/ 284162 w 1318512"/>
              <a:gd name="connsiteY1" fmla="*/ 0 h 1136649"/>
              <a:gd name="connsiteX2" fmla="*/ 1034350 w 1318512"/>
              <a:gd name="connsiteY2" fmla="*/ 0 h 1136649"/>
              <a:gd name="connsiteX3" fmla="*/ 1318512 w 1318512"/>
              <a:gd name="connsiteY3" fmla="*/ 568325 h 1136649"/>
              <a:gd name="connsiteX4" fmla="*/ 1034350 w 1318512"/>
              <a:gd name="connsiteY4" fmla="*/ 1136649 h 1136649"/>
              <a:gd name="connsiteX5" fmla="*/ 284162 w 1318512"/>
              <a:gd name="connsiteY5" fmla="*/ 1136649 h 1136649"/>
              <a:gd name="connsiteX6" fmla="*/ 0 w 1318512"/>
              <a:gd name="connsiteY6" fmla="*/ 568325 h 1136649"/>
              <a:gd name="connsiteX0" fmla="*/ 0 w 1034350"/>
              <a:gd name="connsiteY0" fmla="*/ 1136649 h 1136649"/>
              <a:gd name="connsiteX1" fmla="*/ 0 w 1034350"/>
              <a:gd name="connsiteY1" fmla="*/ 0 h 1136649"/>
              <a:gd name="connsiteX2" fmla="*/ 750188 w 1034350"/>
              <a:gd name="connsiteY2" fmla="*/ 0 h 1136649"/>
              <a:gd name="connsiteX3" fmla="*/ 1034350 w 1034350"/>
              <a:gd name="connsiteY3" fmla="*/ 568325 h 1136649"/>
              <a:gd name="connsiteX4" fmla="*/ 750188 w 1034350"/>
              <a:gd name="connsiteY4" fmla="*/ 1136649 h 1136649"/>
              <a:gd name="connsiteX5" fmla="*/ 0 w 1034350"/>
              <a:gd name="connsiteY5" fmla="*/ 1136649 h 1136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34350" h="1136649">
                <a:moveTo>
                  <a:pt x="0" y="1136649"/>
                </a:moveTo>
                <a:lnTo>
                  <a:pt x="0" y="0"/>
                </a:lnTo>
                <a:lnTo>
                  <a:pt x="750188" y="0"/>
                </a:lnTo>
                <a:lnTo>
                  <a:pt x="1034350" y="568325"/>
                </a:lnTo>
                <a:lnTo>
                  <a:pt x="750188" y="1136649"/>
                </a:lnTo>
                <a:lnTo>
                  <a:pt x="0" y="1136649"/>
                </a:lnTo>
                <a:close/>
              </a:path>
            </a:pathLst>
          </a:cu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1" name="六边形 30">
            <a:extLst>
              <a:ext uri="{FF2B5EF4-FFF2-40B4-BE49-F238E27FC236}">
                <a16:creationId xmlns:a16="http://schemas.microsoft.com/office/drawing/2014/main" id="{B0F52978-FC9E-FC46-A244-4605B31E7CC6}"/>
              </a:ext>
            </a:extLst>
          </p:cNvPr>
          <p:cNvSpPr/>
          <p:nvPr userDrawn="1"/>
        </p:nvSpPr>
        <p:spPr>
          <a:xfrm rot="5400000">
            <a:off x="9521078" y="753888"/>
            <a:ext cx="523072" cy="450925"/>
          </a:xfrm>
          <a:prstGeom prst="hexagon">
            <a:avLst/>
          </a:prstGeom>
          <a:solidFill>
            <a:srgbClr val="49504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2" name="六边形 31">
            <a:extLst>
              <a:ext uri="{FF2B5EF4-FFF2-40B4-BE49-F238E27FC236}">
                <a16:creationId xmlns:a16="http://schemas.microsoft.com/office/drawing/2014/main" id="{6677D3A6-DA28-9444-815A-4524D9FED995}"/>
              </a:ext>
            </a:extLst>
          </p:cNvPr>
          <p:cNvSpPr/>
          <p:nvPr userDrawn="1"/>
        </p:nvSpPr>
        <p:spPr>
          <a:xfrm rot="5400000">
            <a:off x="8027944" y="996957"/>
            <a:ext cx="523072" cy="450925"/>
          </a:xfrm>
          <a:prstGeom prst="hexagon">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3" name="六边形 32">
            <a:extLst>
              <a:ext uri="{FF2B5EF4-FFF2-40B4-BE49-F238E27FC236}">
                <a16:creationId xmlns:a16="http://schemas.microsoft.com/office/drawing/2014/main" id="{B3967B50-7DD6-B247-97B6-4844195F68D5}"/>
              </a:ext>
            </a:extLst>
          </p:cNvPr>
          <p:cNvSpPr/>
          <p:nvPr userDrawn="1"/>
        </p:nvSpPr>
        <p:spPr>
          <a:xfrm rot="5400000">
            <a:off x="10287577" y="140894"/>
            <a:ext cx="196767" cy="169627"/>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4" name="六边形 33">
            <a:extLst>
              <a:ext uri="{FF2B5EF4-FFF2-40B4-BE49-F238E27FC236}">
                <a16:creationId xmlns:a16="http://schemas.microsoft.com/office/drawing/2014/main" id="{4C290A33-8D65-DC47-BE12-79B4B22A299D}"/>
              </a:ext>
            </a:extLst>
          </p:cNvPr>
          <p:cNvSpPr/>
          <p:nvPr userDrawn="1"/>
        </p:nvSpPr>
        <p:spPr>
          <a:xfrm rot="5400000">
            <a:off x="3684719" y="893697"/>
            <a:ext cx="886529" cy="764250"/>
          </a:xfrm>
          <a:prstGeom prst="hexagon">
            <a:avLst/>
          </a:prstGeom>
          <a:noFill/>
          <a:ln w="9525">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5" name="六边形 34">
            <a:extLst>
              <a:ext uri="{FF2B5EF4-FFF2-40B4-BE49-F238E27FC236}">
                <a16:creationId xmlns:a16="http://schemas.microsoft.com/office/drawing/2014/main" id="{E0867641-ABCE-C84A-84A4-696E52E6543B}"/>
              </a:ext>
            </a:extLst>
          </p:cNvPr>
          <p:cNvSpPr/>
          <p:nvPr userDrawn="1"/>
        </p:nvSpPr>
        <p:spPr>
          <a:xfrm rot="5400000">
            <a:off x="11266257" y="1225116"/>
            <a:ext cx="206955" cy="178410"/>
          </a:xfrm>
          <a:prstGeom prst="hexagon">
            <a:avLst/>
          </a:prstGeom>
          <a:noFill/>
          <a:ln w="9525">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6" name="六边形 35">
            <a:extLst>
              <a:ext uri="{FF2B5EF4-FFF2-40B4-BE49-F238E27FC236}">
                <a16:creationId xmlns:a16="http://schemas.microsoft.com/office/drawing/2014/main" id="{3DC81806-A479-FD47-B1B6-A77189F32D48}"/>
              </a:ext>
            </a:extLst>
          </p:cNvPr>
          <p:cNvSpPr/>
          <p:nvPr userDrawn="1"/>
        </p:nvSpPr>
        <p:spPr>
          <a:xfrm rot="5400000">
            <a:off x="918490" y="676500"/>
            <a:ext cx="206955" cy="178410"/>
          </a:xfrm>
          <a:prstGeom prst="hexagon">
            <a:avLst/>
          </a:prstGeom>
          <a:solidFill>
            <a:srgbClr val="AD2B2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7" name="六边形 36">
            <a:extLst>
              <a:ext uri="{FF2B5EF4-FFF2-40B4-BE49-F238E27FC236}">
                <a16:creationId xmlns:a16="http://schemas.microsoft.com/office/drawing/2014/main" id="{D15987B7-89CB-8549-AEE5-ADD4AED257B7}"/>
              </a:ext>
            </a:extLst>
          </p:cNvPr>
          <p:cNvSpPr/>
          <p:nvPr userDrawn="1"/>
        </p:nvSpPr>
        <p:spPr>
          <a:xfrm rot="5400000">
            <a:off x="4564916" y="775592"/>
            <a:ext cx="369001" cy="318105"/>
          </a:xfrm>
          <a:prstGeom prst="hexagon">
            <a:avLst/>
          </a:prstGeom>
          <a:solidFill>
            <a:schemeClr val="bg1">
              <a:lumMod val="9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3" name="直线连接符 2">
            <a:extLst>
              <a:ext uri="{FF2B5EF4-FFF2-40B4-BE49-F238E27FC236}">
                <a16:creationId xmlns:a16="http://schemas.microsoft.com/office/drawing/2014/main" id="{382A540C-45FC-EB45-96D5-1EA0511DAF21}"/>
              </a:ext>
            </a:extLst>
          </p:cNvPr>
          <p:cNvCxnSpPr>
            <a:cxnSpLocks/>
          </p:cNvCxnSpPr>
          <p:nvPr userDrawn="1"/>
        </p:nvCxnSpPr>
        <p:spPr>
          <a:xfrm>
            <a:off x="9997213" y="1131213"/>
            <a:ext cx="647089" cy="39664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1" name="直线连接符 40">
            <a:extLst>
              <a:ext uri="{FF2B5EF4-FFF2-40B4-BE49-F238E27FC236}">
                <a16:creationId xmlns:a16="http://schemas.microsoft.com/office/drawing/2014/main" id="{28569DD6-18D5-5D45-BC4E-E4C2727B945C}"/>
              </a:ext>
            </a:extLst>
          </p:cNvPr>
          <p:cNvCxnSpPr>
            <a:cxnSpLocks/>
          </p:cNvCxnSpPr>
          <p:nvPr userDrawn="1"/>
        </p:nvCxnSpPr>
        <p:spPr>
          <a:xfrm>
            <a:off x="3898416" y="466240"/>
            <a:ext cx="691948" cy="36631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7860066"/>
      </p:ext>
    </p:extLst>
  </p:cSld>
  <p:clrMap bg1="lt1" tx1="dk1" bg2="lt2" tx2="dk2" accent1="accent1" accent2="accent2" accent3="accent3" accent4="accent4" accent5="accent5" accent6="accent6" hlink="hlink" folHlink="folHlink"/>
  <p:sldLayoutIdLst>
    <p:sldLayoutId id="2147483697" r:id="rId1"/>
  </p:sldLayoutIdLst>
  <p:txStyles>
    <p:titleStyle>
      <a:lvl1pPr algn="ctr" rtl="0" eaLnBrk="0" fontAlgn="base" hangingPunct="0">
        <a:spcBef>
          <a:spcPct val="0"/>
        </a:spcBef>
        <a:spcAft>
          <a:spcPct val="0"/>
        </a:spcAft>
        <a:defRPr sz="5867" kern="1200">
          <a:solidFill>
            <a:schemeClr val="tx1"/>
          </a:solidFill>
          <a:latin typeface="+mj-lt"/>
          <a:ea typeface="+mj-ea"/>
          <a:cs typeface="+mj-cs"/>
        </a:defRPr>
      </a:lvl1pPr>
      <a:lvl2pPr algn="ctr" rtl="0" eaLnBrk="0" fontAlgn="base" hangingPunct="0">
        <a:spcBef>
          <a:spcPct val="0"/>
        </a:spcBef>
        <a:spcAft>
          <a:spcPct val="0"/>
        </a:spcAft>
        <a:defRPr sz="5867">
          <a:solidFill>
            <a:schemeClr val="tx1"/>
          </a:solidFill>
          <a:latin typeface="Calibri" pitchFamily="34" charset="0"/>
          <a:ea typeface="黑体" pitchFamily="49" charset="-122"/>
        </a:defRPr>
      </a:lvl2pPr>
      <a:lvl3pPr algn="ctr" rtl="0" eaLnBrk="0" fontAlgn="base" hangingPunct="0">
        <a:spcBef>
          <a:spcPct val="0"/>
        </a:spcBef>
        <a:spcAft>
          <a:spcPct val="0"/>
        </a:spcAft>
        <a:defRPr sz="5867">
          <a:solidFill>
            <a:schemeClr val="tx1"/>
          </a:solidFill>
          <a:latin typeface="Calibri" pitchFamily="34" charset="0"/>
          <a:ea typeface="黑体" pitchFamily="49" charset="-122"/>
        </a:defRPr>
      </a:lvl3pPr>
      <a:lvl4pPr algn="ctr" rtl="0" eaLnBrk="0" fontAlgn="base" hangingPunct="0">
        <a:spcBef>
          <a:spcPct val="0"/>
        </a:spcBef>
        <a:spcAft>
          <a:spcPct val="0"/>
        </a:spcAft>
        <a:defRPr sz="5867">
          <a:solidFill>
            <a:schemeClr val="tx1"/>
          </a:solidFill>
          <a:latin typeface="Calibri" pitchFamily="34" charset="0"/>
          <a:ea typeface="黑体" pitchFamily="49" charset="-122"/>
        </a:defRPr>
      </a:lvl4pPr>
      <a:lvl5pPr algn="ctr" rtl="0" eaLnBrk="0" fontAlgn="base" hangingPunct="0">
        <a:spcBef>
          <a:spcPct val="0"/>
        </a:spcBef>
        <a:spcAft>
          <a:spcPct val="0"/>
        </a:spcAft>
        <a:defRPr sz="5867">
          <a:solidFill>
            <a:schemeClr val="tx1"/>
          </a:solidFill>
          <a:latin typeface="Calibri" pitchFamily="34" charset="0"/>
          <a:ea typeface="黑体" pitchFamily="49" charset="-122"/>
        </a:defRPr>
      </a:lvl5pPr>
      <a:lvl6pPr marL="609585" algn="ctr" rtl="0" fontAlgn="base">
        <a:spcBef>
          <a:spcPct val="0"/>
        </a:spcBef>
        <a:spcAft>
          <a:spcPct val="0"/>
        </a:spcAft>
        <a:defRPr sz="5867">
          <a:solidFill>
            <a:schemeClr val="tx1"/>
          </a:solidFill>
          <a:latin typeface="Calibri" pitchFamily="34" charset="0"/>
          <a:ea typeface="宋体" charset="-122"/>
        </a:defRPr>
      </a:lvl6pPr>
      <a:lvl7pPr marL="1219170" algn="ctr" rtl="0" fontAlgn="base">
        <a:spcBef>
          <a:spcPct val="0"/>
        </a:spcBef>
        <a:spcAft>
          <a:spcPct val="0"/>
        </a:spcAft>
        <a:defRPr sz="5867">
          <a:solidFill>
            <a:schemeClr val="tx1"/>
          </a:solidFill>
          <a:latin typeface="Calibri" pitchFamily="34" charset="0"/>
          <a:ea typeface="宋体" charset="-122"/>
        </a:defRPr>
      </a:lvl7pPr>
      <a:lvl8pPr marL="1828754" algn="ctr" rtl="0" fontAlgn="base">
        <a:spcBef>
          <a:spcPct val="0"/>
        </a:spcBef>
        <a:spcAft>
          <a:spcPct val="0"/>
        </a:spcAft>
        <a:defRPr sz="5867">
          <a:solidFill>
            <a:schemeClr val="tx1"/>
          </a:solidFill>
          <a:latin typeface="Calibri" pitchFamily="34" charset="0"/>
          <a:ea typeface="宋体" charset="-122"/>
        </a:defRPr>
      </a:lvl8pPr>
      <a:lvl9pPr marL="2438339" algn="ctr" rtl="0" fontAlgn="base">
        <a:spcBef>
          <a:spcPct val="0"/>
        </a:spcBef>
        <a:spcAft>
          <a:spcPct val="0"/>
        </a:spcAft>
        <a:defRPr sz="5867">
          <a:solidFill>
            <a:schemeClr val="tx1"/>
          </a:solidFill>
          <a:latin typeface="Calibri" pitchFamily="34" charset="0"/>
          <a:ea typeface="宋体" charset="-122"/>
        </a:defRPr>
      </a:lvl9pPr>
    </p:titleStyle>
    <p:bodyStyle>
      <a:lvl1pPr marL="457189" indent="-457189" algn="l" rtl="0" eaLnBrk="0" fontAlgn="base" hangingPunct="0">
        <a:spcBef>
          <a:spcPct val="20000"/>
        </a:spcBef>
        <a:spcAft>
          <a:spcPct val="0"/>
        </a:spcAft>
        <a:buFont typeface="Arial" panose="020B0604020202020204" pitchFamily="34" charset="0"/>
        <a:buChar char="•"/>
        <a:defRPr sz="4267" kern="1200">
          <a:solidFill>
            <a:schemeClr val="tx1"/>
          </a:solidFill>
          <a:latin typeface="+mn-lt"/>
          <a:ea typeface="+mn-ea"/>
          <a:cs typeface="+mn-cs"/>
        </a:defRPr>
      </a:lvl1pPr>
      <a:lvl2pPr marL="990575" indent="-380990" algn="l" rtl="0" eaLnBrk="0" fontAlgn="base" hangingPunct="0">
        <a:spcBef>
          <a:spcPct val="20000"/>
        </a:spcBef>
        <a:spcAft>
          <a:spcPct val="0"/>
        </a:spcAft>
        <a:buFont typeface="Arial" panose="020B0604020202020204" pitchFamily="34" charset="0"/>
        <a:buChar char="–"/>
        <a:defRPr sz="3733" kern="1200">
          <a:solidFill>
            <a:schemeClr val="tx1"/>
          </a:solidFill>
          <a:latin typeface="+mn-lt"/>
          <a:ea typeface="+mn-ea"/>
          <a:cs typeface="+mn-cs"/>
        </a:defRPr>
      </a:lvl2pPr>
      <a:lvl3pPr marL="1523962" indent="-304792"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p:bodyStyle>
    <p:otherStyle>
      <a:defPPr>
        <a:defRPr lang="zh-CN"/>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4BCEE7AE-CF55-47A2-9D29-09373E3D62B5}"/>
              </a:ext>
            </a:extLst>
          </p:cNvPr>
          <p:cNvSpPr/>
          <p:nvPr userDrawn="1"/>
        </p:nvSpPr>
        <p:spPr bwMode="auto">
          <a:xfrm>
            <a:off x="10890251" y="6786000"/>
            <a:ext cx="1301749" cy="72000"/>
          </a:xfrm>
          <a:prstGeom prst="rect">
            <a:avLst/>
          </a:prstGeom>
          <a:solidFill>
            <a:srgbClr val="49504F"/>
          </a:solidFill>
          <a:ln w="9525" cap="flat" cmpd="sng" algn="ctr">
            <a:noFill/>
            <a:prstDash val="solid"/>
            <a:round/>
            <a:headEnd type="none" w="med" len="med"/>
            <a:tailEnd type="none" w="med" len="med"/>
          </a:ln>
          <a:effectLst/>
        </p:spPr>
        <p:txBody>
          <a:bodyPr/>
          <a:lstStyle/>
          <a:p>
            <a:pPr>
              <a:buFont typeface="Arial" pitchFamily="34" charset="0"/>
              <a:buNone/>
              <a:defRPr/>
            </a:pPr>
            <a:endParaRPr lang="zh-CN" altLang="en-US" sz="2400">
              <a:latin typeface="Segoe UI" pitchFamily="34" charset="0"/>
              <a:ea typeface="微软雅黑" pitchFamily="34" charset="-122"/>
            </a:endParaRPr>
          </a:p>
        </p:txBody>
      </p:sp>
      <p:sp>
        <p:nvSpPr>
          <p:cNvPr id="22" name="矩形 22">
            <a:extLst>
              <a:ext uri="{FF2B5EF4-FFF2-40B4-BE49-F238E27FC236}">
                <a16:creationId xmlns:a16="http://schemas.microsoft.com/office/drawing/2014/main" id="{16A72991-4D35-45FC-8EF2-C9E3B4850B57}"/>
              </a:ext>
            </a:extLst>
          </p:cNvPr>
          <p:cNvSpPr>
            <a:spLocks noChangeArrowheads="1"/>
          </p:cNvSpPr>
          <p:nvPr userDrawn="1"/>
        </p:nvSpPr>
        <p:spPr bwMode="auto">
          <a:xfrm>
            <a:off x="1" y="6786000"/>
            <a:ext cx="10818284" cy="72000"/>
          </a:xfrm>
          <a:prstGeom prst="rect">
            <a:avLst/>
          </a:prstGeom>
          <a:solidFill>
            <a:srgbClr val="AD2B26"/>
          </a:solidFill>
          <a:ln>
            <a:noFill/>
          </a:ln>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a:buFont typeface="Arial" charset="0"/>
              <a:buNone/>
              <a:defRPr/>
            </a:pPr>
            <a:endParaRPr lang="zh-CN" altLang="en-US" sz="2400" dirty="0">
              <a:latin typeface="Segoe UI" pitchFamily="34" charset="0"/>
              <a:ea typeface="微软雅黑" pitchFamily="34" charset="-122"/>
            </a:endParaRPr>
          </a:p>
        </p:txBody>
      </p:sp>
      <p:grpSp>
        <p:nvGrpSpPr>
          <p:cNvPr id="5" name="组合 4">
            <a:extLst>
              <a:ext uri="{FF2B5EF4-FFF2-40B4-BE49-F238E27FC236}">
                <a16:creationId xmlns:a16="http://schemas.microsoft.com/office/drawing/2014/main" id="{3A7F5CA1-11F4-B94D-84AE-F6E3E12DEC4D}"/>
              </a:ext>
            </a:extLst>
          </p:cNvPr>
          <p:cNvGrpSpPr/>
          <p:nvPr userDrawn="1"/>
        </p:nvGrpSpPr>
        <p:grpSpPr>
          <a:xfrm>
            <a:off x="2126595" y="2260317"/>
            <a:ext cx="2280944" cy="1168683"/>
            <a:chOff x="1984355" y="1223746"/>
            <a:chExt cx="2280944" cy="1168683"/>
          </a:xfrm>
        </p:grpSpPr>
        <p:sp>
          <p:nvSpPr>
            <p:cNvPr id="20" name="文本框 19">
              <a:extLst>
                <a:ext uri="{FF2B5EF4-FFF2-40B4-BE49-F238E27FC236}">
                  <a16:creationId xmlns:a16="http://schemas.microsoft.com/office/drawing/2014/main" id="{DB73C1A2-926E-3849-92AB-BCE7B4C71DF2}"/>
                </a:ext>
              </a:extLst>
            </p:cNvPr>
            <p:cNvSpPr txBox="1"/>
            <p:nvPr/>
          </p:nvSpPr>
          <p:spPr>
            <a:xfrm>
              <a:off x="2549296" y="1223746"/>
              <a:ext cx="1245854" cy="738664"/>
            </a:xfrm>
            <a:prstGeom prst="rect">
              <a:avLst/>
            </a:prstGeom>
            <a:noFill/>
            <a:ln>
              <a:noFill/>
            </a:ln>
          </p:spPr>
          <p:txBody>
            <a:bodyPr wrap="none" rtlCol="0">
              <a:spAutoFit/>
            </a:bodyPr>
            <a:lstStyle/>
            <a:p>
              <a:pPr algn="ctr"/>
              <a:r>
                <a:rPr lang="zh-CN" altLang="en-US" sz="4200" b="1" i="0" dirty="0">
                  <a:latin typeface="Alibaba PuHuiTi B" pitchFamily="18" charset="-122"/>
                  <a:ea typeface="Alibaba PuHuiTi B" pitchFamily="18" charset="-122"/>
                  <a:cs typeface="Alibaba PuHuiTi B" pitchFamily="18" charset="-122"/>
                </a:rPr>
                <a:t>目录</a:t>
              </a:r>
            </a:p>
          </p:txBody>
        </p:sp>
        <p:sp>
          <p:nvSpPr>
            <p:cNvPr id="21" name="文本框 20">
              <a:extLst>
                <a:ext uri="{FF2B5EF4-FFF2-40B4-BE49-F238E27FC236}">
                  <a16:creationId xmlns:a16="http://schemas.microsoft.com/office/drawing/2014/main" id="{3EC96A2F-7D7A-F34F-9BE8-8ADCD2919ACB}"/>
                </a:ext>
              </a:extLst>
            </p:cNvPr>
            <p:cNvSpPr txBox="1"/>
            <p:nvPr/>
          </p:nvSpPr>
          <p:spPr>
            <a:xfrm>
              <a:off x="1984355" y="1869209"/>
              <a:ext cx="1833941" cy="523220"/>
            </a:xfrm>
            <a:prstGeom prst="rect">
              <a:avLst/>
            </a:prstGeom>
            <a:noFill/>
            <a:ln>
              <a:noFill/>
            </a:ln>
          </p:spPr>
          <p:txBody>
            <a:bodyPr wrap="square" rtlCol="0">
              <a:spAutoFit/>
            </a:bodyPr>
            <a:lstStyle/>
            <a:p>
              <a:pPr algn="ctr"/>
              <a:r>
                <a:rPr lang="en-US" altLang="zh-CN" sz="2800" dirty="0">
                  <a:solidFill>
                    <a:schemeClr val="bg1">
                      <a:lumMod val="85000"/>
                    </a:schemeClr>
                  </a:solidFill>
                  <a:latin typeface="Verdana" panose="020B0604030504040204" pitchFamily="34" charset="0"/>
                  <a:ea typeface="Verdana" panose="020B0604030504040204" pitchFamily="34" charset="0"/>
                  <a:cs typeface="阿里巴巴普惠体" panose="00020600040101010101" pitchFamily="18" charset="-122"/>
                </a:rPr>
                <a:t>Contents</a:t>
              </a:r>
              <a:endParaRPr lang="zh-CN" altLang="en-US" sz="2800" dirty="0">
                <a:solidFill>
                  <a:schemeClr val="bg1">
                    <a:lumMod val="85000"/>
                  </a:schemeClr>
                </a:solidFill>
                <a:latin typeface="Verdana" panose="020B0604030504040204" pitchFamily="34" charset="0"/>
                <a:ea typeface="阿里巴巴普惠体" panose="00020600040101010101" pitchFamily="18" charset="-122"/>
                <a:cs typeface="阿里巴巴普惠体" panose="00020600040101010101" pitchFamily="18" charset="-122"/>
              </a:endParaRPr>
            </a:p>
          </p:txBody>
        </p:sp>
        <p:cxnSp>
          <p:nvCxnSpPr>
            <p:cNvPr id="23" name="直接连接符 2">
              <a:extLst>
                <a:ext uri="{FF2B5EF4-FFF2-40B4-BE49-F238E27FC236}">
                  <a16:creationId xmlns:a16="http://schemas.microsoft.com/office/drawing/2014/main" id="{83E925B0-57FD-8B4B-8FF7-8BCD8AADEF23}"/>
                </a:ext>
              </a:extLst>
            </p:cNvPr>
            <p:cNvCxnSpPr>
              <a:cxnSpLocks/>
            </p:cNvCxnSpPr>
            <p:nvPr/>
          </p:nvCxnSpPr>
          <p:spPr>
            <a:xfrm>
              <a:off x="4265299" y="1300145"/>
              <a:ext cx="0" cy="1062261"/>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5" name="六边形 24">
              <a:extLst>
                <a:ext uri="{FF2B5EF4-FFF2-40B4-BE49-F238E27FC236}">
                  <a16:creationId xmlns:a16="http://schemas.microsoft.com/office/drawing/2014/main" id="{3EDCC472-8CF0-F84C-9270-06FAC7E8DD4D}"/>
                </a:ext>
              </a:extLst>
            </p:cNvPr>
            <p:cNvSpPr/>
            <p:nvPr/>
          </p:nvSpPr>
          <p:spPr>
            <a:xfrm rot="5400000">
              <a:off x="2142134" y="1404577"/>
              <a:ext cx="437322" cy="377002"/>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6" name="六边形 25">
              <a:extLst>
                <a:ext uri="{FF2B5EF4-FFF2-40B4-BE49-F238E27FC236}">
                  <a16:creationId xmlns:a16="http://schemas.microsoft.com/office/drawing/2014/main" id="{E8F71936-0CC4-CB4A-AF12-89754A9ADA5D}"/>
                </a:ext>
              </a:extLst>
            </p:cNvPr>
            <p:cNvSpPr/>
            <p:nvPr/>
          </p:nvSpPr>
          <p:spPr>
            <a:xfrm rot="5400000">
              <a:off x="2037082" y="1610051"/>
              <a:ext cx="246109" cy="212163"/>
            </a:xfrm>
            <a:prstGeom prst="hexagon">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Tree>
    <p:extLst>
      <p:ext uri="{BB962C8B-B14F-4D97-AF65-F5344CB8AC3E}">
        <p14:creationId xmlns:p14="http://schemas.microsoft.com/office/powerpoint/2010/main" val="759586569"/>
      </p:ext>
    </p:extLst>
  </p:cSld>
  <p:clrMap bg1="lt1" tx1="dk1" bg2="lt2" tx2="dk2" accent1="accent1" accent2="accent2" accent3="accent3" accent4="accent4" accent5="accent5" accent6="accent6" hlink="hlink" folHlink="folHlink"/>
  <p:sldLayoutIdLst>
    <p:sldLayoutId id="2147483667" r:id="rId1"/>
    <p:sldLayoutId id="2147483711" r:id="rId2"/>
    <p:sldLayoutId id="2147483712" r:id="rId3"/>
  </p:sldLayoutIdLst>
  <p:txStyles>
    <p:titleStyle>
      <a:lvl1pPr algn="l" rtl="0" eaLnBrk="0" fontAlgn="base" hangingPunct="0">
        <a:spcBef>
          <a:spcPct val="0"/>
        </a:spcBef>
        <a:spcAft>
          <a:spcPct val="0"/>
        </a:spcAft>
        <a:defRPr sz="3200" b="1" kern="1200">
          <a:solidFill>
            <a:schemeClr val="tx1"/>
          </a:solidFill>
          <a:latin typeface="黑体" panose="02010609060101010101" pitchFamily="49" charset="-122"/>
          <a:ea typeface="黑体" panose="02010609060101010101" pitchFamily="49" charset="-122"/>
          <a:cs typeface="+mj-cs"/>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p:titleStyle>
    <p:bodyStyle>
      <a:lvl1pPr marL="457189" marR="0" indent="-457189" algn="l" defTabSz="914400" rtl="0" eaLnBrk="0" fontAlgn="base" latinLnBrk="0" hangingPunct="0">
        <a:lnSpc>
          <a:spcPct val="150000"/>
        </a:lnSpc>
        <a:spcBef>
          <a:spcPct val="20000"/>
        </a:spcBef>
        <a:spcAft>
          <a:spcPct val="0"/>
        </a:spcAft>
        <a:buClrTx/>
        <a:buSzTx/>
        <a:buFont typeface="Arial" panose="020B0604020202020204" pitchFamily="34" charset="0"/>
        <a:buChar char="•"/>
        <a:tabLst/>
        <a:defRPr sz="2400" b="0" i="0" kern="1200">
          <a:solidFill>
            <a:schemeClr val="tx1">
              <a:lumMod val="75000"/>
              <a:lumOff val="25000"/>
            </a:schemeClr>
          </a:solidFill>
          <a:latin typeface="Alibaba PuHuiTi R" pitchFamily="18" charset="-122"/>
          <a:ea typeface="Alibaba PuHuiTi R" pitchFamily="18" charset="-122"/>
          <a:cs typeface="Alibaba PuHuiTi R" pitchFamily="18" charset="-122"/>
        </a:defRPr>
      </a:lvl1pPr>
      <a:lvl2pPr marL="609585" indent="0" algn="l" rtl="0" eaLnBrk="0" fontAlgn="base" hangingPunct="0">
        <a:spcBef>
          <a:spcPct val="20000"/>
        </a:spcBef>
        <a:spcAft>
          <a:spcPct val="0"/>
        </a:spcAft>
        <a:buFont typeface="Arial" panose="020B0604020202020204" pitchFamily="34" charset="0"/>
        <a:buNone/>
        <a:defRPr b="1" kern="1200">
          <a:solidFill>
            <a:schemeClr val="tx1"/>
          </a:solidFill>
          <a:latin typeface="黑体" panose="02010609060101010101" pitchFamily="49" charset="-122"/>
          <a:ea typeface="黑体" panose="02010609060101010101" pitchFamily="49" charset="-122"/>
          <a:cs typeface="+mn-cs"/>
        </a:defRPr>
      </a:lvl2pPr>
      <a:lvl3pPr marL="1523962" indent="-304792" algn="l" rtl="0" eaLnBrk="0" fontAlgn="base" hangingPunct="0">
        <a:spcBef>
          <a:spcPct val="20000"/>
        </a:spcBef>
        <a:spcAft>
          <a:spcPct val="0"/>
        </a:spcAft>
        <a:buFont typeface="Arial" panose="020B0604020202020204" pitchFamily="34" charset="0"/>
        <a:buChar char="•"/>
        <a:defRPr sz="1867" b="1" kern="120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p:bodyStyle>
    <p:otherStyle>
      <a:defPPr>
        <a:defRPr lang="zh-CN"/>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椭圆 3">
            <a:extLst>
              <a:ext uri="{FF2B5EF4-FFF2-40B4-BE49-F238E27FC236}">
                <a16:creationId xmlns:a16="http://schemas.microsoft.com/office/drawing/2014/main" id="{88438130-7B30-A94E-B2AC-38EDD0B85909}"/>
              </a:ext>
            </a:extLst>
          </p:cNvPr>
          <p:cNvSpPr/>
          <p:nvPr userDrawn="1"/>
        </p:nvSpPr>
        <p:spPr>
          <a:xfrm>
            <a:off x="1285029" y="2458684"/>
            <a:ext cx="474473" cy="474473"/>
          </a:xfrm>
          <a:prstGeom prst="ellipse">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11" name="矩形 10">
            <a:extLst>
              <a:ext uri="{FF2B5EF4-FFF2-40B4-BE49-F238E27FC236}">
                <a16:creationId xmlns:a16="http://schemas.microsoft.com/office/drawing/2014/main" id="{4BCEE7AE-CF55-47A2-9D29-09373E3D62B5}"/>
              </a:ext>
            </a:extLst>
          </p:cNvPr>
          <p:cNvSpPr/>
          <p:nvPr userDrawn="1"/>
        </p:nvSpPr>
        <p:spPr bwMode="auto">
          <a:xfrm>
            <a:off x="10890251" y="6786000"/>
            <a:ext cx="1301749" cy="72000"/>
          </a:xfrm>
          <a:prstGeom prst="rect">
            <a:avLst/>
          </a:prstGeom>
          <a:solidFill>
            <a:srgbClr val="49504F"/>
          </a:solidFill>
          <a:ln w="9525" cap="flat" cmpd="sng" algn="ctr">
            <a:noFill/>
            <a:prstDash val="solid"/>
            <a:round/>
            <a:headEnd type="none" w="med" len="med"/>
            <a:tailEnd type="none" w="med" len="med"/>
          </a:ln>
          <a:effectLst/>
        </p:spPr>
        <p:txBody>
          <a:bodyPr/>
          <a:lstStyle/>
          <a:p>
            <a:pPr>
              <a:buFont typeface="Arial" pitchFamily="34" charset="0"/>
              <a:buNone/>
              <a:defRPr/>
            </a:pPr>
            <a:endParaRPr lang="zh-CN" altLang="en-US" sz="2400">
              <a:latin typeface="Segoe UI" pitchFamily="34" charset="0"/>
              <a:ea typeface="微软雅黑" pitchFamily="34" charset="-122"/>
            </a:endParaRPr>
          </a:p>
        </p:txBody>
      </p:sp>
      <p:sp>
        <p:nvSpPr>
          <p:cNvPr id="22" name="矩形 22">
            <a:extLst>
              <a:ext uri="{FF2B5EF4-FFF2-40B4-BE49-F238E27FC236}">
                <a16:creationId xmlns:a16="http://schemas.microsoft.com/office/drawing/2014/main" id="{16A72991-4D35-45FC-8EF2-C9E3B4850B57}"/>
              </a:ext>
            </a:extLst>
          </p:cNvPr>
          <p:cNvSpPr>
            <a:spLocks noChangeArrowheads="1"/>
          </p:cNvSpPr>
          <p:nvPr userDrawn="1"/>
        </p:nvSpPr>
        <p:spPr bwMode="auto">
          <a:xfrm>
            <a:off x="1" y="6786000"/>
            <a:ext cx="10818284" cy="72000"/>
          </a:xfrm>
          <a:prstGeom prst="rect">
            <a:avLst/>
          </a:prstGeom>
          <a:solidFill>
            <a:srgbClr val="AD2B26"/>
          </a:solidFill>
          <a:ln>
            <a:noFill/>
          </a:ln>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a:buFont typeface="Arial" charset="0"/>
              <a:buNone/>
              <a:defRPr/>
            </a:pPr>
            <a:endParaRPr lang="zh-CN" altLang="en-US" sz="2400" dirty="0">
              <a:latin typeface="Segoe UI" pitchFamily="34" charset="0"/>
              <a:ea typeface="微软雅黑" pitchFamily="34" charset="-122"/>
            </a:endParaRPr>
          </a:p>
        </p:txBody>
      </p:sp>
      <p:sp>
        <p:nvSpPr>
          <p:cNvPr id="20" name="文本框 19">
            <a:extLst>
              <a:ext uri="{FF2B5EF4-FFF2-40B4-BE49-F238E27FC236}">
                <a16:creationId xmlns:a16="http://schemas.microsoft.com/office/drawing/2014/main" id="{DB73C1A2-926E-3849-92AB-BCE7B4C71DF2}"/>
              </a:ext>
            </a:extLst>
          </p:cNvPr>
          <p:cNvSpPr txBox="1"/>
          <p:nvPr/>
        </p:nvSpPr>
        <p:spPr>
          <a:xfrm>
            <a:off x="1732839" y="2333175"/>
            <a:ext cx="2307042" cy="738664"/>
          </a:xfrm>
          <a:prstGeom prst="rect">
            <a:avLst/>
          </a:prstGeom>
          <a:noFill/>
          <a:ln>
            <a:noFill/>
          </a:ln>
        </p:spPr>
        <p:txBody>
          <a:bodyPr wrap="none" rtlCol="0">
            <a:spAutoFit/>
          </a:bodyPr>
          <a:lstStyle/>
          <a:p>
            <a:pPr algn="ctr"/>
            <a:r>
              <a:rPr lang="zh-CN" altLang="en-US" sz="4200" b="1" i="0" dirty="0">
                <a:latin typeface="Alibaba PuHuiTi B" pitchFamily="18" charset="-122"/>
                <a:ea typeface="Alibaba PuHuiTi B" pitchFamily="18" charset="-122"/>
                <a:cs typeface="Alibaba PuHuiTi B" pitchFamily="18" charset="-122"/>
              </a:rPr>
              <a:t>学习目标</a:t>
            </a:r>
          </a:p>
        </p:txBody>
      </p:sp>
      <p:sp>
        <p:nvSpPr>
          <p:cNvPr id="21" name="文本框 20">
            <a:extLst>
              <a:ext uri="{FF2B5EF4-FFF2-40B4-BE49-F238E27FC236}">
                <a16:creationId xmlns:a16="http://schemas.microsoft.com/office/drawing/2014/main" id="{3EC96A2F-7D7A-F34F-9BE8-8ADCD2919ACB}"/>
              </a:ext>
            </a:extLst>
          </p:cNvPr>
          <p:cNvSpPr txBox="1"/>
          <p:nvPr/>
        </p:nvSpPr>
        <p:spPr>
          <a:xfrm>
            <a:off x="702992" y="2983479"/>
            <a:ext cx="3873724" cy="415498"/>
          </a:xfrm>
          <a:prstGeom prst="rect">
            <a:avLst/>
          </a:prstGeom>
          <a:noFill/>
          <a:ln>
            <a:noFill/>
          </a:ln>
        </p:spPr>
        <p:txBody>
          <a:bodyPr wrap="square" rtlCol="0">
            <a:spAutoFit/>
          </a:bodyPr>
          <a:lstStyle/>
          <a:p>
            <a:pPr algn="ctr"/>
            <a:r>
              <a:rPr lang="en-US" altLang="zh-CN" sz="2100" dirty="0">
                <a:solidFill>
                  <a:schemeClr val="bg1">
                    <a:lumMod val="85000"/>
                  </a:schemeClr>
                </a:solidFill>
                <a:latin typeface="Verdana" panose="020B0604030504040204" pitchFamily="34" charset="0"/>
                <a:ea typeface="Verdana" panose="020B0604030504040204" pitchFamily="34" charset="0"/>
                <a:cs typeface="阿里巴巴普惠体" panose="00020600040101010101" pitchFamily="18" charset="-122"/>
              </a:rPr>
              <a:t>Learning</a:t>
            </a:r>
            <a:r>
              <a:rPr lang="zh-CN" altLang="en-US" sz="2100" dirty="0">
                <a:solidFill>
                  <a:schemeClr val="bg1">
                    <a:lumMod val="85000"/>
                  </a:schemeClr>
                </a:solidFill>
                <a:latin typeface="Verdana" panose="020B0604030504040204" pitchFamily="34" charset="0"/>
                <a:ea typeface="Verdana" panose="020B0604030504040204" pitchFamily="34" charset="0"/>
                <a:cs typeface="阿里巴巴普惠体" panose="00020600040101010101" pitchFamily="18" charset="-122"/>
              </a:rPr>
              <a:t> </a:t>
            </a:r>
            <a:r>
              <a:rPr lang="en-US" altLang="zh-CN" sz="2100" dirty="0">
                <a:solidFill>
                  <a:schemeClr val="bg1">
                    <a:lumMod val="85000"/>
                  </a:schemeClr>
                </a:solidFill>
                <a:latin typeface="Verdana" panose="020B0604030504040204" pitchFamily="34" charset="0"/>
                <a:ea typeface="Verdana" panose="020B0604030504040204" pitchFamily="34" charset="0"/>
                <a:cs typeface="阿里巴巴普惠体" panose="00020600040101010101" pitchFamily="18" charset="-122"/>
              </a:rPr>
              <a:t>Objectives</a:t>
            </a:r>
            <a:endParaRPr lang="zh-CN" altLang="en-US" sz="2100" dirty="0">
              <a:solidFill>
                <a:schemeClr val="bg1">
                  <a:lumMod val="85000"/>
                </a:schemeClr>
              </a:solidFill>
              <a:latin typeface="Verdana" panose="020B0604030504040204" pitchFamily="34" charset="0"/>
              <a:ea typeface="阿里巴巴普惠体" panose="00020600040101010101" pitchFamily="18" charset="-122"/>
              <a:cs typeface="阿里巴巴普惠体" panose="00020600040101010101" pitchFamily="18" charset="-122"/>
            </a:endParaRPr>
          </a:p>
        </p:txBody>
      </p:sp>
      <p:cxnSp>
        <p:nvCxnSpPr>
          <p:cNvPr id="23" name="直接连接符 2">
            <a:extLst>
              <a:ext uri="{FF2B5EF4-FFF2-40B4-BE49-F238E27FC236}">
                <a16:creationId xmlns:a16="http://schemas.microsoft.com/office/drawing/2014/main" id="{83E925B0-57FD-8B4B-8FF7-8BCD8AADEF23}"/>
              </a:ext>
            </a:extLst>
          </p:cNvPr>
          <p:cNvCxnSpPr>
            <a:cxnSpLocks/>
          </p:cNvCxnSpPr>
          <p:nvPr/>
        </p:nvCxnSpPr>
        <p:spPr>
          <a:xfrm>
            <a:off x="4417699" y="2336716"/>
            <a:ext cx="0" cy="1062261"/>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3" name="图形 2">
            <a:extLst>
              <a:ext uri="{FF2B5EF4-FFF2-40B4-BE49-F238E27FC236}">
                <a16:creationId xmlns:a16="http://schemas.microsoft.com/office/drawing/2014/main" id="{A7484BB2-BD94-3C49-9EC4-B9A294E2AF24}"/>
              </a:ext>
            </a:extLst>
          </p:cNvPr>
          <p:cNvPicPr>
            <a:picLocks noChangeAspect="1"/>
          </p:cNvPicPr>
          <p:nvPr userDrawn="1"/>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19070" y="2491361"/>
            <a:ext cx="406390" cy="406390"/>
          </a:xfrm>
          <a:prstGeom prst="rect">
            <a:avLst/>
          </a:prstGeom>
        </p:spPr>
      </p:pic>
    </p:spTree>
    <p:extLst>
      <p:ext uri="{BB962C8B-B14F-4D97-AF65-F5344CB8AC3E}">
        <p14:creationId xmlns:p14="http://schemas.microsoft.com/office/powerpoint/2010/main" val="2014879460"/>
      </p:ext>
    </p:extLst>
  </p:cSld>
  <p:clrMap bg1="lt1" tx1="dk1" bg2="lt2" tx2="dk2" accent1="accent1" accent2="accent2" accent3="accent3" accent4="accent4" accent5="accent5" accent6="accent6" hlink="hlink" folHlink="folHlink"/>
  <p:sldLayoutIdLst>
    <p:sldLayoutId id="2147483708" r:id="rId1"/>
  </p:sldLayoutIdLst>
  <p:txStyles>
    <p:titleStyle>
      <a:lvl1pPr algn="l" rtl="0" eaLnBrk="0" fontAlgn="base" hangingPunct="0">
        <a:spcBef>
          <a:spcPct val="0"/>
        </a:spcBef>
        <a:spcAft>
          <a:spcPct val="0"/>
        </a:spcAft>
        <a:defRPr sz="3200" b="1" kern="1200">
          <a:solidFill>
            <a:schemeClr val="tx1"/>
          </a:solidFill>
          <a:latin typeface="黑体" panose="02010609060101010101" pitchFamily="49" charset="-122"/>
          <a:ea typeface="黑体" panose="02010609060101010101" pitchFamily="49" charset="-122"/>
          <a:cs typeface="+mj-cs"/>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p:titleStyle>
    <p:bodyStyle>
      <a:lvl1pPr marL="457189" marR="0" indent="-457189" algn="l" defTabSz="914400" rtl="0" eaLnBrk="0" fontAlgn="base" latinLnBrk="0" hangingPunct="0">
        <a:lnSpc>
          <a:spcPct val="150000"/>
        </a:lnSpc>
        <a:spcBef>
          <a:spcPct val="20000"/>
        </a:spcBef>
        <a:spcAft>
          <a:spcPct val="0"/>
        </a:spcAft>
        <a:buClrTx/>
        <a:buSzTx/>
        <a:buFont typeface="Arial" panose="020B0604020202020204" pitchFamily="34" charset="0"/>
        <a:buChar char="•"/>
        <a:tabLst/>
        <a:defRPr sz="2400" b="0" i="0" kern="1200">
          <a:solidFill>
            <a:schemeClr val="tx1">
              <a:lumMod val="75000"/>
              <a:lumOff val="25000"/>
            </a:schemeClr>
          </a:solidFill>
          <a:latin typeface="Alibaba PuHuiTi R" pitchFamily="18" charset="-122"/>
          <a:ea typeface="Alibaba PuHuiTi R" pitchFamily="18" charset="-122"/>
          <a:cs typeface="Alibaba PuHuiTi R" pitchFamily="18" charset="-122"/>
        </a:defRPr>
      </a:lvl1pPr>
      <a:lvl2pPr marL="609585" indent="0" algn="l" rtl="0" eaLnBrk="0" fontAlgn="base" hangingPunct="0">
        <a:spcBef>
          <a:spcPct val="20000"/>
        </a:spcBef>
        <a:spcAft>
          <a:spcPct val="0"/>
        </a:spcAft>
        <a:buFont typeface="Arial" panose="020B0604020202020204" pitchFamily="34" charset="0"/>
        <a:buNone/>
        <a:defRPr b="1" kern="1200">
          <a:solidFill>
            <a:schemeClr val="tx1"/>
          </a:solidFill>
          <a:latin typeface="黑体" panose="02010609060101010101" pitchFamily="49" charset="-122"/>
          <a:ea typeface="黑体" panose="02010609060101010101" pitchFamily="49" charset="-122"/>
          <a:cs typeface="+mn-cs"/>
        </a:defRPr>
      </a:lvl2pPr>
      <a:lvl3pPr marL="1523962" indent="-304792" algn="l" rtl="0" eaLnBrk="0" fontAlgn="base" hangingPunct="0">
        <a:spcBef>
          <a:spcPct val="20000"/>
        </a:spcBef>
        <a:spcAft>
          <a:spcPct val="0"/>
        </a:spcAft>
        <a:buFont typeface="Arial" panose="020B0604020202020204" pitchFamily="34" charset="0"/>
        <a:buChar char="•"/>
        <a:defRPr sz="1867" b="1" kern="120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p:bodyStyle>
    <p:otherStyle>
      <a:defPPr>
        <a:defRPr lang="zh-CN"/>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六边形 6">
            <a:extLst>
              <a:ext uri="{FF2B5EF4-FFF2-40B4-BE49-F238E27FC236}">
                <a16:creationId xmlns:a16="http://schemas.microsoft.com/office/drawing/2014/main" id="{91B717BE-9DF9-1B41-9DBF-CB511A9C606B}"/>
              </a:ext>
            </a:extLst>
          </p:cNvPr>
          <p:cNvSpPr/>
          <p:nvPr userDrawn="1"/>
        </p:nvSpPr>
        <p:spPr>
          <a:xfrm rot="5400000">
            <a:off x="3779834" y="2429461"/>
            <a:ext cx="1318512" cy="1136649"/>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六边形 7">
            <a:extLst>
              <a:ext uri="{FF2B5EF4-FFF2-40B4-BE49-F238E27FC236}">
                <a16:creationId xmlns:a16="http://schemas.microsoft.com/office/drawing/2014/main" id="{998722ED-C4DC-C24C-A17B-B9CA36751549}"/>
              </a:ext>
            </a:extLst>
          </p:cNvPr>
          <p:cNvSpPr/>
          <p:nvPr userDrawn="1"/>
        </p:nvSpPr>
        <p:spPr>
          <a:xfrm rot="5400000">
            <a:off x="3567036" y="3257393"/>
            <a:ext cx="429253" cy="370046"/>
          </a:xfrm>
          <a:prstGeom prst="hexagon">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557575230"/>
      </p:ext>
    </p:extLst>
  </p:cSld>
  <p:clrMap bg1="lt1" tx1="dk1" bg2="lt2" tx2="dk2" accent1="accent1" accent2="accent2" accent3="accent3" accent4="accent4" accent5="accent5" accent6="accent6" hlink="hlink" folHlink="folHlink"/>
  <p:sldLayoutIdLst>
    <p:sldLayoutId id="214748370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六边形 6">
            <a:extLst>
              <a:ext uri="{FF2B5EF4-FFF2-40B4-BE49-F238E27FC236}">
                <a16:creationId xmlns:a16="http://schemas.microsoft.com/office/drawing/2014/main" id="{D82380DF-4088-5449-BBFC-0B57E0B8F475}"/>
              </a:ext>
            </a:extLst>
          </p:cNvPr>
          <p:cNvSpPr/>
          <p:nvPr userDrawn="1"/>
        </p:nvSpPr>
        <p:spPr>
          <a:xfrm rot="5400000">
            <a:off x="3779834" y="2429461"/>
            <a:ext cx="1318512" cy="1136649"/>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六边形 10">
            <a:extLst>
              <a:ext uri="{FF2B5EF4-FFF2-40B4-BE49-F238E27FC236}">
                <a16:creationId xmlns:a16="http://schemas.microsoft.com/office/drawing/2014/main" id="{2FB8D235-9189-C14B-8111-0D705B9AA121}"/>
              </a:ext>
            </a:extLst>
          </p:cNvPr>
          <p:cNvSpPr/>
          <p:nvPr userDrawn="1"/>
        </p:nvSpPr>
        <p:spPr>
          <a:xfrm rot="5400000">
            <a:off x="3567036" y="3257393"/>
            <a:ext cx="429253" cy="370046"/>
          </a:xfrm>
          <a:prstGeom prst="hexagon">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4255265264"/>
      </p:ext>
    </p:extLst>
  </p:cSld>
  <p:clrMap bg1="lt1" tx1="dk1" bg2="lt2" tx2="dk2" accent1="accent1" accent2="accent2" accent3="accent3" accent4="accent4" accent5="accent5" accent6="accent6" hlink="hlink" folHlink="folHlink"/>
  <p:sldLayoutIdLst>
    <p:sldLayoutId id="2147483699" r:id="rId1"/>
    <p:sldLayoutId id="2147483709" r:id="rId2"/>
    <p:sldLayoutId id="2147483710"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8" name="矩形 17">
            <a:extLst>
              <a:ext uri="{FF2B5EF4-FFF2-40B4-BE49-F238E27FC236}">
                <a16:creationId xmlns:a16="http://schemas.microsoft.com/office/drawing/2014/main" id="{4BCEE7AE-CF55-47A2-9D29-09373E3D62B5}"/>
              </a:ext>
            </a:extLst>
          </p:cNvPr>
          <p:cNvSpPr/>
          <p:nvPr userDrawn="1"/>
        </p:nvSpPr>
        <p:spPr bwMode="auto">
          <a:xfrm>
            <a:off x="10890251" y="6786000"/>
            <a:ext cx="1301749" cy="72000"/>
          </a:xfrm>
          <a:prstGeom prst="rect">
            <a:avLst/>
          </a:prstGeom>
          <a:solidFill>
            <a:srgbClr val="49504F"/>
          </a:solidFill>
          <a:ln w="9525" cap="flat" cmpd="sng" algn="ctr">
            <a:noFill/>
            <a:prstDash val="solid"/>
            <a:round/>
            <a:headEnd type="none" w="med" len="med"/>
            <a:tailEnd type="none" w="med" len="med"/>
          </a:ln>
          <a:effectLst/>
        </p:spPr>
        <p:txBody>
          <a:bodyPr/>
          <a:lstStyle/>
          <a:p>
            <a:pPr>
              <a:buFont typeface="Arial" pitchFamily="34" charset="0"/>
              <a:buNone/>
              <a:defRPr/>
            </a:pPr>
            <a:endParaRPr lang="zh-CN" altLang="en-US" sz="2400">
              <a:latin typeface="Segoe UI" pitchFamily="34" charset="0"/>
              <a:ea typeface="微软雅黑" pitchFamily="34" charset="-122"/>
            </a:endParaRPr>
          </a:p>
        </p:txBody>
      </p:sp>
      <p:sp>
        <p:nvSpPr>
          <p:cNvPr id="20" name="矩形 22">
            <a:extLst>
              <a:ext uri="{FF2B5EF4-FFF2-40B4-BE49-F238E27FC236}">
                <a16:creationId xmlns:a16="http://schemas.microsoft.com/office/drawing/2014/main" id="{16A72991-4D35-45FC-8EF2-C9E3B4850B57}"/>
              </a:ext>
            </a:extLst>
          </p:cNvPr>
          <p:cNvSpPr>
            <a:spLocks noChangeArrowheads="1"/>
          </p:cNvSpPr>
          <p:nvPr userDrawn="1"/>
        </p:nvSpPr>
        <p:spPr bwMode="auto">
          <a:xfrm>
            <a:off x="1" y="6786000"/>
            <a:ext cx="10818284" cy="72000"/>
          </a:xfrm>
          <a:prstGeom prst="rect">
            <a:avLst/>
          </a:prstGeom>
          <a:solidFill>
            <a:srgbClr val="AD2B26"/>
          </a:solidFill>
          <a:ln>
            <a:noFill/>
          </a:ln>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a:buFont typeface="Arial" charset="0"/>
              <a:buNone/>
              <a:defRPr/>
            </a:pPr>
            <a:endParaRPr lang="zh-CN" altLang="en-US" sz="2400" dirty="0">
              <a:latin typeface="Segoe UI" pitchFamily="34" charset="0"/>
              <a:ea typeface="微软雅黑" pitchFamily="34" charset="-122"/>
            </a:endParaRPr>
          </a:p>
        </p:txBody>
      </p:sp>
      <p:cxnSp>
        <p:nvCxnSpPr>
          <p:cNvPr id="11" name="直接连接符 22">
            <a:extLst>
              <a:ext uri="{FF2B5EF4-FFF2-40B4-BE49-F238E27FC236}">
                <a16:creationId xmlns:a16="http://schemas.microsoft.com/office/drawing/2014/main" id="{E3D0AD59-338B-5041-BA54-3D9BB0E399D6}"/>
              </a:ext>
            </a:extLst>
          </p:cNvPr>
          <p:cNvCxnSpPr/>
          <p:nvPr userDrawn="1"/>
        </p:nvCxnSpPr>
        <p:spPr>
          <a:xfrm flipH="1">
            <a:off x="323600" y="763880"/>
            <a:ext cx="11544801" cy="0"/>
          </a:xfrm>
          <a:prstGeom prst="line">
            <a:avLst/>
          </a:prstGeom>
          <a:ln w="9525">
            <a:solidFill>
              <a:srgbClr val="F2F2F2"/>
            </a:solidFill>
          </a:ln>
        </p:spPr>
        <p:style>
          <a:lnRef idx="1">
            <a:schemeClr val="accent1"/>
          </a:lnRef>
          <a:fillRef idx="0">
            <a:schemeClr val="accent1"/>
          </a:fillRef>
          <a:effectRef idx="0">
            <a:schemeClr val="accent1"/>
          </a:effectRef>
          <a:fontRef idx="minor">
            <a:schemeClr val="tx1"/>
          </a:fontRef>
        </p:style>
      </p:cxnSp>
      <p:grpSp>
        <p:nvGrpSpPr>
          <p:cNvPr id="12" name="组合 11">
            <a:extLst>
              <a:ext uri="{FF2B5EF4-FFF2-40B4-BE49-F238E27FC236}">
                <a16:creationId xmlns:a16="http://schemas.microsoft.com/office/drawing/2014/main" id="{F2197ADE-85E8-B341-8233-C315893A0BCC}"/>
              </a:ext>
            </a:extLst>
          </p:cNvPr>
          <p:cNvGrpSpPr/>
          <p:nvPr userDrawn="1"/>
        </p:nvGrpSpPr>
        <p:grpSpPr>
          <a:xfrm>
            <a:off x="0" y="420997"/>
            <a:ext cx="224590" cy="220464"/>
            <a:chOff x="0" y="262878"/>
            <a:chExt cx="224590" cy="506266"/>
          </a:xfrm>
        </p:grpSpPr>
        <p:sp>
          <p:nvSpPr>
            <p:cNvPr id="13" name="矩形 12">
              <a:extLst>
                <a:ext uri="{FF2B5EF4-FFF2-40B4-BE49-F238E27FC236}">
                  <a16:creationId xmlns:a16="http://schemas.microsoft.com/office/drawing/2014/main" id="{C3756651-9738-8349-95DA-B0B282B3FAEA}"/>
                </a:ext>
              </a:extLst>
            </p:cNvPr>
            <p:cNvSpPr/>
            <p:nvPr/>
          </p:nvSpPr>
          <p:spPr>
            <a:xfrm>
              <a:off x="0" y="262878"/>
              <a:ext cx="224590" cy="506266"/>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id="{5EF63353-41E7-0E43-AFC0-B2282740E9FE}"/>
                </a:ext>
              </a:extLst>
            </p:cNvPr>
            <p:cNvSpPr/>
            <p:nvPr/>
          </p:nvSpPr>
          <p:spPr>
            <a:xfrm>
              <a:off x="142500" y="262878"/>
              <a:ext cx="82090" cy="506266"/>
            </a:xfrm>
            <a:prstGeom prst="rect">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pic>
        <p:nvPicPr>
          <p:cNvPr id="16" name="图片 15">
            <a:extLst>
              <a:ext uri="{FF2B5EF4-FFF2-40B4-BE49-F238E27FC236}">
                <a16:creationId xmlns:a16="http://schemas.microsoft.com/office/drawing/2014/main" id="{27893006-C6C0-BC4A-8CFB-289F585A2778}"/>
              </a:ext>
            </a:extLst>
          </p:cNvPr>
          <p:cNvPicPr>
            <a:picLocks noChangeAspect="1"/>
          </p:cNvPicPr>
          <p:nvPr userDrawn="1"/>
        </p:nvPicPr>
        <p:blipFill>
          <a:blip r:embed="rId16" cstate="print">
            <a:extLst>
              <a:ext uri="{28A0092B-C50C-407E-A947-70E740481C1C}">
                <a14:useLocalDpi xmlns:a14="http://schemas.microsoft.com/office/drawing/2010/main" val="0"/>
              </a:ext>
            </a:extLst>
          </a:blip>
          <a:stretch>
            <a:fillRect/>
          </a:stretch>
        </p:blipFill>
        <p:spPr>
          <a:xfrm>
            <a:off x="10634242" y="283220"/>
            <a:ext cx="1225447" cy="358241"/>
          </a:xfrm>
          <a:prstGeom prst="rect">
            <a:avLst/>
          </a:prstGeom>
        </p:spPr>
      </p:pic>
    </p:spTree>
    <p:extLst>
      <p:ext uri="{BB962C8B-B14F-4D97-AF65-F5344CB8AC3E}">
        <p14:creationId xmlns:p14="http://schemas.microsoft.com/office/powerpoint/2010/main" val="1282442689"/>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83" r:id="rId3"/>
    <p:sldLayoutId id="2147483678" r:id="rId4"/>
    <p:sldLayoutId id="2147483679" r:id="rId5"/>
    <p:sldLayoutId id="2147483680" r:id="rId6"/>
    <p:sldLayoutId id="2147483677" r:id="rId7"/>
    <p:sldLayoutId id="2147483702" r:id="rId8"/>
    <p:sldLayoutId id="2147483703" r:id="rId9"/>
    <p:sldLayoutId id="2147483704" r:id="rId10"/>
    <p:sldLayoutId id="2147483681" r:id="rId11"/>
    <p:sldLayoutId id="2147483693" r:id="rId12"/>
    <p:sldLayoutId id="2147483706" r:id="rId13"/>
    <p:sldLayoutId id="2147483713" r:id="rId14"/>
  </p:sldLayoutIdLst>
  <p:txStyles>
    <p:titleStyle>
      <a:lvl1pPr algn="l" rtl="0" eaLnBrk="0" fontAlgn="base" hangingPunct="0">
        <a:spcBef>
          <a:spcPct val="0"/>
        </a:spcBef>
        <a:spcAft>
          <a:spcPct val="0"/>
        </a:spcAft>
        <a:defRPr sz="3200" b="1" kern="1200">
          <a:solidFill>
            <a:schemeClr val="tx1"/>
          </a:solidFill>
          <a:latin typeface="黑体" panose="02010609060101010101" pitchFamily="49" charset="-122"/>
          <a:ea typeface="黑体" panose="02010609060101010101" pitchFamily="49" charset="-122"/>
          <a:cs typeface="+mj-cs"/>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p:titleStyle>
    <p:bodyStyle>
      <a:lvl1pPr marL="457189" indent="-457189" algn="l" rtl="0" eaLnBrk="0" fontAlgn="base" hangingPunct="0">
        <a:spcBef>
          <a:spcPct val="20000"/>
        </a:spcBef>
        <a:spcAft>
          <a:spcPct val="0"/>
        </a:spcAft>
        <a:buFont typeface="Arial" panose="020B0604020202020204" pitchFamily="34" charset="0"/>
        <a:buChar char="•"/>
        <a:defRPr sz="4267" kern="1200">
          <a:solidFill>
            <a:schemeClr val="tx1"/>
          </a:solidFill>
          <a:latin typeface="+mn-lt"/>
          <a:ea typeface="+mn-ea"/>
          <a:cs typeface="+mn-cs"/>
        </a:defRPr>
      </a:lvl1pPr>
      <a:lvl2pPr marL="990575" indent="-38099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3962" indent="-304792" algn="l" rtl="0" eaLnBrk="0" fontAlgn="base" hangingPunct="0">
        <a:spcBef>
          <a:spcPct val="20000"/>
        </a:spcBef>
        <a:spcAft>
          <a:spcPct val="0"/>
        </a:spcAft>
        <a:buFont typeface="Arial" panose="020B0604020202020204" pitchFamily="34" charset="0"/>
        <a:buChar char="•"/>
        <a:defRPr sz="1867" b="1" kern="120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p:bodyStyle>
    <p:otherStyle>
      <a:defPPr>
        <a:defRPr lang="zh-CN"/>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938713" y="2604635"/>
            <a:ext cx="2314575" cy="955968"/>
          </a:xfrm>
          <a:prstGeom prst="rect">
            <a:avLst/>
          </a:prstGeom>
        </p:spPr>
      </p:pic>
    </p:spTree>
    <p:extLst>
      <p:ext uri="{BB962C8B-B14F-4D97-AF65-F5344CB8AC3E}">
        <p14:creationId xmlns:p14="http://schemas.microsoft.com/office/powerpoint/2010/main" val="770715422"/>
      </p:ext>
    </p:extLst>
  </p:cSld>
  <p:clrMap bg1="lt1" tx1="dk1" bg2="lt2" tx2="dk2" accent1="accent1" accent2="accent2" accent3="accent3" accent4="accent4" accent5="accent5" accent6="accent6" hlink="hlink" folHlink="folHlink"/>
  <p:sldLayoutIdLst>
    <p:sldLayoutId id="2147483673" r:id="rId1"/>
  </p:sldLayoutIdLst>
  <p:txStyles>
    <p:titleStyle>
      <a:lvl1pPr algn="ctr" rtl="0" eaLnBrk="0" fontAlgn="base" hangingPunct="0">
        <a:spcBef>
          <a:spcPct val="0"/>
        </a:spcBef>
        <a:spcAft>
          <a:spcPct val="0"/>
        </a:spcAft>
        <a:defRPr sz="5867" kern="1200">
          <a:solidFill>
            <a:schemeClr val="tx1"/>
          </a:solidFill>
          <a:latin typeface="+mj-lt"/>
          <a:ea typeface="+mj-ea"/>
          <a:cs typeface="+mj-cs"/>
        </a:defRPr>
      </a:lvl1pPr>
      <a:lvl2pPr algn="ctr" rtl="0" eaLnBrk="0" fontAlgn="base" hangingPunct="0">
        <a:spcBef>
          <a:spcPct val="0"/>
        </a:spcBef>
        <a:spcAft>
          <a:spcPct val="0"/>
        </a:spcAft>
        <a:defRPr sz="5867">
          <a:solidFill>
            <a:schemeClr val="tx1"/>
          </a:solidFill>
          <a:latin typeface="Calibri" pitchFamily="34" charset="0"/>
          <a:ea typeface="黑体" pitchFamily="49" charset="-122"/>
        </a:defRPr>
      </a:lvl2pPr>
      <a:lvl3pPr algn="ctr" rtl="0" eaLnBrk="0" fontAlgn="base" hangingPunct="0">
        <a:spcBef>
          <a:spcPct val="0"/>
        </a:spcBef>
        <a:spcAft>
          <a:spcPct val="0"/>
        </a:spcAft>
        <a:defRPr sz="5867">
          <a:solidFill>
            <a:schemeClr val="tx1"/>
          </a:solidFill>
          <a:latin typeface="Calibri" pitchFamily="34" charset="0"/>
          <a:ea typeface="黑体" pitchFamily="49" charset="-122"/>
        </a:defRPr>
      </a:lvl3pPr>
      <a:lvl4pPr algn="ctr" rtl="0" eaLnBrk="0" fontAlgn="base" hangingPunct="0">
        <a:spcBef>
          <a:spcPct val="0"/>
        </a:spcBef>
        <a:spcAft>
          <a:spcPct val="0"/>
        </a:spcAft>
        <a:defRPr sz="5867">
          <a:solidFill>
            <a:schemeClr val="tx1"/>
          </a:solidFill>
          <a:latin typeface="Calibri" pitchFamily="34" charset="0"/>
          <a:ea typeface="黑体" pitchFamily="49" charset="-122"/>
        </a:defRPr>
      </a:lvl4pPr>
      <a:lvl5pPr algn="ctr" rtl="0" eaLnBrk="0" fontAlgn="base" hangingPunct="0">
        <a:spcBef>
          <a:spcPct val="0"/>
        </a:spcBef>
        <a:spcAft>
          <a:spcPct val="0"/>
        </a:spcAft>
        <a:defRPr sz="5867">
          <a:solidFill>
            <a:schemeClr val="tx1"/>
          </a:solidFill>
          <a:latin typeface="Calibri" pitchFamily="34" charset="0"/>
          <a:ea typeface="黑体" pitchFamily="49" charset="-122"/>
        </a:defRPr>
      </a:lvl5pPr>
      <a:lvl6pPr marL="609585" algn="ctr" rtl="0" fontAlgn="base">
        <a:spcBef>
          <a:spcPct val="0"/>
        </a:spcBef>
        <a:spcAft>
          <a:spcPct val="0"/>
        </a:spcAft>
        <a:defRPr sz="5867">
          <a:solidFill>
            <a:schemeClr val="tx1"/>
          </a:solidFill>
          <a:latin typeface="Calibri" pitchFamily="34" charset="0"/>
          <a:ea typeface="宋体" charset="-122"/>
        </a:defRPr>
      </a:lvl6pPr>
      <a:lvl7pPr marL="1219170" algn="ctr" rtl="0" fontAlgn="base">
        <a:spcBef>
          <a:spcPct val="0"/>
        </a:spcBef>
        <a:spcAft>
          <a:spcPct val="0"/>
        </a:spcAft>
        <a:defRPr sz="5867">
          <a:solidFill>
            <a:schemeClr val="tx1"/>
          </a:solidFill>
          <a:latin typeface="Calibri" pitchFamily="34" charset="0"/>
          <a:ea typeface="宋体" charset="-122"/>
        </a:defRPr>
      </a:lvl7pPr>
      <a:lvl8pPr marL="1828754" algn="ctr" rtl="0" fontAlgn="base">
        <a:spcBef>
          <a:spcPct val="0"/>
        </a:spcBef>
        <a:spcAft>
          <a:spcPct val="0"/>
        </a:spcAft>
        <a:defRPr sz="5867">
          <a:solidFill>
            <a:schemeClr val="tx1"/>
          </a:solidFill>
          <a:latin typeface="Calibri" pitchFamily="34" charset="0"/>
          <a:ea typeface="宋体" charset="-122"/>
        </a:defRPr>
      </a:lvl8pPr>
      <a:lvl9pPr marL="2438339" algn="ctr" rtl="0" fontAlgn="base">
        <a:spcBef>
          <a:spcPct val="0"/>
        </a:spcBef>
        <a:spcAft>
          <a:spcPct val="0"/>
        </a:spcAft>
        <a:defRPr sz="5867">
          <a:solidFill>
            <a:schemeClr val="tx1"/>
          </a:solidFill>
          <a:latin typeface="Calibri" pitchFamily="34" charset="0"/>
          <a:ea typeface="宋体" charset="-122"/>
        </a:defRPr>
      </a:lvl9pPr>
    </p:titleStyle>
    <p:bodyStyle>
      <a:lvl1pPr marL="457189" indent="-457189" algn="l" rtl="0" eaLnBrk="0" fontAlgn="base" hangingPunct="0">
        <a:spcBef>
          <a:spcPct val="20000"/>
        </a:spcBef>
        <a:spcAft>
          <a:spcPct val="0"/>
        </a:spcAft>
        <a:buFont typeface="Arial" panose="020B0604020202020204" pitchFamily="34" charset="0"/>
        <a:buChar char="•"/>
        <a:defRPr sz="4267" kern="1200">
          <a:solidFill>
            <a:schemeClr val="tx1"/>
          </a:solidFill>
          <a:latin typeface="+mn-lt"/>
          <a:ea typeface="+mn-ea"/>
          <a:cs typeface="+mn-cs"/>
        </a:defRPr>
      </a:lvl1pPr>
      <a:lvl2pPr marL="990575" indent="-380990" algn="l" rtl="0" eaLnBrk="0" fontAlgn="base" hangingPunct="0">
        <a:spcBef>
          <a:spcPct val="20000"/>
        </a:spcBef>
        <a:spcAft>
          <a:spcPct val="0"/>
        </a:spcAft>
        <a:buFont typeface="Arial" panose="020B0604020202020204" pitchFamily="34" charset="0"/>
        <a:buChar char="–"/>
        <a:defRPr sz="3733" kern="1200">
          <a:solidFill>
            <a:schemeClr val="tx1"/>
          </a:solidFill>
          <a:latin typeface="+mn-lt"/>
          <a:ea typeface="+mn-ea"/>
          <a:cs typeface="+mn-cs"/>
        </a:defRPr>
      </a:lvl2pPr>
      <a:lvl3pPr marL="1523962" indent="-304792"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p:bodyStyle>
    <p:otherStyle>
      <a:defPPr>
        <a:defRPr lang="zh-CN"/>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1.xml"/></Relationships>
</file>

<file path=ppt/slides/_rels/slide10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1.xml"/></Relationships>
</file>

<file path=ppt/slides/_rels/slide10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1.xml"/></Relationships>
</file>

<file path=ppt/slides/_rels/slide10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1.xml"/></Relationships>
</file>

<file path=ppt/slides/_rels/slide10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1.xml"/></Relationships>
</file>

<file path=ppt/slides/_rels/slide10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1.xml"/></Relationships>
</file>

<file path=ppt/slides/_rels/slide10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1.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1.xml"/></Relationships>
</file>

<file path=ppt/slides/_rels/slide10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8.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1.xml"/></Relationships>
</file>

<file path=ppt/slides/_rels/slide11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1.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1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11.xml"/></Relationships>
</file>

<file path=ppt/slides/_rels/slide11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1.xml"/></Relationships>
</file>

<file path=ppt/slides/_rels/slide11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1.xml"/></Relationships>
</file>

<file path=ppt/slides/_rels/slide115.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1.xml"/></Relationships>
</file>

<file path=ppt/slides/_rels/slide116.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1.xml"/></Relationships>
</file>

<file path=ppt/slides/_rels/slide11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1.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1.xml"/></Relationships>
</file>

<file path=ppt/slides/_rels/slide123.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1.xml"/></Relationships>
</file>

<file path=ppt/slides/_rels/slide124.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1.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6.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1.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30.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1.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11.xml"/></Relationships>
</file>

<file path=ppt/slides/_rels/slide134.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11.xml"/></Relationships>
</file>

<file path=ppt/slides/_rels/slide135.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11.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137.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11.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11.xml"/></Relationships>
</file>

<file path=ppt/slides/_rels/slide141.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11.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1.xml"/><Relationship Id="rId4" Type="http://schemas.openxmlformats.org/officeDocument/2006/relationships/image" Target="../media/image23.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1.xml"/><Relationship Id="rId4" Type="http://schemas.openxmlformats.org/officeDocument/2006/relationships/image" Target="../media/image2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hyperlink" Target="https://hadoop.apache.org/docs/r3.3.0/hadoop-streaming/HadoopStreaming.html" TargetMode="External"/><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1.xml"/></Relationships>
</file>

<file path=ppt/slides/_rels/slide5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slideLayout" Target="../slideLayouts/slideLayout1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1.xml"/></Relationships>
</file>

<file path=ppt/slides/_rels/slide5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1.xml"/></Relationships>
</file>

<file path=ppt/slides/_rels/slide5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1.xml"/><Relationship Id="rId4" Type="http://schemas.openxmlformats.org/officeDocument/2006/relationships/image" Target="../media/image41.png"/></Relationships>
</file>

<file path=ppt/slides/_rels/slide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1.xml"/></Relationships>
</file>

<file path=ppt/slides/_rels/slide6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1.xml"/></Relationships>
</file>

<file path=ppt/slides/_rels/slide6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1.xml"/></Relationships>
</file>

<file path=ppt/slides/_rels/slide6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1.xml"/></Relationships>
</file>

<file path=ppt/slides/_rels/slide6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1.xml"/></Relationships>
</file>

<file path=ppt/slides/_rels/slide6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1.xml"/></Relationships>
</file>

<file path=ppt/slides/_rels/slide6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1.xml"/></Relationships>
</file>

<file path=ppt/slides/_rels/slide7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1.xml"/></Relationships>
</file>

<file path=ppt/slides/_rels/slide7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1.xml"/></Relationships>
</file>

<file path=ppt/slides/_rels/slide7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1.xml"/></Relationships>
</file>

<file path=ppt/slides/_rels/slide7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1.xml"/></Relationships>
</file>

<file path=ppt/slides/_rels/slide7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1.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1.xml"/></Relationships>
</file>

<file path=ppt/slides/_rels/slide80.xml.rels><?xml version="1.0" encoding="UTF-8" standalone="yes"?>
<Relationships xmlns="http://schemas.openxmlformats.org/package/2006/relationships"><Relationship Id="rId2" Type="http://schemas.openxmlformats.org/officeDocument/2006/relationships/image" Target="../media/image49.gif"/><Relationship Id="rId1" Type="http://schemas.openxmlformats.org/officeDocument/2006/relationships/slideLayout" Target="../slideLayouts/slideLayout11.xml"/></Relationships>
</file>

<file path=ppt/slides/_rels/slide81.xml.rels><?xml version="1.0" encoding="UTF-8" standalone="yes"?>
<Relationships xmlns="http://schemas.openxmlformats.org/package/2006/relationships"><Relationship Id="rId2" Type="http://schemas.openxmlformats.org/officeDocument/2006/relationships/image" Target="../media/image49.gif"/><Relationship Id="rId1" Type="http://schemas.openxmlformats.org/officeDocument/2006/relationships/slideLayout" Target="../slideLayouts/slideLayout11.xml"/></Relationships>
</file>

<file path=ppt/slides/_rels/slide82.xml.rels><?xml version="1.0" encoding="UTF-8" standalone="yes"?>
<Relationships xmlns="http://schemas.openxmlformats.org/package/2006/relationships"><Relationship Id="rId2" Type="http://schemas.openxmlformats.org/officeDocument/2006/relationships/image" Target="../media/image49.gif"/><Relationship Id="rId1" Type="http://schemas.openxmlformats.org/officeDocument/2006/relationships/slideLayout" Target="../slideLayouts/slideLayout11.xml"/></Relationships>
</file>

<file path=ppt/slides/_rels/slide83.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11.xml"/></Relationships>
</file>

<file path=ppt/slides/_rels/slide84.xml.rels><?xml version="1.0" encoding="UTF-8" standalone="yes"?>
<Relationships xmlns="http://schemas.openxmlformats.org/package/2006/relationships"><Relationship Id="rId2" Type="http://schemas.openxmlformats.org/officeDocument/2006/relationships/image" Target="../media/image49.gif"/><Relationship Id="rId1" Type="http://schemas.openxmlformats.org/officeDocument/2006/relationships/slideLayout" Target="../slideLayouts/slideLayout11.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1.xml"/></Relationships>
</file>

<file path=ppt/slides/_rels/slide8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1.xml"/></Relationships>
</file>

<file path=ppt/slides/_rels/slide8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1.xml"/></Relationships>
</file>

<file path=ppt/slides/_rels/slide8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1.xml"/></Relationships>
</file>

<file path=ppt/slides/_rels/slide9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1.xml"/></Relationships>
</file>

<file path=ppt/slides/_rels/slide9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1.xml"/></Relationships>
</file>

<file path=ppt/slides/_rels/slide9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1.xml"/></Relationships>
</file>

<file path=ppt/slides/_rels/slide9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11.xml"/></Relationships>
</file>

<file path=ppt/slides/_rels/slide9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1.xml"/></Relationships>
</file>

<file path=ppt/slides/_rels/slide9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1.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6EC87-9B0D-CD4B-997D-0A66FE90B29E}"/>
              </a:ext>
            </a:extLst>
          </p:cNvPr>
          <p:cNvSpPr>
            <a:spLocks noGrp="1"/>
          </p:cNvSpPr>
          <p:nvPr>
            <p:ph type="title"/>
          </p:nvPr>
        </p:nvSpPr>
        <p:spPr/>
        <p:txBody>
          <a:bodyPr/>
          <a:lstStyle/>
          <a:p>
            <a:r>
              <a:rPr kumimoji="1" lang="en-US" altLang="zh-CN" sz="4800" dirty="0"/>
              <a:t>Hadoop MapReduce</a:t>
            </a:r>
            <a:r>
              <a:rPr kumimoji="1" lang="zh-CN" altLang="en-US" sz="4800" dirty="0"/>
              <a:t>、</a:t>
            </a:r>
            <a:r>
              <a:rPr kumimoji="1" lang="en-US" altLang="zh-CN" sz="4800" dirty="0"/>
              <a:t>YARN</a:t>
            </a:r>
            <a:r>
              <a:rPr kumimoji="1" lang="zh-CN" altLang="en-US" sz="4800" dirty="0"/>
              <a:t>、</a:t>
            </a:r>
            <a:r>
              <a:rPr kumimoji="1" lang="en-US" altLang="zh-CN" sz="4800" dirty="0"/>
              <a:t>HA</a:t>
            </a:r>
            <a:r>
              <a:rPr kumimoji="1" lang="zh-CN" altLang="en-US" sz="4800" dirty="0"/>
              <a:t>集群</a:t>
            </a:r>
          </a:p>
        </p:txBody>
      </p:sp>
    </p:spTree>
    <p:extLst>
      <p:ext uri="{BB962C8B-B14F-4D97-AF65-F5344CB8AC3E}">
        <p14:creationId xmlns:p14="http://schemas.microsoft.com/office/powerpoint/2010/main" val="38339742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zh-CN" altLang="en-US" dirty="0"/>
              <a:t>对相互间不具有计算依赖关系的大数据计算任务，实现并行最自然的办法就是</a:t>
            </a:r>
            <a:r>
              <a:rPr lang="zh-CN" altLang="en-US" dirty="0">
                <a:solidFill>
                  <a:srgbClr val="FF0000"/>
                </a:solidFill>
              </a:rPr>
              <a:t>采取</a:t>
            </a:r>
            <a:r>
              <a:rPr lang="en-US" altLang="zh-CN" dirty="0">
                <a:solidFill>
                  <a:srgbClr val="FF0000"/>
                </a:solidFill>
              </a:rPr>
              <a:t>MapReduce</a:t>
            </a:r>
            <a:r>
              <a:rPr lang="zh-CN" altLang="en-US" dirty="0">
                <a:solidFill>
                  <a:srgbClr val="FF0000"/>
                </a:solidFill>
              </a:rPr>
              <a:t>分而治之</a:t>
            </a:r>
            <a:r>
              <a:rPr lang="zh-CN" altLang="en-US" dirty="0"/>
              <a:t>的策略。</a:t>
            </a:r>
          </a:p>
          <a:p>
            <a:r>
              <a:rPr lang="zh-CN" altLang="en-US" dirty="0"/>
              <a:t>首先</a:t>
            </a:r>
            <a:r>
              <a:rPr lang="en-US" altLang="zh-CN" dirty="0"/>
              <a:t>Map</a:t>
            </a:r>
            <a:r>
              <a:rPr lang="zh-CN" altLang="en-US" dirty="0"/>
              <a:t>阶段进行拆分，把大数据拆分成若干份小数据，多个程序同时并行计算产生中间结果；然后是</a:t>
            </a:r>
            <a:r>
              <a:rPr lang="en-US" altLang="zh-CN" dirty="0"/>
              <a:t>Reduce</a:t>
            </a:r>
            <a:r>
              <a:rPr lang="zh-CN" altLang="en-US" dirty="0"/>
              <a:t>聚合阶段，通过程序对并行的结果进行最终的汇总计算，得出最终的结果。</a:t>
            </a:r>
            <a:endParaRPr lang="en-US" altLang="zh-CN" dirty="0"/>
          </a:p>
          <a:p>
            <a:r>
              <a:rPr lang="zh-CN" altLang="zh-CN" dirty="0">
                <a:solidFill>
                  <a:srgbClr val="FF0000"/>
                </a:solidFill>
              </a:rPr>
              <a:t>不可</a:t>
            </a:r>
            <a:r>
              <a:rPr lang="zh-CN" altLang="en-US" dirty="0">
                <a:solidFill>
                  <a:srgbClr val="FF0000"/>
                </a:solidFill>
              </a:rPr>
              <a:t>拆分</a:t>
            </a:r>
            <a:r>
              <a:rPr lang="zh-CN" altLang="zh-CN" dirty="0">
                <a:solidFill>
                  <a:srgbClr val="FF0000"/>
                </a:solidFill>
              </a:rPr>
              <a:t>的计算任务或相互间有依赖关系的数据无法进行并行计算</a:t>
            </a:r>
            <a:r>
              <a:rPr lang="zh-CN" altLang="zh-CN" dirty="0"/>
              <a:t>！</a:t>
            </a:r>
          </a:p>
          <a:p>
            <a:endParaRPr lang="zh-CN" altLang="en-US" dirty="0"/>
          </a:p>
          <a:p>
            <a:endParaRPr lang="zh-CN" altLang="en-US" dirty="0"/>
          </a:p>
        </p:txBody>
      </p:sp>
      <p:sp>
        <p:nvSpPr>
          <p:cNvPr id="5" name="标题 4"/>
          <p:cNvSpPr>
            <a:spLocks noGrp="1"/>
          </p:cNvSpPr>
          <p:nvPr>
            <p:ph type="title"/>
          </p:nvPr>
        </p:nvSpPr>
        <p:spPr/>
        <p:txBody>
          <a:bodyPr/>
          <a:lstStyle/>
          <a:p>
            <a:r>
              <a:rPr lang="en-US" altLang="zh-CN" dirty="0"/>
              <a:t>Hadoop MapReduce</a:t>
            </a:r>
            <a:r>
              <a:rPr lang="zh-CN" altLang="en-US" dirty="0"/>
              <a:t>设计构思</a:t>
            </a:r>
          </a:p>
        </p:txBody>
      </p:sp>
      <p:sp>
        <p:nvSpPr>
          <p:cNvPr id="6" name="文本占位符 5"/>
          <p:cNvSpPr>
            <a:spLocks noGrp="1"/>
          </p:cNvSpPr>
          <p:nvPr>
            <p:ph type="body" sz="quarter" idx="10"/>
          </p:nvPr>
        </p:nvSpPr>
        <p:spPr/>
        <p:txBody>
          <a:bodyPr/>
          <a:lstStyle/>
          <a:p>
            <a:r>
              <a:rPr lang="zh-CN" altLang="en-US" dirty="0"/>
              <a:t>（</a:t>
            </a:r>
            <a:r>
              <a:rPr lang="en-US" altLang="zh-CN" dirty="0"/>
              <a:t>1</a:t>
            </a:r>
            <a:r>
              <a:rPr lang="zh-CN" altLang="en-US" dirty="0"/>
              <a:t>）如何对付大数据处理场景</a:t>
            </a:r>
          </a:p>
        </p:txBody>
      </p:sp>
      <p:pic>
        <p:nvPicPr>
          <p:cNvPr id="8" name="图片 7" descr="https://pic2.zhimg.com/80/v2-4ab30eab0c56c4cda575bc6780983c75_720w.jpg"/>
          <p:cNvPicPr/>
          <p:nvPr/>
        </p:nvPicPr>
        <p:blipFill>
          <a:blip r:embed="rId2">
            <a:extLst>
              <a:ext uri="{28A0092B-C50C-407E-A947-70E740481C1C}">
                <a14:useLocalDpi xmlns:a14="http://schemas.microsoft.com/office/drawing/2010/main" val="0"/>
              </a:ext>
            </a:extLst>
          </a:blip>
          <a:srcRect/>
          <a:stretch>
            <a:fillRect/>
          </a:stretch>
        </p:blipFill>
        <p:spPr bwMode="auto">
          <a:xfrm>
            <a:off x="3237704" y="3510760"/>
            <a:ext cx="5695950" cy="2543810"/>
          </a:xfrm>
          <a:prstGeom prst="rect">
            <a:avLst/>
          </a:prstGeom>
          <a:noFill/>
          <a:ln>
            <a:solidFill>
              <a:schemeClr val="accent1"/>
            </a:solidFill>
          </a:ln>
        </p:spPr>
      </p:pic>
    </p:spTree>
    <p:extLst>
      <p:ext uri="{BB962C8B-B14F-4D97-AF65-F5344CB8AC3E}">
        <p14:creationId xmlns:p14="http://schemas.microsoft.com/office/powerpoint/2010/main" val="2223327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1000"/>
                                        <p:tgtEl>
                                          <p:spTgt spid="7">
                                            <p:txEl>
                                              <p:pRg st="0" end="0"/>
                                            </p:txEl>
                                          </p:spTgt>
                                        </p:tgtEl>
                                      </p:cBhvr>
                                    </p:animEffect>
                                    <p:anim calcmode="lin" valueType="num">
                                      <p:cBhvr>
                                        <p:cTn id="8"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additive="base">
                                        <p:cTn id="14" dur="500" fill="hold"/>
                                        <p:tgtEl>
                                          <p:spTgt spid="8"/>
                                        </p:tgtEl>
                                        <p:attrNameLst>
                                          <p:attrName>ppt_x</p:attrName>
                                        </p:attrNameLst>
                                      </p:cBhvr>
                                      <p:tavLst>
                                        <p:tav tm="0">
                                          <p:val>
                                            <p:strVal val="#ppt_x"/>
                                          </p:val>
                                        </p:tav>
                                        <p:tav tm="100000">
                                          <p:val>
                                            <p:strVal val="#ppt_x"/>
                                          </p:val>
                                        </p:tav>
                                      </p:tavLst>
                                    </p:anim>
                                    <p:anim calcmode="lin" valueType="num">
                                      <p:cBhvr additive="base">
                                        <p:cTn id="15"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7">
                                            <p:txEl>
                                              <p:pRg st="1" end="1"/>
                                            </p:txEl>
                                          </p:spTgt>
                                        </p:tgtEl>
                                        <p:attrNameLst>
                                          <p:attrName>style.visibility</p:attrName>
                                        </p:attrNameLst>
                                      </p:cBhvr>
                                      <p:to>
                                        <p:strVal val="visible"/>
                                      </p:to>
                                    </p:set>
                                    <p:animEffect transition="in" filter="fade">
                                      <p:cBhvr>
                                        <p:cTn id="20" dur="1000"/>
                                        <p:tgtEl>
                                          <p:spTgt spid="7">
                                            <p:txEl>
                                              <p:pRg st="1" end="1"/>
                                            </p:txEl>
                                          </p:spTgt>
                                        </p:tgtEl>
                                      </p:cBhvr>
                                    </p:animEffect>
                                    <p:anim calcmode="lin" valueType="num">
                                      <p:cBhvr>
                                        <p:cTn id="21" dur="1000" fill="hold"/>
                                        <p:tgtEl>
                                          <p:spTgt spid="7">
                                            <p:txEl>
                                              <p:pRg st="1" end="1"/>
                                            </p:txEl>
                                          </p:spTgt>
                                        </p:tgtEl>
                                        <p:attrNameLst>
                                          <p:attrName>ppt_x</p:attrName>
                                        </p:attrNameLst>
                                      </p:cBhvr>
                                      <p:tavLst>
                                        <p:tav tm="0">
                                          <p:val>
                                            <p:strVal val="#ppt_x"/>
                                          </p:val>
                                        </p:tav>
                                        <p:tav tm="100000">
                                          <p:val>
                                            <p:strVal val="#ppt_x"/>
                                          </p:val>
                                        </p:tav>
                                      </p:tavLst>
                                    </p:anim>
                                    <p:anim calcmode="lin" valueType="num">
                                      <p:cBhvr>
                                        <p:cTn id="22" dur="1000" fill="hold"/>
                                        <p:tgtEl>
                                          <p:spTgt spid="7">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xEl>
                                              <p:pRg st="2" end="2"/>
                                            </p:txEl>
                                          </p:spTgt>
                                        </p:tgtEl>
                                        <p:attrNameLst>
                                          <p:attrName>style.visibility</p:attrName>
                                        </p:attrNameLst>
                                      </p:cBhvr>
                                      <p:to>
                                        <p:strVal val="visible"/>
                                      </p:to>
                                    </p:set>
                                    <p:animEffect transition="in" filter="fade">
                                      <p:cBhvr>
                                        <p:cTn id="27" dur="500"/>
                                        <p:tgtEl>
                                          <p:spTgt spid="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en-US" altLang="zh-CN" dirty="0"/>
              <a:t>Capacity Scheduler</a:t>
            </a:r>
            <a:r>
              <a:rPr lang="zh-CN" altLang="en-US" dirty="0"/>
              <a:t>容量调度是</a:t>
            </a:r>
            <a:r>
              <a:rPr lang="en-US" altLang="zh-CN" dirty="0"/>
              <a:t>Apache </a:t>
            </a:r>
            <a:r>
              <a:rPr lang="en-US" altLang="zh-CN" dirty="0">
                <a:solidFill>
                  <a:srgbClr val="FF0000"/>
                </a:solidFill>
              </a:rPr>
              <a:t>Hadoop3.x</a:t>
            </a:r>
            <a:r>
              <a:rPr lang="zh-CN" altLang="en-US" dirty="0">
                <a:solidFill>
                  <a:srgbClr val="FF0000"/>
                </a:solidFill>
              </a:rPr>
              <a:t>默认调度策略</a:t>
            </a:r>
            <a:r>
              <a:rPr lang="zh-CN" altLang="en-US" dirty="0"/>
              <a:t>。该策略允许</a:t>
            </a:r>
            <a:r>
              <a:rPr lang="zh-CN" altLang="en-US" b="1" dirty="0">
                <a:solidFill>
                  <a:srgbClr val="FF0000"/>
                </a:solidFill>
              </a:rPr>
              <a:t>多个组织共享整个集群资源</a:t>
            </a:r>
            <a:r>
              <a:rPr lang="zh-CN" altLang="en-US" dirty="0"/>
              <a:t>，每个组织可以获得集群的一部分计算能力。通过为每个组织分配专门的队列，然后再为每个队列分配一定的集群资源，这样整个集群就可以通过设置多个队列的方式给多个组织提供服务了。</a:t>
            </a:r>
            <a:endParaRPr lang="en-US" altLang="zh-CN" dirty="0"/>
          </a:p>
          <a:p>
            <a:r>
              <a:rPr lang="en-US" altLang="zh-CN" dirty="0"/>
              <a:t>Capacity</a:t>
            </a:r>
            <a:r>
              <a:rPr lang="zh-CN" altLang="en-US" dirty="0"/>
              <a:t>可以理解成一个个的资源队列，这个资源队列是用户自己去分配的。队列内部又可以垂直划分，这样一个组织内部的多个成员就可以共享这个队列资源了，在一个队列内部，资源的调度是采用的是先进先出</a:t>
            </a:r>
            <a:r>
              <a:rPr lang="en-US" altLang="zh-CN" dirty="0"/>
              <a:t>(FIFO)</a:t>
            </a:r>
            <a:r>
              <a:rPr lang="zh-CN" altLang="en-US" dirty="0"/>
              <a:t>策略。</a:t>
            </a:r>
          </a:p>
        </p:txBody>
      </p:sp>
      <p:sp>
        <p:nvSpPr>
          <p:cNvPr id="5" name="标题 4"/>
          <p:cNvSpPr>
            <a:spLocks noGrp="1"/>
          </p:cNvSpPr>
          <p:nvPr>
            <p:ph type="title"/>
          </p:nvPr>
        </p:nvSpPr>
        <p:spPr/>
        <p:txBody>
          <a:bodyPr/>
          <a:lstStyle/>
          <a:p>
            <a:r>
              <a:rPr lang="en-US" altLang="zh-CN" dirty="0"/>
              <a:t>Capacity Scheduler</a:t>
            </a:r>
            <a:endParaRPr lang="zh-CN" altLang="en-US" dirty="0"/>
          </a:p>
        </p:txBody>
      </p:sp>
      <p:sp>
        <p:nvSpPr>
          <p:cNvPr id="6" name="文本占位符 5"/>
          <p:cNvSpPr>
            <a:spLocks noGrp="1"/>
          </p:cNvSpPr>
          <p:nvPr>
            <p:ph type="body" sz="quarter" idx="10"/>
          </p:nvPr>
        </p:nvSpPr>
        <p:spPr/>
        <p:txBody>
          <a:bodyPr/>
          <a:lstStyle/>
          <a:p>
            <a:r>
              <a:rPr lang="zh-CN" altLang="en-US" dirty="0"/>
              <a:t>概述</a:t>
            </a:r>
          </a:p>
        </p:txBody>
      </p:sp>
      <p:pic>
        <p:nvPicPr>
          <p:cNvPr id="8" name="图片 7"/>
          <p:cNvPicPr/>
          <p:nvPr/>
        </p:nvPicPr>
        <p:blipFill>
          <a:blip r:embed="rId2"/>
          <a:stretch>
            <a:fillRect/>
          </a:stretch>
        </p:blipFill>
        <p:spPr>
          <a:xfrm>
            <a:off x="4136855" y="4187439"/>
            <a:ext cx="3897648" cy="2511416"/>
          </a:xfrm>
          <a:prstGeom prst="rect">
            <a:avLst/>
          </a:prstGeom>
          <a:noFill/>
          <a:ln>
            <a:noFill/>
          </a:ln>
        </p:spPr>
      </p:pic>
    </p:spTree>
    <p:extLst>
      <p:ext uri="{BB962C8B-B14F-4D97-AF65-F5344CB8AC3E}">
        <p14:creationId xmlns:p14="http://schemas.microsoft.com/office/powerpoint/2010/main" val="295663934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en-US" altLang="zh-CN" dirty="0"/>
              <a:t>Capacity Scheduler</a:t>
            </a:r>
            <a:r>
              <a:rPr lang="zh-CN" altLang="en-US" dirty="0"/>
              <a:t>调度器以队列为单位划分资源。简单通俗点来说，就是一个个队列有独立的资源，队列的结构和资源是可以进行配置的。</a:t>
            </a:r>
          </a:p>
        </p:txBody>
      </p:sp>
      <p:sp>
        <p:nvSpPr>
          <p:cNvPr id="5" name="标题 4"/>
          <p:cNvSpPr>
            <a:spLocks noGrp="1"/>
          </p:cNvSpPr>
          <p:nvPr>
            <p:ph type="title"/>
          </p:nvPr>
        </p:nvSpPr>
        <p:spPr/>
        <p:txBody>
          <a:bodyPr/>
          <a:lstStyle/>
          <a:p>
            <a:r>
              <a:rPr lang="en-US" altLang="zh-CN" dirty="0"/>
              <a:t>Capacity Scheduler</a:t>
            </a:r>
            <a:endParaRPr lang="zh-CN" altLang="en-US" dirty="0"/>
          </a:p>
        </p:txBody>
      </p:sp>
      <p:sp>
        <p:nvSpPr>
          <p:cNvPr id="6" name="文本占位符 5"/>
          <p:cNvSpPr>
            <a:spLocks noGrp="1"/>
          </p:cNvSpPr>
          <p:nvPr>
            <p:ph type="body" sz="quarter" idx="10"/>
          </p:nvPr>
        </p:nvSpPr>
        <p:spPr/>
        <p:txBody>
          <a:bodyPr/>
          <a:lstStyle/>
          <a:p>
            <a:r>
              <a:rPr lang="zh-CN" altLang="en-US" dirty="0"/>
              <a:t>资源队列划分</a:t>
            </a:r>
          </a:p>
        </p:txBody>
      </p:sp>
      <p:pic>
        <p:nvPicPr>
          <p:cNvPr id="9" name="图片 8"/>
          <p:cNvPicPr/>
          <p:nvPr/>
        </p:nvPicPr>
        <p:blipFill>
          <a:blip r:embed="rId2"/>
          <a:stretch>
            <a:fillRect/>
          </a:stretch>
        </p:blipFill>
        <p:spPr>
          <a:xfrm>
            <a:off x="3069866" y="3852545"/>
            <a:ext cx="6031626" cy="2013163"/>
          </a:xfrm>
          <a:prstGeom prst="rect">
            <a:avLst/>
          </a:prstGeom>
          <a:noFill/>
          <a:ln>
            <a:solidFill>
              <a:schemeClr val="accent1"/>
            </a:solidFill>
          </a:ln>
        </p:spPr>
      </p:pic>
    </p:spTree>
    <p:extLst>
      <p:ext uri="{BB962C8B-B14F-4D97-AF65-F5344CB8AC3E}">
        <p14:creationId xmlns:p14="http://schemas.microsoft.com/office/powerpoint/2010/main" val="9521688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en-US" altLang="zh-CN" dirty="0"/>
              <a:t>default</a:t>
            </a:r>
            <a:r>
              <a:rPr lang="zh-CN" altLang="en-US" dirty="0"/>
              <a:t>队列占</a:t>
            </a:r>
            <a:r>
              <a:rPr lang="en-US" altLang="zh-CN" dirty="0"/>
              <a:t>30%</a:t>
            </a:r>
            <a:r>
              <a:rPr lang="zh-CN" altLang="en-US" dirty="0"/>
              <a:t>资源，</a:t>
            </a:r>
            <a:r>
              <a:rPr lang="en-US" altLang="zh-CN" dirty="0"/>
              <a:t>analyst</a:t>
            </a:r>
            <a:r>
              <a:rPr lang="zh-CN" altLang="en-US" dirty="0"/>
              <a:t>和</a:t>
            </a:r>
            <a:r>
              <a:rPr lang="en-US" altLang="zh-CN" dirty="0"/>
              <a:t>dev</a:t>
            </a:r>
            <a:r>
              <a:rPr lang="zh-CN" altLang="en-US" dirty="0"/>
              <a:t>分别占</a:t>
            </a:r>
            <a:r>
              <a:rPr lang="en-US" altLang="zh-CN" dirty="0"/>
              <a:t>40%</a:t>
            </a:r>
            <a:r>
              <a:rPr lang="zh-CN" altLang="en-US" dirty="0"/>
              <a:t>和</a:t>
            </a:r>
            <a:r>
              <a:rPr lang="en-US" altLang="zh-CN" dirty="0"/>
              <a:t>30%</a:t>
            </a:r>
            <a:r>
              <a:rPr lang="zh-CN" altLang="en-US" dirty="0"/>
              <a:t>资源；且</a:t>
            </a:r>
            <a:r>
              <a:rPr lang="en-US" altLang="zh-CN" dirty="0"/>
              <a:t>analyst</a:t>
            </a:r>
            <a:r>
              <a:rPr lang="zh-CN" altLang="en-US" dirty="0"/>
              <a:t>和</a:t>
            </a:r>
            <a:r>
              <a:rPr lang="en-US" altLang="zh-CN" dirty="0"/>
              <a:t>dev</a:t>
            </a:r>
            <a:r>
              <a:rPr lang="zh-CN" altLang="en-US" dirty="0"/>
              <a:t>各有两个子队列，子队列在父队列的基础上再分配资源。</a:t>
            </a:r>
          </a:p>
          <a:p>
            <a:pPr marL="0" indent="0">
              <a:buNone/>
            </a:pPr>
            <a:r>
              <a:rPr lang="zh-CN" altLang="en-US" dirty="0"/>
              <a:t>每个队列里的应用以</a:t>
            </a:r>
            <a:r>
              <a:rPr lang="en-US" altLang="zh-CN" dirty="0"/>
              <a:t>FIFO</a:t>
            </a:r>
            <a:r>
              <a:rPr lang="zh-CN" altLang="en-US" dirty="0"/>
              <a:t>方式调度，每个队列可设定一定比例的</a:t>
            </a:r>
            <a:r>
              <a:rPr lang="zh-CN" altLang="en-US" dirty="0">
                <a:solidFill>
                  <a:srgbClr val="FF0000"/>
                </a:solidFill>
              </a:rPr>
              <a:t>资源最低保证</a:t>
            </a:r>
            <a:r>
              <a:rPr lang="zh-CN" altLang="en-US" dirty="0"/>
              <a:t>和使用上限防止滥用；</a:t>
            </a:r>
          </a:p>
          <a:p>
            <a:pPr marL="0" indent="0">
              <a:buNone/>
            </a:pPr>
            <a:r>
              <a:rPr lang="zh-CN" altLang="en-US" dirty="0"/>
              <a:t>而当一个队列的资源有剩余时，可暂时将剩余资源共享给其他队列。</a:t>
            </a:r>
          </a:p>
          <a:p>
            <a:endParaRPr lang="zh-CN" altLang="en-US" dirty="0"/>
          </a:p>
        </p:txBody>
      </p:sp>
      <p:sp>
        <p:nvSpPr>
          <p:cNvPr id="5" name="标题 4"/>
          <p:cNvSpPr>
            <a:spLocks noGrp="1"/>
          </p:cNvSpPr>
          <p:nvPr>
            <p:ph type="title"/>
          </p:nvPr>
        </p:nvSpPr>
        <p:spPr/>
        <p:txBody>
          <a:bodyPr/>
          <a:lstStyle/>
          <a:p>
            <a:r>
              <a:rPr lang="en-US" altLang="zh-CN" dirty="0"/>
              <a:t>Capacity Scheduler</a:t>
            </a:r>
            <a:endParaRPr lang="zh-CN" altLang="en-US" dirty="0"/>
          </a:p>
        </p:txBody>
      </p:sp>
      <p:sp>
        <p:nvSpPr>
          <p:cNvPr id="6" name="文本占位符 5"/>
          <p:cNvSpPr>
            <a:spLocks noGrp="1"/>
          </p:cNvSpPr>
          <p:nvPr>
            <p:ph type="body" sz="quarter" idx="10"/>
          </p:nvPr>
        </p:nvSpPr>
        <p:spPr/>
        <p:txBody>
          <a:bodyPr/>
          <a:lstStyle/>
          <a:p>
            <a:r>
              <a:rPr lang="zh-CN" altLang="en-US" dirty="0"/>
              <a:t>资源队列划分</a:t>
            </a:r>
          </a:p>
        </p:txBody>
      </p:sp>
      <p:pic>
        <p:nvPicPr>
          <p:cNvPr id="8" name="图片 7"/>
          <p:cNvPicPr/>
          <p:nvPr/>
        </p:nvPicPr>
        <p:blipFill>
          <a:blip r:embed="rId2"/>
          <a:stretch>
            <a:fillRect/>
          </a:stretch>
        </p:blipFill>
        <p:spPr>
          <a:xfrm>
            <a:off x="3069866" y="3852545"/>
            <a:ext cx="6031626" cy="2013163"/>
          </a:xfrm>
          <a:prstGeom prst="rect">
            <a:avLst/>
          </a:prstGeom>
          <a:noFill/>
          <a:ln>
            <a:solidFill>
              <a:schemeClr val="accent1"/>
            </a:solidFill>
          </a:ln>
        </p:spPr>
      </p:pic>
    </p:spTree>
    <p:extLst>
      <p:ext uri="{BB962C8B-B14F-4D97-AF65-F5344CB8AC3E}">
        <p14:creationId xmlns:p14="http://schemas.microsoft.com/office/powerpoint/2010/main" val="385741430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zh-CN" altLang="en-US" dirty="0">
                <a:solidFill>
                  <a:srgbClr val="FF0000"/>
                </a:solidFill>
              </a:rPr>
              <a:t>层次化的队列设计</a:t>
            </a:r>
            <a:r>
              <a:rPr lang="zh-CN" altLang="en-US" dirty="0"/>
              <a:t>（</a:t>
            </a:r>
            <a:r>
              <a:rPr lang="en-US" altLang="zh-CN" dirty="0"/>
              <a:t>Hierarchical Queues</a:t>
            </a:r>
            <a:r>
              <a:rPr lang="zh-CN" altLang="en-US" dirty="0"/>
              <a:t>）</a:t>
            </a:r>
          </a:p>
          <a:p>
            <a:pPr marL="0" indent="0">
              <a:buNone/>
            </a:pPr>
            <a:r>
              <a:rPr lang="zh-CN" altLang="en-US" dirty="0"/>
              <a:t>层次化的管理，可以更容易、更合理分配和限制资源的使用。</a:t>
            </a:r>
          </a:p>
          <a:p>
            <a:r>
              <a:rPr lang="zh-CN" altLang="en-US" dirty="0">
                <a:solidFill>
                  <a:srgbClr val="FF0000"/>
                </a:solidFill>
              </a:rPr>
              <a:t>容量保证</a:t>
            </a:r>
            <a:r>
              <a:rPr lang="zh-CN" altLang="en-US" dirty="0"/>
              <a:t>（</a:t>
            </a:r>
            <a:r>
              <a:rPr lang="en-US" altLang="zh-CN" dirty="0"/>
              <a:t>Capacity Guarantees</a:t>
            </a:r>
            <a:r>
              <a:rPr lang="zh-CN" altLang="en-US" dirty="0"/>
              <a:t>）</a:t>
            </a:r>
          </a:p>
          <a:p>
            <a:pPr marL="0" indent="0">
              <a:buNone/>
            </a:pPr>
            <a:r>
              <a:rPr lang="zh-CN" altLang="en-US" dirty="0"/>
              <a:t>每个队列上都可以设置一个资源的占比，保证每个队列都不会占用整个集群的资源。</a:t>
            </a:r>
          </a:p>
          <a:p>
            <a:r>
              <a:rPr lang="zh-CN" altLang="en-US" dirty="0">
                <a:solidFill>
                  <a:srgbClr val="FF0000"/>
                </a:solidFill>
              </a:rPr>
              <a:t>安全</a:t>
            </a:r>
            <a:r>
              <a:rPr lang="zh-CN" altLang="en-US" dirty="0"/>
              <a:t>（</a:t>
            </a:r>
            <a:r>
              <a:rPr lang="en-US" altLang="zh-CN" dirty="0"/>
              <a:t>Security</a:t>
            </a:r>
            <a:r>
              <a:rPr lang="zh-CN" altLang="en-US" dirty="0"/>
              <a:t>）</a:t>
            </a:r>
          </a:p>
          <a:p>
            <a:pPr marL="0" indent="0">
              <a:buNone/>
            </a:pPr>
            <a:r>
              <a:rPr lang="zh-CN" altLang="en-US" dirty="0"/>
              <a:t>每个队列有严格的访问控制。用户只能向自己的队列里面提交任务，而且不能修改或者访问其他队列的任务。</a:t>
            </a:r>
          </a:p>
          <a:p>
            <a:r>
              <a:rPr lang="zh-CN" altLang="en-US" dirty="0">
                <a:solidFill>
                  <a:srgbClr val="FF0000"/>
                </a:solidFill>
              </a:rPr>
              <a:t>弹性分配</a:t>
            </a:r>
            <a:r>
              <a:rPr lang="zh-CN" altLang="en-US" dirty="0"/>
              <a:t>（</a:t>
            </a:r>
            <a:r>
              <a:rPr lang="en-US" altLang="zh-CN" dirty="0"/>
              <a:t>Elasticity</a:t>
            </a:r>
            <a:r>
              <a:rPr lang="zh-CN" altLang="en-US" dirty="0"/>
              <a:t>）</a:t>
            </a:r>
          </a:p>
          <a:p>
            <a:pPr marL="0" indent="0">
              <a:buNone/>
            </a:pPr>
            <a:r>
              <a:rPr lang="zh-CN" altLang="en-US" dirty="0"/>
              <a:t>空闲的资源可以被分配给任何队列。</a:t>
            </a:r>
            <a:endParaRPr lang="en-US" altLang="zh-CN" dirty="0"/>
          </a:p>
          <a:p>
            <a:pPr marL="0" indent="0">
              <a:buNone/>
            </a:pPr>
            <a:r>
              <a:rPr lang="zh-CN" altLang="en-US" dirty="0"/>
              <a:t>当多个队列出现争用的时候，则会按照权重比例进行平衡。</a:t>
            </a:r>
          </a:p>
          <a:p>
            <a:endParaRPr lang="zh-CN" altLang="en-US" dirty="0"/>
          </a:p>
        </p:txBody>
      </p:sp>
      <p:sp>
        <p:nvSpPr>
          <p:cNvPr id="5" name="标题 4"/>
          <p:cNvSpPr>
            <a:spLocks noGrp="1"/>
          </p:cNvSpPr>
          <p:nvPr>
            <p:ph type="title"/>
          </p:nvPr>
        </p:nvSpPr>
        <p:spPr/>
        <p:txBody>
          <a:bodyPr/>
          <a:lstStyle/>
          <a:p>
            <a:r>
              <a:rPr lang="en-US" altLang="zh-CN" dirty="0"/>
              <a:t>Capacity Scheduler</a:t>
            </a:r>
            <a:endParaRPr lang="zh-CN" altLang="en-US" dirty="0"/>
          </a:p>
        </p:txBody>
      </p:sp>
      <p:sp>
        <p:nvSpPr>
          <p:cNvPr id="6" name="文本占位符 5"/>
          <p:cNvSpPr>
            <a:spLocks noGrp="1"/>
          </p:cNvSpPr>
          <p:nvPr>
            <p:ph type="body" sz="quarter" idx="10"/>
          </p:nvPr>
        </p:nvSpPr>
        <p:spPr/>
        <p:txBody>
          <a:bodyPr/>
          <a:lstStyle/>
          <a:p>
            <a:r>
              <a:rPr lang="zh-CN" altLang="en-US" dirty="0"/>
              <a:t>特性优势</a:t>
            </a:r>
          </a:p>
        </p:txBody>
      </p:sp>
      <p:pic>
        <p:nvPicPr>
          <p:cNvPr id="9" name="图片 8"/>
          <p:cNvPicPr/>
          <p:nvPr/>
        </p:nvPicPr>
        <p:blipFill>
          <a:blip r:embed="rId2"/>
          <a:stretch>
            <a:fillRect/>
          </a:stretch>
        </p:blipFill>
        <p:spPr>
          <a:xfrm>
            <a:off x="8085012" y="4426721"/>
            <a:ext cx="3897648" cy="2246496"/>
          </a:xfrm>
          <a:prstGeom prst="rect">
            <a:avLst/>
          </a:prstGeom>
          <a:noFill/>
          <a:ln>
            <a:noFill/>
          </a:ln>
        </p:spPr>
      </p:pic>
    </p:spTree>
    <p:extLst>
      <p:ext uri="{BB962C8B-B14F-4D97-AF65-F5344CB8AC3E}">
        <p14:creationId xmlns:p14="http://schemas.microsoft.com/office/powerpoint/2010/main" val="334456669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zh-CN" altLang="en-US" dirty="0">
                <a:solidFill>
                  <a:srgbClr val="FF0000"/>
                </a:solidFill>
              </a:rPr>
              <a:t>多租户租用</a:t>
            </a:r>
            <a:r>
              <a:rPr lang="zh-CN" altLang="en-US" dirty="0"/>
              <a:t>（</a:t>
            </a:r>
            <a:r>
              <a:rPr lang="en-US" altLang="zh-CN" dirty="0"/>
              <a:t>Multi-tenancy</a:t>
            </a:r>
            <a:r>
              <a:rPr lang="zh-CN" altLang="en-US" dirty="0"/>
              <a:t>）</a:t>
            </a:r>
          </a:p>
          <a:p>
            <a:pPr marL="0" indent="0">
              <a:buNone/>
            </a:pPr>
            <a:r>
              <a:rPr lang="zh-CN" altLang="en-US" dirty="0"/>
              <a:t>通过队列的容量限制，多个用户就可以共享同一个集群，同时保证每个队列分配到自己的容量，提高利用率</a:t>
            </a:r>
          </a:p>
          <a:p>
            <a:r>
              <a:rPr lang="zh-CN" altLang="en-US" dirty="0">
                <a:solidFill>
                  <a:srgbClr val="FF0000"/>
                </a:solidFill>
              </a:rPr>
              <a:t>操作性</a:t>
            </a:r>
            <a:r>
              <a:rPr lang="zh-CN" altLang="en-US" dirty="0"/>
              <a:t>（</a:t>
            </a:r>
            <a:r>
              <a:rPr lang="en-US" altLang="zh-CN" dirty="0"/>
              <a:t>Operability</a:t>
            </a:r>
            <a:r>
              <a:rPr lang="zh-CN" altLang="en-US" dirty="0"/>
              <a:t>）</a:t>
            </a:r>
          </a:p>
          <a:p>
            <a:pPr marL="0" indent="0">
              <a:buNone/>
            </a:pPr>
            <a:r>
              <a:rPr lang="en-US" altLang="zh-CN" dirty="0"/>
              <a:t>Yarn</a:t>
            </a:r>
            <a:r>
              <a:rPr lang="zh-CN" altLang="en-US" dirty="0"/>
              <a:t>支持</a:t>
            </a:r>
            <a:r>
              <a:rPr lang="zh-CN" altLang="en-US" dirty="0">
                <a:solidFill>
                  <a:schemeClr val="tx1"/>
                </a:solidFill>
              </a:rPr>
              <a:t>动态修改调整队列</a:t>
            </a:r>
            <a:r>
              <a:rPr lang="zh-CN" altLang="en-US" dirty="0"/>
              <a:t>容量、权限等的分配，可以在运行时直接修改</a:t>
            </a:r>
          </a:p>
          <a:p>
            <a:r>
              <a:rPr lang="zh-CN" altLang="en-US" dirty="0">
                <a:solidFill>
                  <a:srgbClr val="FF0000"/>
                </a:solidFill>
              </a:rPr>
              <a:t>基于用户</a:t>
            </a:r>
            <a:r>
              <a:rPr lang="en-US" altLang="zh-CN" dirty="0">
                <a:solidFill>
                  <a:srgbClr val="FF0000"/>
                </a:solidFill>
              </a:rPr>
              <a:t>/</a:t>
            </a:r>
            <a:r>
              <a:rPr lang="zh-CN" altLang="en-US" dirty="0">
                <a:solidFill>
                  <a:srgbClr val="FF0000"/>
                </a:solidFill>
              </a:rPr>
              <a:t>组的队列隐射</a:t>
            </a:r>
            <a:r>
              <a:rPr lang="zh-CN" altLang="en-US" dirty="0"/>
              <a:t>（</a:t>
            </a:r>
            <a:r>
              <a:rPr lang="en-US" altLang="zh-CN" dirty="0"/>
              <a:t>Queue Mapping based on User or Group</a:t>
            </a:r>
            <a:r>
              <a:rPr lang="zh-CN" altLang="en-US" dirty="0"/>
              <a:t>）</a:t>
            </a:r>
          </a:p>
          <a:p>
            <a:pPr marL="0" indent="0">
              <a:buNone/>
            </a:pPr>
            <a:r>
              <a:rPr lang="zh-CN" altLang="en-US" dirty="0"/>
              <a:t>允许用户基于用户或者组去映射一个作业到特定队列。</a:t>
            </a:r>
          </a:p>
          <a:p>
            <a:endParaRPr lang="zh-CN" altLang="en-US" dirty="0"/>
          </a:p>
        </p:txBody>
      </p:sp>
      <p:sp>
        <p:nvSpPr>
          <p:cNvPr id="5" name="标题 4"/>
          <p:cNvSpPr>
            <a:spLocks noGrp="1"/>
          </p:cNvSpPr>
          <p:nvPr>
            <p:ph type="title"/>
          </p:nvPr>
        </p:nvSpPr>
        <p:spPr/>
        <p:txBody>
          <a:bodyPr/>
          <a:lstStyle/>
          <a:p>
            <a:r>
              <a:rPr lang="en-US" altLang="zh-CN" dirty="0"/>
              <a:t>Capacity Scheduler</a:t>
            </a:r>
            <a:endParaRPr lang="zh-CN" altLang="en-US" dirty="0"/>
          </a:p>
        </p:txBody>
      </p:sp>
      <p:sp>
        <p:nvSpPr>
          <p:cNvPr id="6" name="文本占位符 5"/>
          <p:cNvSpPr>
            <a:spLocks noGrp="1"/>
          </p:cNvSpPr>
          <p:nvPr>
            <p:ph type="body" sz="quarter" idx="10"/>
          </p:nvPr>
        </p:nvSpPr>
        <p:spPr/>
        <p:txBody>
          <a:bodyPr/>
          <a:lstStyle/>
          <a:p>
            <a:r>
              <a:rPr lang="zh-CN" altLang="en-US" dirty="0"/>
              <a:t>特性优势</a:t>
            </a:r>
          </a:p>
        </p:txBody>
      </p:sp>
      <p:pic>
        <p:nvPicPr>
          <p:cNvPr id="9" name="图片 8"/>
          <p:cNvPicPr/>
          <p:nvPr/>
        </p:nvPicPr>
        <p:blipFill>
          <a:blip r:embed="rId2"/>
          <a:stretch>
            <a:fillRect/>
          </a:stretch>
        </p:blipFill>
        <p:spPr>
          <a:xfrm>
            <a:off x="8085012" y="4426721"/>
            <a:ext cx="3897648" cy="2246496"/>
          </a:xfrm>
          <a:prstGeom prst="rect">
            <a:avLst/>
          </a:prstGeom>
          <a:noFill/>
          <a:ln>
            <a:solidFill>
              <a:schemeClr val="accent1"/>
            </a:solidFill>
          </a:ln>
        </p:spPr>
      </p:pic>
    </p:spTree>
    <p:extLst>
      <p:ext uri="{BB962C8B-B14F-4D97-AF65-F5344CB8AC3E}">
        <p14:creationId xmlns:p14="http://schemas.microsoft.com/office/powerpoint/2010/main" val="373835081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zh-CN" altLang="en-US" dirty="0"/>
              <a:t>由于</a:t>
            </a:r>
            <a:r>
              <a:rPr lang="en-US" altLang="zh-CN" dirty="0"/>
              <a:t>Hadoop</a:t>
            </a:r>
            <a:r>
              <a:rPr lang="zh-CN" altLang="en-US" dirty="0"/>
              <a:t>默认调度策略就是</a:t>
            </a:r>
            <a:r>
              <a:rPr lang="en-US" altLang="zh-CN" dirty="0"/>
              <a:t>Capacity</a:t>
            </a:r>
            <a:r>
              <a:rPr lang="zh-CN" altLang="en-US" dirty="0"/>
              <a:t>，因此官方自带默认配置</a:t>
            </a:r>
            <a:r>
              <a:rPr lang="en-US" altLang="zh-CN" dirty="0"/>
              <a:t>HADOOP_CONF/capacity-scheduler.xml</a:t>
            </a:r>
            <a:r>
              <a:rPr lang="zh-CN" altLang="en-US" dirty="0"/>
              <a:t>。</a:t>
            </a:r>
            <a:endParaRPr lang="en-US" altLang="zh-CN" dirty="0"/>
          </a:p>
          <a:p>
            <a:r>
              <a:rPr lang="zh-CN" altLang="en-US" dirty="0"/>
              <a:t>默认配置中显示全局只有一个队列</a:t>
            </a:r>
            <a:r>
              <a:rPr lang="en-US" altLang="zh-CN" dirty="0"/>
              <a:t>default</a:t>
            </a:r>
            <a:r>
              <a:rPr lang="zh-CN" altLang="en-US" dirty="0"/>
              <a:t>，占集群整体容量</a:t>
            </a:r>
            <a:r>
              <a:rPr lang="en-US" altLang="zh-CN" dirty="0"/>
              <a:t>100</a:t>
            </a:r>
            <a:r>
              <a:rPr lang="zh-CN" altLang="en-US" dirty="0"/>
              <a:t>。</a:t>
            </a:r>
          </a:p>
        </p:txBody>
      </p:sp>
      <p:sp>
        <p:nvSpPr>
          <p:cNvPr id="5" name="标题 4"/>
          <p:cNvSpPr>
            <a:spLocks noGrp="1"/>
          </p:cNvSpPr>
          <p:nvPr>
            <p:ph type="title"/>
          </p:nvPr>
        </p:nvSpPr>
        <p:spPr/>
        <p:txBody>
          <a:bodyPr/>
          <a:lstStyle/>
          <a:p>
            <a:r>
              <a:rPr lang="en-US" altLang="zh-CN" dirty="0"/>
              <a:t>Capacity Scheduler</a:t>
            </a:r>
            <a:endParaRPr lang="zh-CN" altLang="en-US" dirty="0"/>
          </a:p>
        </p:txBody>
      </p:sp>
      <p:sp>
        <p:nvSpPr>
          <p:cNvPr id="6" name="文本占位符 5"/>
          <p:cNvSpPr>
            <a:spLocks noGrp="1"/>
          </p:cNvSpPr>
          <p:nvPr>
            <p:ph type="body" sz="quarter" idx="10"/>
          </p:nvPr>
        </p:nvSpPr>
        <p:spPr/>
        <p:txBody>
          <a:bodyPr/>
          <a:lstStyle/>
          <a:p>
            <a:r>
              <a:rPr lang="zh-CN" altLang="en-US" dirty="0"/>
              <a:t>官方默认配置</a:t>
            </a:r>
          </a:p>
        </p:txBody>
      </p:sp>
      <p:pic>
        <p:nvPicPr>
          <p:cNvPr id="2" name="图片 1"/>
          <p:cNvPicPr>
            <a:picLocks noChangeAspect="1"/>
          </p:cNvPicPr>
          <p:nvPr/>
        </p:nvPicPr>
        <p:blipFill>
          <a:blip r:embed="rId2"/>
          <a:stretch>
            <a:fillRect/>
          </a:stretch>
        </p:blipFill>
        <p:spPr>
          <a:xfrm>
            <a:off x="2713537" y="3301595"/>
            <a:ext cx="6744284" cy="2476715"/>
          </a:xfrm>
          <a:prstGeom prst="rect">
            <a:avLst/>
          </a:prstGeom>
        </p:spPr>
      </p:pic>
    </p:spTree>
    <p:extLst>
      <p:ext uri="{BB962C8B-B14F-4D97-AF65-F5344CB8AC3E}">
        <p14:creationId xmlns:p14="http://schemas.microsoft.com/office/powerpoint/2010/main" val="370677828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zh-CN" altLang="en-US" dirty="0"/>
              <a:t>开启调度器</a:t>
            </a:r>
            <a:endParaRPr lang="en-US" altLang="zh-CN" dirty="0"/>
          </a:p>
          <a:p>
            <a:pPr marL="0" indent="0">
              <a:buNone/>
            </a:pPr>
            <a:r>
              <a:rPr lang="zh-CN" altLang="en-US" dirty="0"/>
              <a:t>修改</a:t>
            </a:r>
            <a:r>
              <a:rPr lang="en-US" altLang="zh-CN" dirty="0"/>
              <a:t>HADOOP_CONF/yarn-site.xml</a:t>
            </a:r>
            <a:r>
              <a:rPr lang="zh-CN" altLang="en-US" dirty="0"/>
              <a:t>，设置属性。默认就是</a:t>
            </a:r>
            <a:r>
              <a:rPr lang="en-US" altLang="zh-CN" dirty="0"/>
              <a:t>Capacity</a:t>
            </a:r>
            <a:r>
              <a:rPr lang="zh-CN" altLang="en-US" dirty="0"/>
              <a:t>。</a:t>
            </a:r>
          </a:p>
        </p:txBody>
      </p:sp>
      <p:sp>
        <p:nvSpPr>
          <p:cNvPr id="5" name="标题 4"/>
          <p:cNvSpPr>
            <a:spLocks noGrp="1"/>
          </p:cNvSpPr>
          <p:nvPr>
            <p:ph type="title"/>
          </p:nvPr>
        </p:nvSpPr>
        <p:spPr/>
        <p:txBody>
          <a:bodyPr/>
          <a:lstStyle/>
          <a:p>
            <a:r>
              <a:rPr lang="en-US" altLang="zh-CN" dirty="0"/>
              <a:t>Capacity Scheduler</a:t>
            </a:r>
            <a:endParaRPr lang="zh-CN" altLang="en-US" dirty="0"/>
          </a:p>
        </p:txBody>
      </p:sp>
      <p:sp>
        <p:nvSpPr>
          <p:cNvPr id="6" name="文本占位符 5"/>
          <p:cNvSpPr>
            <a:spLocks noGrp="1"/>
          </p:cNvSpPr>
          <p:nvPr>
            <p:ph type="body" sz="quarter" idx="10"/>
          </p:nvPr>
        </p:nvSpPr>
        <p:spPr/>
        <p:txBody>
          <a:bodyPr/>
          <a:lstStyle/>
          <a:p>
            <a:r>
              <a:rPr lang="zh-CN" altLang="en-US" dirty="0"/>
              <a:t>相关配置参数</a:t>
            </a:r>
          </a:p>
        </p:txBody>
      </p:sp>
      <p:sp>
        <p:nvSpPr>
          <p:cNvPr id="8" name="TextBox 3">
            <a:extLst>
              <a:ext uri="{FF2B5EF4-FFF2-40B4-BE49-F238E27FC236}">
                <a16:creationId xmlns:a16="http://schemas.microsoft.com/office/drawing/2014/main" id="{0C998B78-AB18-3C47-A1C7-25AE9A3A40B0}"/>
              </a:ext>
            </a:extLst>
          </p:cNvPr>
          <p:cNvSpPr txBox="1"/>
          <p:nvPr/>
        </p:nvSpPr>
        <p:spPr>
          <a:xfrm>
            <a:off x="1607683" y="3278866"/>
            <a:ext cx="8955992" cy="954107"/>
          </a:xfrm>
          <a:prstGeom prst="rect">
            <a:avLst/>
          </a:prstGeom>
          <a:solidFill>
            <a:srgbClr val="FFFFE4"/>
          </a:solidFill>
          <a:ln w="3175">
            <a:solidFill>
              <a:srgbClr val="919191"/>
            </a:solidFill>
          </a:ln>
        </p:spPr>
        <p:txBody>
          <a:bodyPr wrap="square">
            <a:spAutoFit/>
          </a:bodyPr>
          <a:lstStyle/>
          <a:p>
            <a:pPr lvl="0" eaLnBrk="0" fontAlgn="base" hangingPunct="0">
              <a:spcBef>
                <a:spcPct val="0"/>
              </a:spcBef>
              <a:spcAft>
                <a:spcPct val="0"/>
              </a:spcAft>
            </a:pPr>
            <a:r>
              <a:rPr lang="zh-CN" altLang="zh-CN" sz="1400" dirty="0">
                <a:solidFill>
                  <a:srgbClr val="080808"/>
                </a:solidFill>
                <a:latin typeface="Arial Unicode MS" panose="020B0604020202020204" pitchFamily="34" charset="-122"/>
                <a:ea typeface="JetBrains Mono"/>
              </a:rPr>
              <a:t>&lt;</a:t>
            </a:r>
            <a:r>
              <a:rPr lang="zh-CN" altLang="zh-CN" sz="1400" dirty="0">
                <a:solidFill>
                  <a:srgbClr val="0033B3"/>
                </a:solidFill>
                <a:latin typeface="Arial Unicode MS" panose="020B0604020202020204" pitchFamily="34" charset="-122"/>
                <a:ea typeface="JetBrains Mono"/>
              </a:rPr>
              <a:t>property</a:t>
            </a:r>
            <a:r>
              <a:rPr lang="zh-CN" altLang="zh-CN" sz="1400" dirty="0">
                <a:solidFill>
                  <a:srgbClr val="080808"/>
                </a:solidFill>
                <a:latin typeface="Arial Unicode MS" panose="020B0604020202020204" pitchFamily="34" charset="-122"/>
                <a:ea typeface="JetBrains Mono"/>
              </a:rPr>
              <a:t>&gt;</a:t>
            </a:r>
            <a:br>
              <a:rPr lang="zh-CN" altLang="zh-CN" sz="1400" dirty="0">
                <a:solidFill>
                  <a:srgbClr val="080808"/>
                </a:solidFill>
                <a:latin typeface="Arial Unicode MS" panose="020B0604020202020204" pitchFamily="34" charset="-122"/>
                <a:ea typeface="JetBrains Mono"/>
              </a:rPr>
            </a:br>
            <a:r>
              <a:rPr lang="zh-CN" altLang="zh-CN" sz="1400" dirty="0">
                <a:solidFill>
                  <a:srgbClr val="080808"/>
                </a:solidFill>
                <a:latin typeface="Arial Unicode MS" panose="020B0604020202020204" pitchFamily="34" charset="-122"/>
                <a:ea typeface="JetBrains Mono"/>
              </a:rPr>
              <a:t>    &lt;</a:t>
            </a:r>
            <a:r>
              <a:rPr lang="zh-CN" altLang="zh-CN" sz="1400" dirty="0">
                <a:solidFill>
                  <a:srgbClr val="0033B3"/>
                </a:solidFill>
                <a:latin typeface="Arial Unicode MS" panose="020B0604020202020204" pitchFamily="34" charset="-122"/>
                <a:ea typeface="JetBrains Mono"/>
              </a:rPr>
              <a:t>name</a:t>
            </a:r>
            <a:r>
              <a:rPr lang="zh-CN" altLang="zh-CN" sz="1400" dirty="0">
                <a:solidFill>
                  <a:srgbClr val="080808"/>
                </a:solidFill>
                <a:latin typeface="Arial Unicode MS" panose="020B0604020202020204" pitchFamily="34" charset="-122"/>
                <a:ea typeface="JetBrains Mono"/>
              </a:rPr>
              <a:t>&gt;yarn.resourcemanager.scheduler.class&lt;/</a:t>
            </a:r>
            <a:r>
              <a:rPr lang="zh-CN" altLang="zh-CN" sz="1400" dirty="0">
                <a:solidFill>
                  <a:srgbClr val="0033B3"/>
                </a:solidFill>
                <a:latin typeface="Arial Unicode MS" panose="020B0604020202020204" pitchFamily="34" charset="-122"/>
                <a:ea typeface="JetBrains Mono"/>
              </a:rPr>
              <a:t>name</a:t>
            </a:r>
            <a:r>
              <a:rPr lang="zh-CN" altLang="zh-CN" sz="1400" dirty="0">
                <a:solidFill>
                  <a:srgbClr val="080808"/>
                </a:solidFill>
                <a:latin typeface="Arial Unicode MS" panose="020B0604020202020204" pitchFamily="34" charset="-122"/>
                <a:ea typeface="JetBrains Mono"/>
              </a:rPr>
              <a:t>&gt;</a:t>
            </a:r>
            <a:br>
              <a:rPr lang="zh-CN" altLang="zh-CN" sz="1400" dirty="0">
                <a:solidFill>
                  <a:srgbClr val="080808"/>
                </a:solidFill>
                <a:latin typeface="Arial Unicode MS" panose="020B0604020202020204" pitchFamily="34" charset="-122"/>
                <a:ea typeface="JetBrains Mono"/>
              </a:rPr>
            </a:br>
            <a:r>
              <a:rPr lang="en-US" altLang="zh-CN" sz="1400" dirty="0">
                <a:solidFill>
                  <a:srgbClr val="080808"/>
                </a:solidFill>
                <a:latin typeface="Arial Unicode MS" panose="020B0604020202020204" pitchFamily="34" charset="-122"/>
                <a:ea typeface="JetBrains Mono"/>
              </a:rPr>
              <a:t>    </a:t>
            </a:r>
            <a:r>
              <a:rPr lang="zh-CN" altLang="zh-CN" sz="1400" dirty="0">
                <a:solidFill>
                  <a:srgbClr val="080808"/>
                </a:solidFill>
                <a:latin typeface="Arial Unicode MS" panose="020B0604020202020204" pitchFamily="34" charset="-122"/>
                <a:ea typeface="JetBrains Mono"/>
              </a:rPr>
              <a:t>&lt;</a:t>
            </a:r>
            <a:r>
              <a:rPr lang="zh-CN" altLang="zh-CN" sz="1400" dirty="0">
                <a:solidFill>
                  <a:srgbClr val="0033B3"/>
                </a:solidFill>
                <a:latin typeface="Arial Unicode MS" panose="020B0604020202020204" pitchFamily="34" charset="-122"/>
                <a:ea typeface="JetBrains Mono"/>
              </a:rPr>
              <a:t>value</a:t>
            </a:r>
            <a:r>
              <a:rPr lang="zh-CN" altLang="zh-CN" sz="1400" dirty="0">
                <a:solidFill>
                  <a:srgbClr val="080808"/>
                </a:solidFill>
                <a:latin typeface="Arial Unicode MS" panose="020B0604020202020204" pitchFamily="34" charset="-122"/>
                <a:ea typeface="JetBrains Mono"/>
              </a:rPr>
              <a:t>&gt;org.apache.hadoop.yarn.server.resourcemanager.scheduler.capacity.CapacityScheduler&lt;/</a:t>
            </a:r>
            <a:r>
              <a:rPr lang="zh-CN" altLang="zh-CN" sz="1400" dirty="0">
                <a:solidFill>
                  <a:srgbClr val="0033B3"/>
                </a:solidFill>
                <a:latin typeface="Arial Unicode MS" panose="020B0604020202020204" pitchFamily="34" charset="-122"/>
                <a:ea typeface="JetBrains Mono"/>
              </a:rPr>
              <a:t>value</a:t>
            </a:r>
            <a:r>
              <a:rPr lang="zh-CN" altLang="zh-CN" sz="1400" dirty="0">
                <a:solidFill>
                  <a:srgbClr val="080808"/>
                </a:solidFill>
                <a:latin typeface="Arial Unicode MS" panose="020B0604020202020204" pitchFamily="34" charset="-122"/>
                <a:ea typeface="JetBrains Mono"/>
              </a:rPr>
              <a:t>&gt;</a:t>
            </a:r>
            <a:br>
              <a:rPr lang="zh-CN" altLang="zh-CN" sz="1400" dirty="0">
                <a:solidFill>
                  <a:srgbClr val="080808"/>
                </a:solidFill>
                <a:latin typeface="Arial Unicode MS" panose="020B0604020202020204" pitchFamily="34" charset="-122"/>
                <a:ea typeface="JetBrains Mono"/>
              </a:rPr>
            </a:br>
            <a:r>
              <a:rPr lang="zh-CN" altLang="zh-CN" sz="1400" dirty="0">
                <a:solidFill>
                  <a:srgbClr val="080808"/>
                </a:solidFill>
                <a:latin typeface="Arial Unicode MS" panose="020B0604020202020204" pitchFamily="34" charset="-122"/>
                <a:ea typeface="JetBrains Mono"/>
              </a:rPr>
              <a:t>&lt;/</a:t>
            </a:r>
            <a:r>
              <a:rPr lang="zh-CN" altLang="zh-CN" sz="1400" dirty="0">
                <a:solidFill>
                  <a:srgbClr val="0033B3"/>
                </a:solidFill>
                <a:latin typeface="Arial Unicode MS" panose="020B0604020202020204" pitchFamily="34" charset="-122"/>
                <a:ea typeface="JetBrains Mono"/>
              </a:rPr>
              <a:t>property</a:t>
            </a:r>
            <a:r>
              <a:rPr lang="zh-CN" altLang="zh-CN" sz="1400" dirty="0">
                <a:solidFill>
                  <a:srgbClr val="080808"/>
                </a:solidFill>
                <a:latin typeface="Arial Unicode MS" panose="020B0604020202020204" pitchFamily="34" charset="-122"/>
                <a:ea typeface="JetBrains Mono"/>
              </a:rPr>
              <a:t>&gt;</a:t>
            </a:r>
            <a:endParaRPr lang="zh-CN" altLang="zh-CN" sz="2000" dirty="0">
              <a:latin typeface="Arial" panose="020B0604020202020204" pitchFamily="34" charset="0"/>
            </a:endParaRPr>
          </a:p>
        </p:txBody>
      </p:sp>
      <p:sp>
        <p:nvSpPr>
          <p:cNvPr id="3"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86606969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zh-CN" altLang="en-US" dirty="0"/>
              <a:t>队列配置</a:t>
            </a:r>
            <a:endParaRPr lang="en-US" altLang="zh-CN" dirty="0"/>
          </a:p>
          <a:p>
            <a:pPr marL="0" indent="0">
              <a:buNone/>
            </a:pPr>
            <a:r>
              <a:rPr lang="en-US" altLang="zh-CN" dirty="0"/>
              <a:t>Capacity</a:t>
            </a:r>
            <a:r>
              <a:rPr lang="zh-CN" altLang="en-US" dirty="0"/>
              <a:t>的核心就是队列的分配和使用，修改</a:t>
            </a:r>
            <a:r>
              <a:rPr lang="en-US" altLang="zh-CN" dirty="0"/>
              <a:t>HADOOP_CONF/</a:t>
            </a:r>
            <a:r>
              <a:rPr lang="en-US" altLang="zh-CN" dirty="0">
                <a:solidFill>
                  <a:srgbClr val="FF0000"/>
                </a:solidFill>
              </a:rPr>
              <a:t>capacity-scheduler.xml</a:t>
            </a:r>
            <a:r>
              <a:rPr lang="zh-CN" altLang="en-US" dirty="0">
                <a:solidFill>
                  <a:srgbClr val="FF0000"/>
                </a:solidFill>
              </a:rPr>
              <a:t>文件</a:t>
            </a:r>
            <a:r>
              <a:rPr lang="zh-CN" altLang="en-US" dirty="0"/>
              <a:t>可以配置队列。默认有一个预定义的队列</a:t>
            </a:r>
            <a:r>
              <a:rPr lang="en-US" altLang="zh-CN" dirty="0"/>
              <a:t>root</a:t>
            </a:r>
            <a:r>
              <a:rPr lang="zh-CN" altLang="en-US" dirty="0"/>
              <a:t>，所有的队列都是它的子队列。队列的分配支持层次化的配置，同级之间使用，来进行分割。</a:t>
            </a:r>
            <a:endParaRPr lang="en-US" altLang="zh-CN" dirty="0"/>
          </a:p>
        </p:txBody>
      </p:sp>
      <p:sp>
        <p:nvSpPr>
          <p:cNvPr id="5" name="标题 4"/>
          <p:cNvSpPr>
            <a:spLocks noGrp="1"/>
          </p:cNvSpPr>
          <p:nvPr>
            <p:ph type="title"/>
          </p:nvPr>
        </p:nvSpPr>
        <p:spPr/>
        <p:txBody>
          <a:bodyPr/>
          <a:lstStyle/>
          <a:p>
            <a:r>
              <a:rPr lang="en-US" altLang="zh-CN" dirty="0"/>
              <a:t>Capacity Scheduler</a:t>
            </a:r>
            <a:endParaRPr lang="zh-CN" altLang="en-US" dirty="0"/>
          </a:p>
        </p:txBody>
      </p:sp>
      <p:sp>
        <p:nvSpPr>
          <p:cNvPr id="6" name="文本占位符 5"/>
          <p:cNvSpPr>
            <a:spLocks noGrp="1"/>
          </p:cNvSpPr>
          <p:nvPr>
            <p:ph type="body" sz="quarter" idx="10"/>
          </p:nvPr>
        </p:nvSpPr>
        <p:spPr/>
        <p:txBody>
          <a:bodyPr/>
          <a:lstStyle/>
          <a:p>
            <a:r>
              <a:rPr lang="zh-CN" altLang="en-US" dirty="0"/>
              <a:t>相关配置参数</a:t>
            </a:r>
          </a:p>
        </p:txBody>
      </p:sp>
      <p:sp>
        <p:nvSpPr>
          <p:cNvPr id="3"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11" name="TextBox 3">
            <a:extLst>
              <a:ext uri="{FF2B5EF4-FFF2-40B4-BE49-F238E27FC236}">
                <a16:creationId xmlns:a16="http://schemas.microsoft.com/office/drawing/2014/main" id="{0C998B78-AB18-3C47-A1C7-25AE9A3A40B0}"/>
              </a:ext>
            </a:extLst>
          </p:cNvPr>
          <p:cNvSpPr txBox="1"/>
          <p:nvPr/>
        </p:nvSpPr>
        <p:spPr>
          <a:xfrm>
            <a:off x="3005457" y="3755920"/>
            <a:ext cx="6160444" cy="2308324"/>
          </a:xfrm>
          <a:prstGeom prst="rect">
            <a:avLst/>
          </a:prstGeom>
          <a:solidFill>
            <a:srgbClr val="FFFFE4"/>
          </a:solidFill>
          <a:ln w="3175">
            <a:solidFill>
              <a:srgbClr val="919191"/>
            </a:solidFill>
          </a:ln>
        </p:spPr>
        <p:txBody>
          <a:bodyPr wrap="square">
            <a:spAutoFit/>
          </a:bodyPr>
          <a:lstStyle/>
          <a:p>
            <a:pPr lvl="0" eaLnBrk="0" fontAlgn="base" hangingPunct="0">
              <a:spcBef>
                <a:spcPct val="0"/>
              </a:spcBef>
              <a:spcAft>
                <a:spcPct val="0"/>
              </a:spcAft>
            </a:pPr>
            <a:r>
              <a:rPr lang="zh-CN" altLang="zh-CN" sz="1200" dirty="0">
                <a:solidFill>
                  <a:srgbClr val="080808"/>
                </a:solidFill>
                <a:latin typeface="Arial Unicode MS" panose="020B0604020202020204" pitchFamily="34" charset="-122"/>
                <a:ea typeface="JetBrains Mono"/>
              </a:rPr>
              <a:t>&lt;</a:t>
            </a:r>
            <a:r>
              <a:rPr lang="zh-CN" altLang="zh-CN" sz="1200" dirty="0">
                <a:solidFill>
                  <a:srgbClr val="0033B3"/>
                </a:solidFill>
                <a:latin typeface="Arial Unicode MS" panose="020B0604020202020204" pitchFamily="34" charset="-122"/>
                <a:ea typeface="JetBrains Mono"/>
              </a:rPr>
              <a:t>property</a:t>
            </a:r>
            <a:r>
              <a:rPr lang="zh-CN" altLang="zh-CN" sz="1200" dirty="0">
                <a:solidFill>
                  <a:srgbClr val="080808"/>
                </a:solidFill>
                <a:latin typeface="Arial Unicode MS" panose="020B0604020202020204" pitchFamily="34" charset="-122"/>
                <a:ea typeface="JetBrains Mono"/>
              </a:rPr>
              <a:t>&gt;</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    &lt;</a:t>
            </a:r>
            <a:r>
              <a:rPr lang="zh-CN" altLang="zh-CN" sz="1200" dirty="0">
                <a:solidFill>
                  <a:srgbClr val="0033B3"/>
                </a:solidFill>
                <a:latin typeface="Arial Unicode MS" panose="020B0604020202020204" pitchFamily="34" charset="-122"/>
                <a:ea typeface="JetBrains Mono"/>
              </a:rPr>
              <a:t>name</a:t>
            </a:r>
            <a:r>
              <a:rPr lang="zh-CN" altLang="zh-CN" sz="1200" dirty="0">
                <a:solidFill>
                  <a:srgbClr val="080808"/>
                </a:solidFill>
                <a:latin typeface="Arial Unicode MS" panose="020B0604020202020204" pitchFamily="34" charset="-122"/>
                <a:ea typeface="JetBrains Mono"/>
              </a:rPr>
              <a:t>&gt;yarn.scheduler.capacity.root.queues&lt;/</a:t>
            </a:r>
            <a:r>
              <a:rPr lang="zh-CN" altLang="zh-CN" sz="1200" dirty="0">
                <a:solidFill>
                  <a:srgbClr val="0033B3"/>
                </a:solidFill>
                <a:latin typeface="Arial Unicode MS" panose="020B0604020202020204" pitchFamily="34" charset="-122"/>
                <a:ea typeface="JetBrains Mono"/>
              </a:rPr>
              <a:t>name</a:t>
            </a:r>
            <a:r>
              <a:rPr lang="zh-CN" altLang="zh-CN" sz="1200" dirty="0">
                <a:solidFill>
                  <a:srgbClr val="080808"/>
                </a:solidFill>
                <a:latin typeface="Arial Unicode MS" panose="020B0604020202020204" pitchFamily="34" charset="-122"/>
                <a:ea typeface="JetBrains Mono"/>
              </a:rPr>
              <a:t>&gt;</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    &lt;</a:t>
            </a:r>
            <a:r>
              <a:rPr lang="zh-CN" altLang="zh-CN" sz="1200" dirty="0">
                <a:solidFill>
                  <a:srgbClr val="0033B3"/>
                </a:solidFill>
                <a:latin typeface="Arial Unicode MS" panose="020B0604020202020204" pitchFamily="34" charset="-122"/>
                <a:ea typeface="JetBrains Mono"/>
              </a:rPr>
              <a:t>value</a:t>
            </a:r>
            <a:r>
              <a:rPr lang="zh-CN" altLang="zh-CN" sz="1200" dirty="0">
                <a:solidFill>
                  <a:srgbClr val="080808"/>
                </a:solidFill>
                <a:latin typeface="Arial Unicode MS" panose="020B0604020202020204" pitchFamily="34" charset="-122"/>
                <a:ea typeface="JetBrains Mono"/>
              </a:rPr>
              <a:t>&gt;a,b,c&lt;/</a:t>
            </a:r>
            <a:r>
              <a:rPr lang="zh-CN" altLang="zh-CN" sz="1200" dirty="0">
                <a:solidFill>
                  <a:srgbClr val="0033B3"/>
                </a:solidFill>
                <a:latin typeface="Arial Unicode MS" panose="020B0604020202020204" pitchFamily="34" charset="-122"/>
                <a:ea typeface="JetBrains Mono"/>
              </a:rPr>
              <a:t>value</a:t>
            </a:r>
            <a:r>
              <a:rPr lang="zh-CN" altLang="zh-CN" sz="1200" dirty="0">
                <a:solidFill>
                  <a:srgbClr val="080808"/>
                </a:solidFill>
                <a:latin typeface="Arial Unicode MS" panose="020B0604020202020204" pitchFamily="34" charset="-122"/>
                <a:ea typeface="JetBrains Mono"/>
              </a:rPr>
              <a:t>&gt;</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&lt;/</a:t>
            </a:r>
            <a:r>
              <a:rPr lang="zh-CN" altLang="zh-CN" sz="1200" dirty="0">
                <a:solidFill>
                  <a:srgbClr val="0033B3"/>
                </a:solidFill>
                <a:latin typeface="Arial Unicode MS" panose="020B0604020202020204" pitchFamily="34" charset="-122"/>
                <a:ea typeface="JetBrains Mono"/>
              </a:rPr>
              <a:t>property</a:t>
            </a:r>
            <a:r>
              <a:rPr lang="zh-CN" altLang="zh-CN" sz="1200" dirty="0">
                <a:solidFill>
                  <a:srgbClr val="080808"/>
                </a:solidFill>
                <a:latin typeface="Arial Unicode MS" panose="020B0604020202020204" pitchFamily="34" charset="-122"/>
                <a:ea typeface="JetBrains Mono"/>
              </a:rPr>
              <a:t>&gt;</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&lt;</a:t>
            </a:r>
            <a:r>
              <a:rPr lang="zh-CN" altLang="zh-CN" sz="1200" dirty="0">
                <a:solidFill>
                  <a:srgbClr val="0033B3"/>
                </a:solidFill>
                <a:latin typeface="Arial Unicode MS" panose="020B0604020202020204" pitchFamily="34" charset="-122"/>
                <a:ea typeface="JetBrains Mono"/>
              </a:rPr>
              <a:t>property</a:t>
            </a:r>
            <a:r>
              <a:rPr lang="zh-CN" altLang="zh-CN" sz="1200" dirty="0">
                <a:solidFill>
                  <a:srgbClr val="080808"/>
                </a:solidFill>
                <a:latin typeface="Arial Unicode MS" panose="020B0604020202020204" pitchFamily="34" charset="-122"/>
                <a:ea typeface="JetBrains Mono"/>
              </a:rPr>
              <a:t>&gt;</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    &lt;</a:t>
            </a:r>
            <a:r>
              <a:rPr lang="zh-CN" altLang="zh-CN" sz="1200" dirty="0">
                <a:solidFill>
                  <a:srgbClr val="0033B3"/>
                </a:solidFill>
                <a:latin typeface="Arial Unicode MS" panose="020B0604020202020204" pitchFamily="34" charset="-122"/>
                <a:ea typeface="JetBrains Mono"/>
              </a:rPr>
              <a:t>name</a:t>
            </a:r>
            <a:r>
              <a:rPr lang="zh-CN" altLang="zh-CN" sz="1200" dirty="0">
                <a:solidFill>
                  <a:srgbClr val="080808"/>
                </a:solidFill>
                <a:latin typeface="Arial Unicode MS" panose="020B0604020202020204" pitchFamily="34" charset="-122"/>
                <a:ea typeface="JetBrains Mono"/>
              </a:rPr>
              <a:t>&gt;yarn.scheduler.capacity.root.a.queues&lt;/</a:t>
            </a:r>
            <a:r>
              <a:rPr lang="zh-CN" altLang="zh-CN" sz="1200" dirty="0">
                <a:solidFill>
                  <a:srgbClr val="0033B3"/>
                </a:solidFill>
                <a:latin typeface="Arial Unicode MS" panose="020B0604020202020204" pitchFamily="34" charset="-122"/>
                <a:ea typeface="JetBrains Mono"/>
              </a:rPr>
              <a:t>name</a:t>
            </a:r>
            <a:r>
              <a:rPr lang="zh-CN" altLang="zh-CN" sz="1200" dirty="0">
                <a:solidFill>
                  <a:srgbClr val="080808"/>
                </a:solidFill>
                <a:latin typeface="Arial Unicode MS" panose="020B0604020202020204" pitchFamily="34" charset="-122"/>
                <a:ea typeface="JetBrains Mono"/>
              </a:rPr>
              <a:t>&gt;</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    &lt;</a:t>
            </a:r>
            <a:r>
              <a:rPr lang="zh-CN" altLang="zh-CN" sz="1200" dirty="0">
                <a:solidFill>
                  <a:srgbClr val="0033B3"/>
                </a:solidFill>
                <a:latin typeface="Arial Unicode MS" panose="020B0604020202020204" pitchFamily="34" charset="-122"/>
                <a:ea typeface="JetBrains Mono"/>
              </a:rPr>
              <a:t>value</a:t>
            </a:r>
            <a:r>
              <a:rPr lang="zh-CN" altLang="zh-CN" sz="1200" dirty="0">
                <a:solidFill>
                  <a:srgbClr val="080808"/>
                </a:solidFill>
                <a:latin typeface="Arial Unicode MS" panose="020B0604020202020204" pitchFamily="34" charset="-122"/>
                <a:ea typeface="JetBrains Mono"/>
              </a:rPr>
              <a:t>&gt;a1,a2&lt;/</a:t>
            </a:r>
            <a:r>
              <a:rPr lang="zh-CN" altLang="zh-CN" sz="1200" dirty="0">
                <a:solidFill>
                  <a:srgbClr val="0033B3"/>
                </a:solidFill>
                <a:latin typeface="Arial Unicode MS" panose="020B0604020202020204" pitchFamily="34" charset="-122"/>
                <a:ea typeface="JetBrains Mono"/>
              </a:rPr>
              <a:t>value</a:t>
            </a:r>
            <a:r>
              <a:rPr lang="zh-CN" altLang="zh-CN" sz="1200" dirty="0">
                <a:solidFill>
                  <a:srgbClr val="080808"/>
                </a:solidFill>
                <a:latin typeface="Arial Unicode MS" panose="020B0604020202020204" pitchFamily="34" charset="-122"/>
                <a:ea typeface="JetBrains Mono"/>
              </a:rPr>
              <a:t>&gt;</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&lt;/</a:t>
            </a:r>
            <a:r>
              <a:rPr lang="zh-CN" altLang="zh-CN" sz="1200" dirty="0">
                <a:solidFill>
                  <a:srgbClr val="0033B3"/>
                </a:solidFill>
                <a:latin typeface="Arial Unicode MS" panose="020B0604020202020204" pitchFamily="34" charset="-122"/>
                <a:ea typeface="JetBrains Mono"/>
              </a:rPr>
              <a:t>property</a:t>
            </a:r>
            <a:r>
              <a:rPr lang="zh-CN" altLang="zh-CN" sz="1200" dirty="0">
                <a:solidFill>
                  <a:srgbClr val="080808"/>
                </a:solidFill>
                <a:latin typeface="Arial Unicode MS" panose="020B0604020202020204" pitchFamily="34" charset="-122"/>
                <a:ea typeface="JetBrains Mono"/>
              </a:rPr>
              <a:t>&gt;</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&lt;</a:t>
            </a:r>
            <a:r>
              <a:rPr lang="zh-CN" altLang="zh-CN" sz="1200" dirty="0">
                <a:solidFill>
                  <a:srgbClr val="0033B3"/>
                </a:solidFill>
                <a:latin typeface="Arial Unicode MS" panose="020B0604020202020204" pitchFamily="34" charset="-122"/>
                <a:ea typeface="JetBrains Mono"/>
              </a:rPr>
              <a:t>property</a:t>
            </a:r>
            <a:r>
              <a:rPr lang="zh-CN" altLang="zh-CN" sz="1200" dirty="0">
                <a:solidFill>
                  <a:srgbClr val="080808"/>
                </a:solidFill>
                <a:latin typeface="Arial Unicode MS" panose="020B0604020202020204" pitchFamily="34" charset="-122"/>
                <a:ea typeface="JetBrains Mono"/>
              </a:rPr>
              <a:t>&gt;</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    &lt;</a:t>
            </a:r>
            <a:r>
              <a:rPr lang="zh-CN" altLang="zh-CN" sz="1200" dirty="0">
                <a:solidFill>
                  <a:srgbClr val="0033B3"/>
                </a:solidFill>
                <a:latin typeface="Arial Unicode MS" panose="020B0604020202020204" pitchFamily="34" charset="-122"/>
                <a:ea typeface="JetBrains Mono"/>
              </a:rPr>
              <a:t>name</a:t>
            </a:r>
            <a:r>
              <a:rPr lang="zh-CN" altLang="zh-CN" sz="1200" dirty="0">
                <a:solidFill>
                  <a:srgbClr val="080808"/>
                </a:solidFill>
                <a:latin typeface="Arial Unicode MS" panose="020B0604020202020204" pitchFamily="34" charset="-122"/>
                <a:ea typeface="JetBrains Mono"/>
              </a:rPr>
              <a:t>&gt;yarn.scheduler.capacity.root.b.queues&lt;/</a:t>
            </a:r>
            <a:r>
              <a:rPr lang="zh-CN" altLang="zh-CN" sz="1200" dirty="0">
                <a:solidFill>
                  <a:srgbClr val="0033B3"/>
                </a:solidFill>
                <a:latin typeface="Arial Unicode MS" panose="020B0604020202020204" pitchFamily="34" charset="-122"/>
                <a:ea typeface="JetBrains Mono"/>
              </a:rPr>
              <a:t>name</a:t>
            </a:r>
            <a:r>
              <a:rPr lang="zh-CN" altLang="zh-CN" sz="1200" dirty="0">
                <a:solidFill>
                  <a:srgbClr val="080808"/>
                </a:solidFill>
                <a:latin typeface="Arial Unicode MS" panose="020B0604020202020204" pitchFamily="34" charset="-122"/>
                <a:ea typeface="JetBrains Mono"/>
              </a:rPr>
              <a:t>&gt;</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    &lt;</a:t>
            </a:r>
            <a:r>
              <a:rPr lang="zh-CN" altLang="zh-CN" sz="1200" dirty="0">
                <a:solidFill>
                  <a:srgbClr val="0033B3"/>
                </a:solidFill>
                <a:latin typeface="Arial Unicode MS" panose="020B0604020202020204" pitchFamily="34" charset="-122"/>
                <a:ea typeface="JetBrains Mono"/>
              </a:rPr>
              <a:t>value</a:t>
            </a:r>
            <a:r>
              <a:rPr lang="zh-CN" altLang="zh-CN" sz="1200" dirty="0">
                <a:solidFill>
                  <a:srgbClr val="080808"/>
                </a:solidFill>
                <a:latin typeface="Arial Unicode MS" panose="020B0604020202020204" pitchFamily="34" charset="-122"/>
                <a:ea typeface="JetBrains Mono"/>
              </a:rPr>
              <a:t>&gt;b1,b2&lt;/</a:t>
            </a:r>
            <a:r>
              <a:rPr lang="zh-CN" altLang="zh-CN" sz="1200" dirty="0">
                <a:solidFill>
                  <a:srgbClr val="0033B3"/>
                </a:solidFill>
                <a:latin typeface="Arial Unicode MS" panose="020B0604020202020204" pitchFamily="34" charset="-122"/>
                <a:ea typeface="JetBrains Mono"/>
              </a:rPr>
              <a:t>value</a:t>
            </a:r>
            <a:r>
              <a:rPr lang="zh-CN" altLang="zh-CN" sz="1200" dirty="0">
                <a:solidFill>
                  <a:srgbClr val="080808"/>
                </a:solidFill>
                <a:latin typeface="Arial Unicode MS" panose="020B0604020202020204" pitchFamily="34" charset="-122"/>
                <a:ea typeface="JetBrains Mono"/>
              </a:rPr>
              <a:t>&gt;</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&lt;/</a:t>
            </a:r>
            <a:r>
              <a:rPr lang="zh-CN" altLang="zh-CN" sz="1200" dirty="0">
                <a:solidFill>
                  <a:srgbClr val="0033B3"/>
                </a:solidFill>
                <a:latin typeface="Arial Unicode MS" panose="020B0604020202020204" pitchFamily="34" charset="-122"/>
                <a:ea typeface="JetBrains Mono"/>
              </a:rPr>
              <a:t>property</a:t>
            </a:r>
            <a:r>
              <a:rPr lang="zh-CN" altLang="zh-CN" sz="1200" dirty="0">
                <a:solidFill>
                  <a:srgbClr val="080808"/>
                </a:solidFill>
                <a:latin typeface="Arial Unicode MS" panose="020B0604020202020204" pitchFamily="34" charset="-122"/>
                <a:ea typeface="JetBrains Mono"/>
              </a:rPr>
              <a:t>&gt;</a:t>
            </a:r>
            <a:endParaRPr lang="zh-CN" altLang="zh-CN" dirty="0">
              <a:latin typeface="Arial" panose="020B0604020202020204" pitchFamily="34" charset="0"/>
            </a:endParaRPr>
          </a:p>
        </p:txBody>
      </p:sp>
      <p:sp>
        <p:nvSpPr>
          <p:cNvPr id="2"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pic>
        <p:nvPicPr>
          <p:cNvPr id="12" name="图片 11"/>
          <p:cNvPicPr/>
          <p:nvPr/>
        </p:nvPicPr>
        <p:blipFill>
          <a:blip r:embed="rId2"/>
          <a:srcRect r="25362"/>
          <a:stretch>
            <a:fillRect/>
          </a:stretch>
        </p:blipFill>
        <p:spPr>
          <a:xfrm>
            <a:off x="3776098" y="2986015"/>
            <a:ext cx="4308223" cy="571369"/>
          </a:xfrm>
          <a:prstGeom prst="rect">
            <a:avLst/>
          </a:prstGeom>
          <a:noFill/>
          <a:ln>
            <a:noFill/>
          </a:ln>
        </p:spPr>
      </p:pic>
    </p:spTree>
    <p:extLst>
      <p:ext uri="{BB962C8B-B14F-4D97-AF65-F5344CB8AC3E}">
        <p14:creationId xmlns:p14="http://schemas.microsoft.com/office/powerpoint/2010/main" val="77922808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en-US" altLang="zh-CN" dirty="0"/>
              <a:t>Capacity Scheduler</a:t>
            </a:r>
            <a:endParaRPr lang="zh-CN" altLang="en-US" dirty="0"/>
          </a:p>
        </p:txBody>
      </p:sp>
      <p:sp>
        <p:nvSpPr>
          <p:cNvPr id="6" name="文本占位符 5"/>
          <p:cNvSpPr>
            <a:spLocks noGrp="1"/>
          </p:cNvSpPr>
          <p:nvPr>
            <p:ph type="body" sz="quarter" idx="10"/>
          </p:nvPr>
        </p:nvSpPr>
        <p:spPr/>
        <p:txBody>
          <a:bodyPr/>
          <a:lstStyle/>
          <a:p>
            <a:r>
              <a:rPr lang="zh-CN" altLang="en-US" dirty="0"/>
              <a:t>容量调度器的配置</a:t>
            </a:r>
          </a:p>
        </p:txBody>
      </p:sp>
      <p:sp>
        <p:nvSpPr>
          <p:cNvPr id="7" name="文本占位符 6"/>
          <p:cNvSpPr>
            <a:spLocks noGrp="1"/>
          </p:cNvSpPr>
          <p:nvPr>
            <p:ph type="body" sz="quarter" idx="11"/>
          </p:nvPr>
        </p:nvSpPr>
        <p:spPr/>
        <p:txBody>
          <a:bodyPr/>
          <a:lstStyle/>
          <a:p>
            <a:r>
              <a:rPr lang="zh-CN" altLang="en-US" dirty="0"/>
              <a:t>假设企业中需要针对</a:t>
            </a:r>
            <a:r>
              <a:rPr lang="en-US" altLang="zh-CN" dirty="0"/>
              <a:t>YARN</a:t>
            </a:r>
            <a:r>
              <a:rPr lang="zh-CN" altLang="en-US" dirty="0"/>
              <a:t>设置如下层次的队列树，满足不同租户的需求。</a:t>
            </a:r>
            <a:endParaRPr lang="en-US" altLang="zh-CN" dirty="0"/>
          </a:p>
          <a:p>
            <a:r>
              <a:rPr lang="zh-CN" altLang="en-US" dirty="0"/>
              <a:t>要求使用</a:t>
            </a:r>
            <a:r>
              <a:rPr lang="en-US" altLang="zh-CN" dirty="0"/>
              <a:t>Capacity Scheduler</a:t>
            </a:r>
            <a:r>
              <a:rPr lang="zh-CN" altLang="en-US" dirty="0"/>
              <a:t>调度策略进行配置。</a:t>
            </a:r>
          </a:p>
        </p:txBody>
      </p:sp>
      <p:pic>
        <p:nvPicPr>
          <p:cNvPr id="8" name="图片 7"/>
          <p:cNvPicPr/>
          <p:nvPr/>
        </p:nvPicPr>
        <p:blipFill>
          <a:blip r:embed="rId2"/>
          <a:stretch>
            <a:fillRect/>
          </a:stretch>
        </p:blipFill>
        <p:spPr>
          <a:xfrm>
            <a:off x="3339315" y="3198488"/>
            <a:ext cx="4744744" cy="1706797"/>
          </a:xfrm>
          <a:prstGeom prst="rect">
            <a:avLst/>
          </a:prstGeom>
          <a:noFill/>
          <a:ln>
            <a:noFill/>
          </a:ln>
        </p:spPr>
      </p:pic>
    </p:spTree>
    <p:extLst>
      <p:ext uri="{BB962C8B-B14F-4D97-AF65-F5344CB8AC3E}">
        <p14:creationId xmlns:p14="http://schemas.microsoft.com/office/powerpoint/2010/main" val="98247428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zh-CN" altLang="en-US" dirty="0"/>
              <a:t>根据队列树结构修改配置文件，并且根据需要划分指定队列属性</a:t>
            </a:r>
          </a:p>
        </p:txBody>
      </p:sp>
      <p:sp>
        <p:nvSpPr>
          <p:cNvPr id="5" name="标题 4"/>
          <p:cNvSpPr>
            <a:spLocks noGrp="1"/>
          </p:cNvSpPr>
          <p:nvPr>
            <p:ph type="title"/>
          </p:nvPr>
        </p:nvSpPr>
        <p:spPr/>
        <p:txBody>
          <a:bodyPr/>
          <a:lstStyle/>
          <a:p>
            <a:r>
              <a:rPr lang="zh-CN" altLang="en-US" dirty="0"/>
              <a:t>案例：</a:t>
            </a:r>
            <a:r>
              <a:rPr lang="en-US" altLang="zh-CN" dirty="0"/>
              <a:t>Capacity</a:t>
            </a:r>
            <a:r>
              <a:rPr lang="zh-CN" altLang="en-US" dirty="0"/>
              <a:t> </a:t>
            </a:r>
            <a:r>
              <a:rPr lang="en-US" altLang="zh-CN" dirty="0"/>
              <a:t>Scheduler</a:t>
            </a:r>
            <a:r>
              <a:rPr lang="zh-CN" altLang="en-US" dirty="0"/>
              <a:t>配置</a:t>
            </a:r>
          </a:p>
        </p:txBody>
      </p:sp>
      <p:sp>
        <p:nvSpPr>
          <p:cNvPr id="6" name="文本占位符 5"/>
          <p:cNvSpPr>
            <a:spLocks noGrp="1"/>
          </p:cNvSpPr>
          <p:nvPr>
            <p:ph type="body" sz="quarter" idx="10"/>
          </p:nvPr>
        </p:nvSpPr>
        <p:spPr/>
        <p:txBody>
          <a:bodyPr/>
          <a:lstStyle/>
          <a:p>
            <a:r>
              <a:rPr lang="zh-CN" altLang="en-US" dirty="0"/>
              <a:t>修改</a:t>
            </a:r>
            <a:r>
              <a:rPr lang="en-US" altLang="zh-CN" dirty="0"/>
              <a:t>capacity-scheduler.xml</a:t>
            </a:r>
            <a:endParaRPr lang="zh-CN" altLang="en-US" dirty="0"/>
          </a:p>
        </p:txBody>
      </p:sp>
      <p:sp>
        <p:nvSpPr>
          <p:cNvPr id="8" name="TextBox 3">
            <a:extLst>
              <a:ext uri="{FF2B5EF4-FFF2-40B4-BE49-F238E27FC236}">
                <a16:creationId xmlns:a16="http://schemas.microsoft.com/office/drawing/2014/main" id="{0C998B78-AB18-3C47-A1C7-25AE9A3A40B0}"/>
              </a:ext>
            </a:extLst>
          </p:cNvPr>
          <p:cNvSpPr txBox="1"/>
          <p:nvPr/>
        </p:nvSpPr>
        <p:spPr>
          <a:xfrm>
            <a:off x="480714" y="3135920"/>
            <a:ext cx="5014428" cy="1938992"/>
          </a:xfrm>
          <a:prstGeom prst="rect">
            <a:avLst/>
          </a:prstGeom>
          <a:solidFill>
            <a:srgbClr val="FFFFE4"/>
          </a:solidFill>
          <a:ln w="3175">
            <a:solidFill>
              <a:srgbClr val="919191"/>
            </a:solidFill>
          </a:ln>
        </p:spPr>
        <p:txBody>
          <a:bodyPr wrap="square">
            <a:spAutoFit/>
          </a:bodyPr>
          <a:lstStyle/>
          <a:p>
            <a:pPr lvl="0" eaLnBrk="0" fontAlgn="base" hangingPunct="0">
              <a:spcBef>
                <a:spcPct val="0"/>
              </a:spcBef>
              <a:spcAft>
                <a:spcPct val="0"/>
              </a:spcAft>
            </a:pPr>
            <a:r>
              <a:rPr lang="zh-CN" altLang="zh-CN" sz="1200" i="1" dirty="0">
                <a:solidFill>
                  <a:srgbClr val="999999"/>
                </a:solidFill>
                <a:latin typeface="Arial Unicode MS" panose="020B0604020202020204" pitchFamily="34" charset="-122"/>
                <a:ea typeface="JetBrains Mono"/>
              </a:rPr>
              <a:t>&lt;!-- root</a:t>
            </a:r>
            <a:r>
              <a:rPr lang="zh-CN" altLang="zh-CN" sz="1200" i="1" dirty="0">
                <a:solidFill>
                  <a:srgbClr val="999999"/>
                </a:solidFill>
                <a:latin typeface="宋体" panose="02010600030101010101" pitchFamily="2" charset="-122"/>
                <a:ea typeface="宋体" panose="02010600030101010101" pitchFamily="2" charset="-122"/>
              </a:rPr>
              <a:t>下分为两个队列，分别为</a:t>
            </a:r>
            <a:r>
              <a:rPr lang="zh-CN" altLang="zh-CN" sz="1200" i="1" dirty="0">
                <a:solidFill>
                  <a:srgbClr val="999999"/>
                </a:solidFill>
                <a:latin typeface="Arial Unicode MS" panose="020B0604020202020204" pitchFamily="34" charset="-122"/>
                <a:ea typeface="JetBrains Mono"/>
              </a:rPr>
              <a:t>prod</a:t>
            </a:r>
            <a:r>
              <a:rPr lang="zh-CN" altLang="zh-CN" sz="1200" i="1" dirty="0">
                <a:solidFill>
                  <a:srgbClr val="999999"/>
                </a:solidFill>
                <a:latin typeface="宋体" panose="02010600030101010101" pitchFamily="2" charset="-122"/>
                <a:ea typeface="宋体" panose="02010600030101010101" pitchFamily="2" charset="-122"/>
              </a:rPr>
              <a:t>和</a:t>
            </a:r>
            <a:r>
              <a:rPr lang="zh-CN" altLang="zh-CN" sz="1200" i="1" dirty="0">
                <a:solidFill>
                  <a:srgbClr val="999999"/>
                </a:solidFill>
                <a:latin typeface="Arial Unicode MS" panose="020B0604020202020204" pitchFamily="34" charset="-122"/>
                <a:ea typeface="JetBrains Mono"/>
              </a:rPr>
              <a:t>dev --&gt;</a:t>
            </a:r>
            <a:br>
              <a:rPr lang="zh-CN" altLang="zh-CN" sz="1200" i="1" dirty="0">
                <a:solidFill>
                  <a:srgbClr val="999999"/>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&lt;</a:t>
            </a:r>
            <a:r>
              <a:rPr lang="zh-CN" altLang="zh-CN" sz="1200" dirty="0">
                <a:solidFill>
                  <a:srgbClr val="0033B3"/>
                </a:solidFill>
                <a:latin typeface="Arial Unicode MS" panose="020B0604020202020204" pitchFamily="34" charset="-122"/>
                <a:ea typeface="JetBrains Mono"/>
              </a:rPr>
              <a:t>property</a:t>
            </a:r>
            <a:r>
              <a:rPr lang="zh-CN" altLang="zh-CN" sz="1200" dirty="0">
                <a:solidFill>
                  <a:srgbClr val="080808"/>
                </a:solidFill>
                <a:latin typeface="Arial Unicode MS" panose="020B0604020202020204" pitchFamily="34" charset="-122"/>
                <a:ea typeface="JetBrains Mono"/>
              </a:rPr>
              <a:t>&gt;</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    &lt;</a:t>
            </a:r>
            <a:r>
              <a:rPr lang="zh-CN" altLang="zh-CN" sz="1200" dirty="0">
                <a:solidFill>
                  <a:srgbClr val="0033B3"/>
                </a:solidFill>
                <a:latin typeface="Arial Unicode MS" panose="020B0604020202020204" pitchFamily="34" charset="-122"/>
                <a:ea typeface="JetBrains Mono"/>
              </a:rPr>
              <a:t>name</a:t>
            </a:r>
            <a:r>
              <a:rPr lang="zh-CN" altLang="zh-CN" sz="1200" dirty="0">
                <a:solidFill>
                  <a:srgbClr val="080808"/>
                </a:solidFill>
                <a:latin typeface="Arial Unicode MS" panose="020B0604020202020204" pitchFamily="34" charset="-122"/>
                <a:ea typeface="JetBrains Mono"/>
              </a:rPr>
              <a:t>&gt;yarn.scheduler.capacity.root.queues&lt;/</a:t>
            </a:r>
            <a:r>
              <a:rPr lang="zh-CN" altLang="zh-CN" sz="1200" dirty="0">
                <a:solidFill>
                  <a:srgbClr val="0033B3"/>
                </a:solidFill>
                <a:latin typeface="Arial Unicode MS" panose="020B0604020202020204" pitchFamily="34" charset="-122"/>
                <a:ea typeface="JetBrains Mono"/>
              </a:rPr>
              <a:t>name</a:t>
            </a:r>
            <a:r>
              <a:rPr lang="zh-CN" altLang="zh-CN" sz="1200" dirty="0">
                <a:solidFill>
                  <a:srgbClr val="080808"/>
                </a:solidFill>
                <a:latin typeface="Arial Unicode MS" panose="020B0604020202020204" pitchFamily="34" charset="-122"/>
                <a:ea typeface="JetBrains Mono"/>
              </a:rPr>
              <a:t>&gt;</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    &lt;</a:t>
            </a:r>
            <a:r>
              <a:rPr lang="zh-CN" altLang="zh-CN" sz="1200" dirty="0">
                <a:solidFill>
                  <a:srgbClr val="0033B3"/>
                </a:solidFill>
                <a:latin typeface="Arial Unicode MS" panose="020B0604020202020204" pitchFamily="34" charset="-122"/>
                <a:ea typeface="JetBrains Mono"/>
              </a:rPr>
              <a:t>value</a:t>
            </a:r>
            <a:r>
              <a:rPr lang="zh-CN" altLang="zh-CN" sz="1200" dirty="0">
                <a:solidFill>
                  <a:srgbClr val="080808"/>
                </a:solidFill>
                <a:latin typeface="Arial Unicode MS" panose="020B0604020202020204" pitchFamily="34" charset="-122"/>
                <a:ea typeface="JetBrains Mono"/>
              </a:rPr>
              <a:t>&gt;prod,dev&lt;/</a:t>
            </a:r>
            <a:r>
              <a:rPr lang="zh-CN" altLang="zh-CN" sz="1200" dirty="0">
                <a:solidFill>
                  <a:srgbClr val="0033B3"/>
                </a:solidFill>
                <a:latin typeface="Arial Unicode MS" panose="020B0604020202020204" pitchFamily="34" charset="-122"/>
                <a:ea typeface="JetBrains Mono"/>
              </a:rPr>
              <a:t>value</a:t>
            </a:r>
            <a:r>
              <a:rPr lang="zh-CN" altLang="zh-CN" sz="1200" dirty="0">
                <a:solidFill>
                  <a:srgbClr val="080808"/>
                </a:solidFill>
                <a:latin typeface="Arial Unicode MS" panose="020B0604020202020204" pitchFamily="34" charset="-122"/>
                <a:ea typeface="JetBrains Mono"/>
              </a:rPr>
              <a:t>&gt;</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&lt;/</a:t>
            </a:r>
            <a:r>
              <a:rPr lang="zh-CN" altLang="zh-CN" sz="1200" dirty="0">
                <a:solidFill>
                  <a:srgbClr val="0033B3"/>
                </a:solidFill>
                <a:latin typeface="Arial Unicode MS" panose="020B0604020202020204" pitchFamily="34" charset="-122"/>
                <a:ea typeface="JetBrains Mono"/>
              </a:rPr>
              <a:t>property</a:t>
            </a:r>
            <a:r>
              <a:rPr lang="zh-CN" altLang="zh-CN" sz="1200" dirty="0">
                <a:solidFill>
                  <a:srgbClr val="080808"/>
                </a:solidFill>
                <a:latin typeface="Arial Unicode MS" panose="020B0604020202020204" pitchFamily="34" charset="-122"/>
                <a:ea typeface="JetBrains Mono"/>
              </a:rPr>
              <a:t>&gt;</a:t>
            </a:r>
            <a:br>
              <a:rPr lang="zh-CN" altLang="zh-CN" sz="1200" dirty="0">
                <a:solidFill>
                  <a:srgbClr val="080808"/>
                </a:solidFill>
                <a:latin typeface="Arial Unicode MS" panose="020B0604020202020204" pitchFamily="34" charset="-122"/>
                <a:ea typeface="JetBrains Mono"/>
              </a:rPr>
            </a:br>
            <a:r>
              <a:rPr lang="zh-CN" altLang="zh-CN" sz="1200" i="1" dirty="0">
                <a:solidFill>
                  <a:srgbClr val="999999"/>
                </a:solidFill>
                <a:latin typeface="Arial Unicode MS" panose="020B0604020202020204" pitchFamily="34" charset="-122"/>
                <a:ea typeface="JetBrains Mono"/>
              </a:rPr>
              <a:t>&lt;!-- dev</a:t>
            </a:r>
            <a:r>
              <a:rPr lang="zh-CN" altLang="zh-CN" sz="1200" i="1" dirty="0">
                <a:solidFill>
                  <a:srgbClr val="999999"/>
                </a:solidFill>
                <a:latin typeface="宋体" panose="02010600030101010101" pitchFamily="2" charset="-122"/>
                <a:ea typeface="宋体" panose="02010600030101010101" pitchFamily="2" charset="-122"/>
              </a:rPr>
              <a:t>继续分为两个队列，分别为</a:t>
            </a:r>
            <a:r>
              <a:rPr lang="zh-CN" altLang="zh-CN" sz="1200" i="1" dirty="0">
                <a:solidFill>
                  <a:srgbClr val="999999"/>
                </a:solidFill>
                <a:latin typeface="Arial Unicode MS" panose="020B0604020202020204" pitchFamily="34" charset="-122"/>
                <a:ea typeface="JetBrains Mono"/>
              </a:rPr>
              <a:t>eng</a:t>
            </a:r>
            <a:r>
              <a:rPr lang="zh-CN" altLang="zh-CN" sz="1200" i="1" dirty="0">
                <a:solidFill>
                  <a:srgbClr val="999999"/>
                </a:solidFill>
                <a:latin typeface="宋体" panose="02010600030101010101" pitchFamily="2" charset="-122"/>
                <a:ea typeface="宋体" panose="02010600030101010101" pitchFamily="2" charset="-122"/>
              </a:rPr>
              <a:t>和</a:t>
            </a:r>
            <a:r>
              <a:rPr lang="zh-CN" altLang="zh-CN" sz="1200" i="1" dirty="0">
                <a:solidFill>
                  <a:srgbClr val="999999"/>
                </a:solidFill>
                <a:latin typeface="Arial Unicode MS" panose="020B0604020202020204" pitchFamily="34" charset="-122"/>
                <a:ea typeface="JetBrains Mono"/>
              </a:rPr>
              <a:t>science --&gt;</a:t>
            </a:r>
            <a:br>
              <a:rPr lang="zh-CN" altLang="zh-CN" sz="1200" i="1" dirty="0">
                <a:solidFill>
                  <a:srgbClr val="999999"/>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&lt;</a:t>
            </a:r>
            <a:r>
              <a:rPr lang="zh-CN" altLang="zh-CN" sz="1200" dirty="0">
                <a:solidFill>
                  <a:srgbClr val="0033B3"/>
                </a:solidFill>
                <a:latin typeface="Arial Unicode MS" panose="020B0604020202020204" pitchFamily="34" charset="-122"/>
                <a:ea typeface="JetBrains Mono"/>
              </a:rPr>
              <a:t>property</a:t>
            </a:r>
            <a:r>
              <a:rPr lang="zh-CN" altLang="zh-CN" sz="1200" dirty="0">
                <a:solidFill>
                  <a:srgbClr val="080808"/>
                </a:solidFill>
                <a:latin typeface="Arial Unicode MS" panose="020B0604020202020204" pitchFamily="34" charset="-122"/>
                <a:ea typeface="JetBrains Mono"/>
              </a:rPr>
              <a:t>&gt;</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    &lt;</a:t>
            </a:r>
            <a:r>
              <a:rPr lang="zh-CN" altLang="zh-CN" sz="1200" dirty="0">
                <a:solidFill>
                  <a:srgbClr val="0033B3"/>
                </a:solidFill>
                <a:latin typeface="Arial Unicode MS" panose="020B0604020202020204" pitchFamily="34" charset="-122"/>
                <a:ea typeface="JetBrains Mono"/>
              </a:rPr>
              <a:t>name</a:t>
            </a:r>
            <a:r>
              <a:rPr lang="zh-CN" altLang="zh-CN" sz="1200" dirty="0">
                <a:solidFill>
                  <a:srgbClr val="080808"/>
                </a:solidFill>
                <a:latin typeface="Arial Unicode MS" panose="020B0604020202020204" pitchFamily="34" charset="-122"/>
                <a:ea typeface="JetBrains Mono"/>
              </a:rPr>
              <a:t>&gt;yarn.scheduler.capacity.root.dev.queues&lt;/</a:t>
            </a:r>
            <a:r>
              <a:rPr lang="zh-CN" altLang="zh-CN" sz="1200" dirty="0">
                <a:solidFill>
                  <a:srgbClr val="0033B3"/>
                </a:solidFill>
                <a:latin typeface="Arial Unicode MS" panose="020B0604020202020204" pitchFamily="34" charset="-122"/>
                <a:ea typeface="JetBrains Mono"/>
              </a:rPr>
              <a:t>name</a:t>
            </a:r>
            <a:r>
              <a:rPr lang="zh-CN" altLang="zh-CN" sz="1200" dirty="0">
                <a:solidFill>
                  <a:srgbClr val="080808"/>
                </a:solidFill>
                <a:latin typeface="Arial Unicode MS" panose="020B0604020202020204" pitchFamily="34" charset="-122"/>
                <a:ea typeface="JetBrains Mono"/>
              </a:rPr>
              <a:t>&gt;</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    &lt;</a:t>
            </a:r>
            <a:r>
              <a:rPr lang="zh-CN" altLang="zh-CN" sz="1200" dirty="0">
                <a:solidFill>
                  <a:srgbClr val="0033B3"/>
                </a:solidFill>
                <a:latin typeface="Arial Unicode MS" panose="020B0604020202020204" pitchFamily="34" charset="-122"/>
                <a:ea typeface="JetBrains Mono"/>
              </a:rPr>
              <a:t>value</a:t>
            </a:r>
            <a:r>
              <a:rPr lang="zh-CN" altLang="zh-CN" sz="1200" dirty="0">
                <a:solidFill>
                  <a:srgbClr val="080808"/>
                </a:solidFill>
                <a:latin typeface="Arial Unicode MS" panose="020B0604020202020204" pitchFamily="34" charset="-122"/>
                <a:ea typeface="JetBrains Mono"/>
              </a:rPr>
              <a:t>&gt;eng,science&lt;/</a:t>
            </a:r>
            <a:r>
              <a:rPr lang="zh-CN" altLang="zh-CN" sz="1200" dirty="0">
                <a:solidFill>
                  <a:srgbClr val="0033B3"/>
                </a:solidFill>
                <a:latin typeface="Arial Unicode MS" panose="020B0604020202020204" pitchFamily="34" charset="-122"/>
                <a:ea typeface="JetBrains Mono"/>
              </a:rPr>
              <a:t>value</a:t>
            </a:r>
            <a:r>
              <a:rPr lang="zh-CN" altLang="zh-CN" sz="1200" dirty="0">
                <a:solidFill>
                  <a:srgbClr val="080808"/>
                </a:solidFill>
                <a:latin typeface="Arial Unicode MS" panose="020B0604020202020204" pitchFamily="34" charset="-122"/>
                <a:ea typeface="JetBrains Mono"/>
              </a:rPr>
              <a:t>&gt;</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&lt;/</a:t>
            </a:r>
            <a:r>
              <a:rPr lang="zh-CN" altLang="zh-CN" sz="1200" dirty="0">
                <a:solidFill>
                  <a:srgbClr val="0033B3"/>
                </a:solidFill>
                <a:latin typeface="Arial Unicode MS" panose="020B0604020202020204" pitchFamily="34" charset="-122"/>
                <a:ea typeface="JetBrains Mono"/>
              </a:rPr>
              <a:t>property</a:t>
            </a:r>
            <a:r>
              <a:rPr lang="zh-CN" altLang="zh-CN" sz="1200" dirty="0">
                <a:solidFill>
                  <a:srgbClr val="080808"/>
                </a:solidFill>
                <a:latin typeface="Arial Unicode MS" panose="020B0604020202020204" pitchFamily="34" charset="-122"/>
                <a:ea typeface="JetBrains Mono"/>
              </a:rPr>
              <a:t>&gt;</a:t>
            </a:r>
            <a:endParaRPr lang="zh-CN" altLang="zh-CN" sz="1600" dirty="0">
              <a:latin typeface="Arial" panose="020B0604020202020204" pitchFamily="34" charset="0"/>
            </a:endParaRPr>
          </a:p>
        </p:txBody>
      </p:sp>
      <p:sp>
        <p:nvSpPr>
          <p:cNvPr id="9"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10" name="TextBox 3">
            <a:extLst>
              <a:ext uri="{FF2B5EF4-FFF2-40B4-BE49-F238E27FC236}">
                <a16:creationId xmlns:a16="http://schemas.microsoft.com/office/drawing/2014/main" id="{0C998B78-AB18-3C47-A1C7-25AE9A3A40B0}"/>
              </a:ext>
            </a:extLst>
          </p:cNvPr>
          <p:cNvSpPr txBox="1"/>
          <p:nvPr/>
        </p:nvSpPr>
        <p:spPr>
          <a:xfrm>
            <a:off x="5945903" y="2025397"/>
            <a:ext cx="5744743" cy="4708981"/>
          </a:xfrm>
          <a:prstGeom prst="rect">
            <a:avLst/>
          </a:prstGeom>
          <a:solidFill>
            <a:srgbClr val="FFFFE4"/>
          </a:solidFill>
          <a:ln w="3175">
            <a:solidFill>
              <a:srgbClr val="919191"/>
            </a:solidFill>
          </a:ln>
        </p:spPr>
        <p:txBody>
          <a:bodyPr wrap="square">
            <a:spAutoFit/>
          </a:bodyPr>
          <a:lstStyle/>
          <a:p>
            <a:pPr lvl="0" eaLnBrk="0" fontAlgn="base" hangingPunct="0">
              <a:spcBef>
                <a:spcPct val="0"/>
              </a:spcBef>
              <a:spcAft>
                <a:spcPct val="0"/>
              </a:spcAft>
            </a:pPr>
            <a:r>
              <a:rPr lang="en-US" altLang="zh-CN" sz="1200" i="1" dirty="0">
                <a:solidFill>
                  <a:srgbClr val="999999"/>
                </a:solidFill>
                <a:latin typeface="Arial Unicode MS" panose="020B0604020202020204" pitchFamily="34" charset="-122"/>
                <a:ea typeface="JetBrains Mono"/>
              </a:rPr>
              <a:t>       </a:t>
            </a:r>
            <a:r>
              <a:rPr lang="zh-CN" altLang="zh-CN" sz="1200" i="1" dirty="0">
                <a:solidFill>
                  <a:srgbClr val="999999"/>
                </a:solidFill>
                <a:latin typeface="Arial Unicode MS" panose="020B0604020202020204" pitchFamily="34" charset="-122"/>
                <a:ea typeface="JetBrains Mono"/>
              </a:rPr>
              <a:t>&lt;!-- </a:t>
            </a:r>
            <a:r>
              <a:rPr lang="zh-CN" altLang="zh-CN" sz="1200" i="1" dirty="0">
                <a:solidFill>
                  <a:srgbClr val="999999"/>
                </a:solidFill>
                <a:latin typeface="宋体" panose="02010600030101010101" pitchFamily="2" charset="-122"/>
                <a:ea typeface="宋体" panose="02010600030101010101" pitchFamily="2" charset="-122"/>
              </a:rPr>
              <a:t>设置</a:t>
            </a:r>
            <a:r>
              <a:rPr lang="zh-CN" altLang="zh-CN" sz="1200" i="1" dirty="0">
                <a:solidFill>
                  <a:srgbClr val="999999"/>
                </a:solidFill>
                <a:latin typeface="Arial Unicode MS" panose="020B0604020202020204" pitchFamily="34" charset="-122"/>
                <a:ea typeface="JetBrains Mono"/>
              </a:rPr>
              <a:t>prod</a:t>
            </a:r>
            <a:r>
              <a:rPr lang="zh-CN" altLang="zh-CN" sz="1200" i="1" dirty="0">
                <a:solidFill>
                  <a:srgbClr val="999999"/>
                </a:solidFill>
                <a:latin typeface="宋体" panose="02010600030101010101" pitchFamily="2" charset="-122"/>
                <a:ea typeface="宋体" panose="02010600030101010101" pitchFamily="2" charset="-122"/>
              </a:rPr>
              <a:t>队列</a:t>
            </a:r>
            <a:r>
              <a:rPr lang="zh-CN" altLang="zh-CN" sz="1200" i="1" dirty="0">
                <a:solidFill>
                  <a:srgbClr val="999999"/>
                </a:solidFill>
                <a:latin typeface="Arial Unicode MS" panose="020B0604020202020204" pitchFamily="34" charset="-122"/>
                <a:ea typeface="JetBrains Mono"/>
              </a:rPr>
              <a:t>40% --&gt;</a:t>
            </a:r>
            <a:br>
              <a:rPr lang="zh-CN" altLang="zh-CN" sz="1200" i="1" dirty="0">
                <a:solidFill>
                  <a:srgbClr val="999999"/>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&lt;</a:t>
            </a:r>
            <a:r>
              <a:rPr lang="zh-CN" altLang="zh-CN" sz="1200" dirty="0">
                <a:solidFill>
                  <a:srgbClr val="0033B3"/>
                </a:solidFill>
                <a:latin typeface="Arial Unicode MS" panose="020B0604020202020204" pitchFamily="34" charset="-122"/>
                <a:ea typeface="JetBrains Mono"/>
              </a:rPr>
              <a:t>property</a:t>
            </a:r>
            <a:r>
              <a:rPr lang="zh-CN" altLang="zh-CN" sz="1200" dirty="0">
                <a:solidFill>
                  <a:srgbClr val="080808"/>
                </a:solidFill>
                <a:latin typeface="Arial Unicode MS" panose="020B0604020202020204" pitchFamily="34" charset="-122"/>
                <a:ea typeface="JetBrains Mono"/>
              </a:rPr>
              <a:t>&gt;</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    &lt;</a:t>
            </a:r>
            <a:r>
              <a:rPr lang="zh-CN" altLang="zh-CN" sz="1200" dirty="0">
                <a:solidFill>
                  <a:srgbClr val="0033B3"/>
                </a:solidFill>
                <a:latin typeface="Arial Unicode MS" panose="020B0604020202020204" pitchFamily="34" charset="-122"/>
                <a:ea typeface="JetBrains Mono"/>
              </a:rPr>
              <a:t>name</a:t>
            </a:r>
            <a:r>
              <a:rPr lang="zh-CN" altLang="zh-CN" sz="1200" dirty="0">
                <a:solidFill>
                  <a:srgbClr val="080808"/>
                </a:solidFill>
                <a:latin typeface="Arial Unicode MS" panose="020B0604020202020204" pitchFamily="34" charset="-122"/>
                <a:ea typeface="JetBrains Mono"/>
              </a:rPr>
              <a:t>&gt;yarn.scheduler.capacity.root.prod.capacity&lt;/</a:t>
            </a:r>
            <a:r>
              <a:rPr lang="zh-CN" altLang="zh-CN" sz="1200" dirty="0">
                <a:solidFill>
                  <a:srgbClr val="0033B3"/>
                </a:solidFill>
                <a:latin typeface="Arial Unicode MS" panose="020B0604020202020204" pitchFamily="34" charset="-122"/>
                <a:ea typeface="JetBrains Mono"/>
              </a:rPr>
              <a:t>name</a:t>
            </a:r>
            <a:r>
              <a:rPr lang="zh-CN" altLang="zh-CN" sz="1200" dirty="0">
                <a:solidFill>
                  <a:srgbClr val="080808"/>
                </a:solidFill>
                <a:latin typeface="Arial Unicode MS" panose="020B0604020202020204" pitchFamily="34" charset="-122"/>
                <a:ea typeface="JetBrains Mono"/>
              </a:rPr>
              <a:t>&gt;</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    &lt;</a:t>
            </a:r>
            <a:r>
              <a:rPr lang="zh-CN" altLang="zh-CN" sz="1200" dirty="0">
                <a:solidFill>
                  <a:srgbClr val="0033B3"/>
                </a:solidFill>
                <a:latin typeface="Arial Unicode MS" panose="020B0604020202020204" pitchFamily="34" charset="-122"/>
                <a:ea typeface="JetBrains Mono"/>
              </a:rPr>
              <a:t>value</a:t>
            </a:r>
            <a:r>
              <a:rPr lang="zh-CN" altLang="zh-CN" sz="1200" dirty="0">
                <a:solidFill>
                  <a:srgbClr val="080808"/>
                </a:solidFill>
                <a:latin typeface="Arial Unicode MS" panose="020B0604020202020204" pitchFamily="34" charset="-122"/>
                <a:ea typeface="JetBrains Mono"/>
              </a:rPr>
              <a:t>&gt;40&lt;/</a:t>
            </a:r>
            <a:r>
              <a:rPr lang="zh-CN" altLang="zh-CN" sz="1200" dirty="0">
                <a:solidFill>
                  <a:srgbClr val="0033B3"/>
                </a:solidFill>
                <a:latin typeface="Arial Unicode MS" panose="020B0604020202020204" pitchFamily="34" charset="-122"/>
                <a:ea typeface="JetBrains Mono"/>
              </a:rPr>
              <a:t>value</a:t>
            </a:r>
            <a:r>
              <a:rPr lang="zh-CN" altLang="zh-CN" sz="1200" dirty="0">
                <a:solidFill>
                  <a:srgbClr val="080808"/>
                </a:solidFill>
                <a:latin typeface="Arial Unicode MS" panose="020B0604020202020204" pitchFamily="34" charset="-122"/>
                <a:ea typeface="JetBrains Mono"/>
              </a:rPr>
              <a:t>&gt;</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&lt;/</a:t>
            </a:r>
            <a:r>
              <a:rPr lang="zh-CN" altLang="zh-CN" sz="1200" dirty="0">
                <a:solidFill>
                  <a:srgbClr val="0033B3"/>
                </a:solidFill>
                <a:latin typeface="Arial Unicode MS" panose="020B0604020202020204" pitchFamily="34" charset="-122"/>
                <a:ea typeface="JetBrains Mono"/>
              </a:rPr>
              <a:t>property</a:t>
            </a:r>
            <a:r>
              <a:rPr lang="zh-CN" altLang="zh-CN" sz="1200" dirty="0">
                <a:solidFill>
                  <a:srgbClr val="080808"/>
                </a:solidFill>
                <a:latin typeface="Arial Unicode MS" panose="020B0604020202020204" pitchFamily="34" charset="-122"/>
                <a:ea typeface="JetBrains Mono"/>
              </a:rPr>
              <a:t>&gt;</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        </a:t>
            </a:r>
            <a:r>
              <a:rPr lang="zh-CN" altLang="zh-CN" sz="1200" i="1" dirty="0">
                <a:solidFill>
                  <a:srgbClr val="999999"/>
                </a:solidFill>
                <a:latin typeface="Arial Unicode MS" panose="020B0604020202020204" pitchFamily="34" charset="-122"/>
                <a:ea typeface="JetBrains Mono"/>
              </a:rPr>
              <a:t>&lt;!-- </a:t>
            </a:r>
            <a:r>
              <a:rPr lang="zh-CN" altLang="zh-CN" sz="1200" i="1" dirty="0">
                <a:solidFill>
                  <a:srgbClr val="999999"/>
                </a:solidFill>
                <a:latin typeface="宋体" panose="02010600030101010101" pitchFamily="2" charset="-122"/>
                <a:ea typeface="宋体" panose="02010600030101010101" pitchFamily="2" charset="-122"/>
              </a:rPr>
              <a:t>设置</a:t>
            </a:r>
            <a:r>
              <a:rPr lang="zh-CN" altLang="zh-CN" sz="1200" i="1" dirty="0">
                <a:solidFill>
                  <a:srgbClr val="999999"/>
                </a:solidFill>
                <a:latin typeface="Arial Unicode MS" panose="020B0604020202020204" pitchFamily="34" charset="-122"/>
                <a:ea typeface="JetBrains Mono"/>
              </a:rPr>
              <a:t>dev</a:t>
            </a:r>
            <a:r>
              <a:rPr lang="zh-CN" altLang="zh-CN" sz="1200" i="1" dirty="0">
                <a:solidFill>
                  <a:srgbClr val="999999"/>
                </a:solidFill>
                <a:latin typeface="宋体" panose="02010600030101010101" pitchFamily="2" charset="-122"/>
                <a:ea typeface="宋体" panose="02010600030101010101" pitchFamily="2" charset="-122"/>
              </a:rPr>
              <a:t>队列</a:t>
            </a:r>
            <a:r>
              <a:rPr lang="zh-CN" altLang="zh-CN" sz="1200" i="1" dirty="0">
                <a:solidFill>
                  <a:srgbClr val="999999"/>
                </a:solidFill>
                <a:latin typeface="Arial Unicode MS" panose="020B0604020202020204" pitchFamily="34" charset="-122"/>
                <a:ea typeface="JetBrains Mono"/>
              </a:rPr>
              <a:t>60% --&gt;</a:t>
            </a:r>
            <a:br>
              <a:rPr lang="zh-CN" altLang="zh-CN" sz="1200" i="1" dirty="0">
                <a:solidFill>
                  <a:srgbClr val="999999"/>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&lt;</a:t>
            </a:r>
            <a:r>
              <a:rPr lang="zh-CN" altLang="zh-CN" sz="1200" dirty="0">
                <a:solidFill>
                  <a:srgbClr val="0033B3"/>
                </a:solidFill>
                <a:latin typeface="Arial Unicode MS" panose="020B0604020202020204" pitchFamily="34" charset="-122"/>
                <a:ea typeface="JetBrains Mono"/>
              </a:rPr>
              <a:t>property</a:t>
            </a:r>
            <a:r>
              <a:rPr lang="zh-CN" altLang="zh-CN" sz="1200" dirty="0">
                <a:solidFill>
                  <a:srgbClr val="080808"/>
                </a:solidFill>
                <a:latin typeface="Arial Unicode MS" panose="020B0604020202020204" pitchFamily="34" charset="-122"/>
                <a:ea typeface="JetBrains Mono"/>
              </a:rPr>
              <a:t>&gt;</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    &lt;</a:t>
            </a:r>
            <a:r>
              <a:rPr lang="zh-CN" altLang="zh-CN" sz="1200" dirty="0">
                <a:solidFill>
                  <a:srgbClr val="0033B3"/>
                </a:solidFill>
                <a:latin typeface="Arial Unicode MS" panose="020B0604020202020204" pitchFamily="34" charset="-122"/>
                <a:ea typeface="JetBrains Mono"/>
              </a:rPr>
              <a:t>name</a:t>
            </a:r>
            <a:r>
              <a:rPr lang="zh-CN" altLang="zh-CN" sz="1200" dirty="0">
                <a:solidFill>
                  <a:srgbClr val="080808"/>
                </a:solidFill>
                <a:latin typeface="Arial Unicode MS" panose="020B0604020202020204" pitchFamily="34" charset="-122"/>
                <a:ea typeface="JetBrains Mono"/>
              </a:rPr>
              <a:t>&gt;yarn.scheduler.capacity.root.dev.capacity&lt;/</a:t>
            </a:r>
            <a:r>
              <a:rPr lang="zh-CN" altLang="zh-CN" sz="1200" dirty="0">
                <a:solidFill>
                  <a:srgbClr val="0033B3"/>
                </a:solidFill>
                <a:latin typeface="Arial Unicode MS" panose="020B0604020202020204" pitchFamily="34" charset="-122"/>
                <a:ea typeface="JetBrains Mono"/>
              </a:rPr>
              <a:t>name</a:t>
            </a:r>
            <a:r>
              <a:rPr lang="zh-CN" altLang="zh-CN" sz="1200" dirty="0">
                <a:solidFill>
                  <a:srgbClr val="080808"/>
                </a:solidFill>
                <a:latin typeface="Arial Unicode MS" panose="020B0604020202020204" pitchFamily="34" charset="-122"/>
                <a:ea typeface="JetBrains Mono"/>
              </a:rPr>
              <a:t>&gt;</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    &lt;</a:t>
            </a:r>
            <a:r>
              <a:rPr lang="zh-CN" altLang="zh-CN" sz="1200" dirty="0">
                <a:solidFill>
                  <a:srgbClr val="0033B3"/>
                </a:solidFill>
                <a:latin typeface="Arial Unicode MS" panose="020B0604020202020204" pitchFamily="34" charset="-122"/>
                <a:ea typeface="JetBrains Mono"/>
              </a:rPr>
              <a:t>value</a:t>
            </a:r>
            <a:r>
              <a:rPr lang="zh-CN" altLang="zh-CN" sz="1200" dirty="0">
                <a:solidFill>
                  <a:srgbClr val="080808"/>
                </a:solidFill>
                <a:latin typeface="Arial Unicode MS" panose="020B0604020202020204" pitchFamily="34" charset="-122"/>
                <a:ea typeface="JetBrains Mono"/>
              </a:rPr>
              <a:t>&gt;60&lt;/</a:t>
            </a:r>
            <a:r>
              <a:rPr lang="zh-CN" altLang="zh-CN" sz="1200" dirty="0">
                <a:solidFill>
                  <a:srgbClr val="0033B3"/>
                </a:solidFill>
                <a:latin typeface="Arial Unicode MS" panose="020B0604020202020204" pitchFamily="34" charset="-122"/>
                <a:ea typeface="JetBrains Mono"/>
              </a:rPr>
              <a:t>value</a:t>
            </a:r>
            <a:r>
              <a:rPr lang="zh-CN" altLang="zh-CN" sz="1200" dirty="0">
                <a:solidFill>
                  <a:srgbClr val="080808"/>
                </a:solidFill>
                <a:latin typeface="Arial Unicode MS" panose="020B0604020202020204" pitchFamily="34" charset="-122"/>
                <a:ea typeface="JetBrains Mono"/>
              </a:rPr>
              <a:t>&gt;</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&lt;/</a:t>
            </a:r>
            <a:r>
              <a:rPr lang="zh-CN" altLang="zh-CN" sz="1200" dirty="0">
                <a:solidFill>
                  <a:srgbClr val="0033B3"/>
                </a:solidFill>
                <a:latin typeface="Arial Unicode MS" panose="020B0604020202020204" pitchFamily="34" charset="-122"/>
                <a:ea typeface="JetBrains Mono"/>
              </a:rPr>
              <a:t>property</a:t>
            </a:r>
            <a:r>
              <a:rPr lang="zh-CN" altLang="zh-CN" sz="1200" dirty="0">
                <a:solidFill>
                  <a:srgbClr val="080808"/>
                </a:solidFill>
                <a:latin typeface="Arial Unicode MS" panose="020B0604020202020204" pitchFamily="34" charset="-122"/>
                <a:ea typeface="JetBrains Mono"/>
              </a:rPr>
              <a:t>&gt;</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        </a:t>
            </a:r>
            <a:r>
              <a:rPr lang="zh-CN" altLang="zh-CN" sz="1200" i="1" dirty="0">
                <a:solidFill>
                  <a:srgbClr val="999999"/>
                </a:solidFill>
                <a:latin typeface="Arial Unicode MS" panose="020B0604020202020204" pitchFamily="34" charset="-122"/>
                <a:ea typeface="JetBrains Mono"/>
              </a:rPr>
              <a:t>&lt;!-- </a:t>
            </a:r>
            <a:r>
              <a:rPr lang="zh-CN" altLang="zh-CN" sz="1200" i="1" dirty="0">
                <a:solidFill>
                  <a:srgbClr val="999999"/>
                </a:solidFill>
                <a:latin typeface="宋体" panose="02010600030101010101" pitchFamily="2" charset="-122"/>
                <a:ea typeface="宋体" panose="02010600030101010101" pitchFamily="2" charset="-122"/>
              </a:rPr>
              <a:t>设置</a:t>
            </a:r>
            <a:r>
              <a:rPr lang="zh-CN" altLang="zh-CN" sz="1200" i="1" dirty="0">
                <a:solidFill>
                  <a:srgbClr val="999999"/>
                </a:solidFill>
                <a:latin typeface="Arial Unicode MS" panose="020B0604020202020204" pitchFamily="34" charset="-122"/>
                <a:ea typeface="JetBrains Mono"/>
              </a:rPr>
              <a:t>dev</a:t>
            </a:r>
            <a:r>
              <a:rPr lang="zh-CN" altLang="zh-CN" sz="1200" i="1" dirty="0">
                <a:solidFill>
                  <a:srgbClr val="999999"/>
                </a:solidFill>
                <a:latin typeface="宋体" panose="02010600030101010101" pitchFamily="2" charset="-122"/>
                <a:ea typeface="宋体" panose="02010600030101010101" pitchFamily="2" charset="-122"/>
              </a:rPr>
              <a:t>队列可使用的资源上限为</a:t>
            </a:r>
            <a:r>
              <a:rPr lang="zh-CN" altLang="zh-CN" sz="1200" i="1" dirty="0">
                <a:solidFill>
                  <a:srgbClr val="999999"/>
                </a:solidFill>
                <a:latin typeface="Arial Unicode MS" panose="020B0604020202020204" pitchFamily="34" charset="-122"/>
                <a:ea typeface="JetBrains Mono"/>
              </a:rPr>
              <a:t>75% --&gt;</a:t>
            </a:r>
            <a:br>
              <a:rPr lang="zh-CN" altLang="zh-CN" sz="1200" i="1" dirty="0">
                <a:solidFill>
                  <a:srgbClr val="999999"/>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&lt;</a:t>
            </a:r>
            <a:r>
              <a:rPr lang="zh-CN" altLang="zh-CN" sz="1200" dirty="0">
                <a:solidFill>
                  <a:srgbClr val="0033B3"/>
                </a:solidFill>
                <a:latin typeface="Arial Unicode MS" panose="020B0604020202020204" pitchFamily="34" charset="-122"/>
                <a:ea typeface="JetBrains Mono"/>
              </a:rPr>
              <a:t>property</a:t>
            </a:r>
            <a:r>
              <a:rPr lang="zh-CN" altLang="zh-CN" sz="1200" dirty="0">
                <a:solidFill>
                  <a:srgbClr val="080808"/>
                </a:solidFill>
                <a:latin typeface="Arial Unicode MS" panose="020B0604020202020204" pitchFamily="34" charset="-122"/>
                <a:ea typeface="JetBrains Mono"/>
              </a:rPr>
              <a:t>&gt;</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    &lt;</a:t>
            </a:r>
            <a:r>
              <a:rPr lang="zh-CN" altLang="zh-CN" sz="1200" dirty="0">
                <a:solidFill>
                  <a:srgbClr val="0033B3"/>
                </a:solidFill>
                <a:latin typeface="Arial Unicode MS" panose="020B0604020202020204" pitchFamily="34" charset="-122"/>
                <a:ea typeface="JetBrains Mono"/>
              </a:rPr>
              <a:t>name</a:t>
            </a:r>
            <a:r>
              <a:rPr lang="zh-CN" altLang="zh-CN" sz="1200" dirty="0">
                <a:solidFill>
                  <a:srgbClr val="080808"/>
                </a:solidFill>
                <a:latin typeface="Arial Unicode MS" panose="020B0604020202020204" pitchFamily="34" charset="-122"/>
                <a:ea typeface="JetBrains Mono"/>
              </a:rPr>
              <a:t>&gt;yarn.scheduler.capacity.root.dev.maximum-capacity&lt;/</a:t>
            </a:r>
            <a:r>
              <a:rPr lang="zh-CN" altLang="zh-CN" sz="1200" dirty="0">
                <a:solidFill>
                  <a:srgbClr val="0033B3"/>
                </a:solidFill>
                <a:latin typeface="Arial Unicode MS" panose="020B0604020202020204" pitchFamily="34" charset="-122"/>
                <a:ea typeface="JetBrains Mono"/>
              </a:rPr>
              <a:t>name</a:t>
            </a:r>
            <a:r>
              <a:rPr lang="zh-CN" altLang="zh-CN" sz="1200" dirty="0">
                <a:solidFill>
                  <a:srgbClr val="080808"/>
                </a:solidFill>
                <a:latin typeface="Arial Unicode MS" panose="020B0604020202020204" pitchFamily="34" charset="-122"/>
                <a:ea typeface="JetBrains Mono"/>
              </a:rPr>
              <a:t>&gt;</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    &lt;</a:t>
            </a:r>
            <a:r>
              <a:rPr lang="zh-CN" altLang="zh-CN" sz="1200" dirty="0">
                <a:solidFill>
                  <a:srgbClr val="0033B3"/>
                </a:solidFill>
                <a:latin typeface="Arial Unicode MS" panose="020B0604020202020204" pitchFamily="34" charset="-122"/>
                <a:ea typeface="JetBrains Mono"/>
              </a:rPr>
              <a:t>value</a:t>
            </a:r>
            <a:r>
              <a:rPr lang="zh-CN" altLang="zh-CN" sz="1200" dirty="0">
                <a:solidFill>
                  <a:srgbClr val="080808"/>
                </a:solidFill>
                <a:latin typeface="Arial Unicode MS" panose="020B0604020202020204" pitchFamily="34" charset="-122"/>
                <a:ea typeface="JetBrains Mono"/>
              </a:rPr>
              <a:t>&gt;75&lt;/</a:t>
            </a:r>
            <a:r>
              <a:rPr lang="zh-CN" altLang="zh-CN" sz="1200" dirty="0">
                <a:solidFill>
                  <a:srgbClr val="0033B3"/>
                </a:solidFill>
                <a:latin typeface="Arial Unicode MS" panose="020B0604020202020204" pitchFamily="34" charset="-122"/>
                <a:ea typeface="JetBrains Mono"/>
              </a:rPr>
              <a:t>value</a:t>
            </a:r>
            <a:r>
              <a:rPr lang="zh-CN" altLang="zh-CN" sz="1200" dirty="0">
                <a:solidFill>
                  <a:srgbClr val="080808"/>
                </a:solidFill>
                <a:latin typeface="Arial Unicode MS" panose="020B0604020202020204" pitchFamily="34" charset="-122"/>
                <a:ea typeface="JetBrains Mono"/>
              </a:rPr>
              <a:t>&gt;</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&lt;/</a:t>
            </a:r>
            <a:r>
              <a:rPr lang="zh-CN" altLang="zh-CN" sz="1200" dirty="0">
                <a:solidFill>
                  <a:srgbClr val="0033B3"/>
                </a:solidFill>
                <a:latin typeface="Arial Unicode MS" panose="020B0604020202020204" pitchFamily="34" charset="-122"/>
                <a:ea typeface="JetBrains Mono"/>
              </a:rPr>
              <a:t>property</a:t>
            </a:r>
            <a:r>
              <a:rPr lang="zh-CN" altLang="zh-CN" sz="1200" dirty="0">
                <a:solidFill>
                  <a:srgbClr val="080808"/>
                </a:solidFill>
                <a:latin typeface="Arial Unicode MS" panose="020B0604020202020204" pitchFamily="34" charset="-122"/>
                <a:ea typeface="JetBrains Mono"/>
              </a:rPr>
              <a:t>&gt;</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        </a:t>
            </a:r>
            <a:r>
              <a:rPr lang="zh-CN" altLang="zh-CN" sz="1200" i="1" dirty="0">
                <a:solidFill>
                  <a:srgbClr val="999999"/>
                </a:solidFill>
                <a:latin typeface="Arial Unicode MS" panose="020B0604020202020204" pitchFamily="34" charset="-122"/>
                <a:ea typeface="JetBrains Mono"/>
              </a:rPr>
              <a:t>&lt;!-- </a:t>
            </a:r>
            <a:r>
              <a:rPr lang="zh-CN" altLang="zh-CN" sz="1200" i="1" dirty="0">
                <a:solidFill>
                  <a:srgbClr val="999999"/>
                </a:solidFill>
                <a:latin typeface="宋体" panose="02010600030101010101" pitchFamily="2" charset="-122"/>
                <a:ea typeface="宋体" panose="02010600030101010101" pitchFamily="2" charset="-122"/>
              </a:rPr>
              <a:t>设置</a:t>
            </a:r>
            <a:r>
              <a:rPr lang="zh-CN" altLang="zh-CN" sz="1200" i="1" dirty="0">
                <a:solidFill>
                  <a:srgbClr val="999999"/>
                </a:solidFill>
                <a:latin typeface="Arial Unicode MS" panose="020B0604020202020204" pitchFamily="34" charset="-122"/>
                <a:ea typeface="JetBrains Mono"/>
              </a:rPr>
              <a:t>eng</a:t>
            </a:r>
            <a:r>
              <a:rPr lang="zh-CN" altLang="zh-CN" sz="1200" i="1" dirty="0">
                <a:solidFill>
                  <a:srgbClr val="999999"/>
                </a:solidFill>
                <a:latin typeface="宋体" panose="02010600030101010101" pitchFamily="2" charset="-122"/>
                <a:ea typeface="宋体" panose="02010600030101010101" pitchFamily="2" charset="-122"/>
              </a:rPr>
              <a:t>队列</a:t>
            </a:r>
            <a:r>
              <a:rPr lang="zh-CN" altLang="zh-CN" sz="1200" i="1" dirty="0">
                <a:solidFill>
                  <a:srgbClr val="999999"/>
                </a:solidFill>
                <a:latin typeface="Arial Unicode MS" panose="020B0604020202020204" pitchFamily="34" charset="-122"/>
                <a:ea typeface="JetBrains Mono"/>
              </a:rPr>
              <a:t>50% --&gt;</a:t>
            </a:r>
            <a:br>
              <a:rPr lang="zh-CN" altLang="zh-CN" sz="1200" i="1" dirty="0">
                <a:solidFill>
                  <a:srgbClr val="999999"/>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&lt;</a:t>
            </a:r>
            <a:r>
              <a:rPr lang="zh-CN" altLang="zh-CN" sz="1200" dirty="0">
                <a:solidFill>
                  <a:srgbClr val="0033B3"/>
                </a:solidFill>
                <a:latin typeface="Arial Unicode MS" panose="020B0604020202020204" pitchFamily="34" charset="-122"/>
                <a:ea typeface="JetBrains Mono"/>
              </a:rPr>
              <a:t>property</a:t>
            </a:r>
            <a:r>
              <a:rPr lang="zh-CN" altLang="zh-CN" sz="1200" dirty="0">
                <a:solidFill>
                  <a:srgbClr val="080808"/>
                </a:solidFill>
                <a:latin typeface="Arial Unicode MS" panose="020B0604020202020204" pitchFamily="34" charset="-122"/>
                <a:ea typeface="JetBrains Mono"/>
              </a:rPr>
              <a:t>&gt;</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    &lt;</a:t>
            </a:r>
            <a:r>
              <a:rPr lang="zh-CN" altLang="zh-CN" sz="1200" dirty="0">
                <a:solidFill>
                  <a:srgbClr val="0033B3"/>
                </a:solidFill>
                <a:latin typeface="Arial Unicode MS" panose="020B0604020202020204" pitchFamily="34" charset="-122"/>
                <a:ea typeface="JetBrains Mono"/>
              </a:rPr>
              <a:t>name</a:t>
            </a:r>
            <a:r>
              <a:rPr lang="zh-CN" altLang="zh-CN" sz="1200" dirty="0">
                <a:solidFill>
                  <a:srgbClr val="080808"/>
                </a:solidFill>
                <a:latin typeface="Arial Unicode MS" panose="020B0604020202020204" pitchFamily="34" charset="-122"/>
                <a:ea typeface="JetBrains Mono"/>
              </a:rPr>
              <a:t>&gt;yarn.scheduler.capacity.root.dev.eng.capacity&lt;/</a:t>
            </a:r>
            <a:r>
              <a:rPr lang="zh-CN" altLang="zh-CN" sz="1200" dirty="0">
                <a:solidFill>
                  <a:srgbClr val="0033B3"/>
                </a:solidFill>
                <a:latin typeface="Arial Unicode MS" panose="020B0604020202020204" pitchFamily="34" charset="-122"/>
                <a:ea typeface="JetBrains Mono"/>
              </a:rPr>
              <a:t>name</a:t>
            </a:r>
            <a:r>
              <a:rPr lang="zh-CN" altLang="zh-CN" sz="1200" dirty="0">
                <a:solidFill>
                  <a:srgbClr val="080808"/>
                </a:solidFill>
                <a:latin typeface="Arial Unicode MS" panose="020B0604020202020204" pitchFamily="34" charset="-122"/>
                <a:ea typeface="JetBrains Mono"/>
              </a:rPr>
              <a:t>&gt;</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    &lt;</a:t>
            </a:r>
            <a:r>
              <a:rPr lang="zh-CN" altLang="zh-CN" sz="1200" dirty="0">
                <a:solidFill>
                  <a:srgbClr val="0033B3"/>
                </a:solidFill>
                <a:latin typeface="Arial Unicode MS" panose="020B0604020202020204" pitchFamily="34" charset="-122"/>
                <a:ea typeface="JetBrains Mono"/>
              </a:rPr>
              <a:t>value</a:t>
            </a:r>
            <a:r>
              <a:rPr lang="zh-CN" altLang="zh-CN" sz="1200" dirty="0">
                <a:solidFill>
                  <a:srgbClr val="080808"/>
                </a:solidFill>
                <a:latin typeface="Arial Unicode MS" panose="020B0604020202020204" pitchFamily="34" charset="-122"/>
                <a:ea typeface="JetBrains Mono"/>
              </a:rPr>
              <a:t>&gt;50&lt;/</a:t>
            </a:r>
            <a:r>
              <a:rPr lang="zh-CN" altLang="zh-CN" sz="1200" dirty="0">
                <a:solidFill>
                  <a:srgbClr val="0033B3"/>
                </a:solidFill>
                <a:latin typeface="Arial Unicode MS" panose="020B0604020202020204" pitchFamily="34" charset="-122"/>
                <a:ea typeface="JetBrains Mono"/>
              </a:rPr>
              <a:t>value</a:t>
            </a:r>
            <a:r>
              <a:rPr lang="zh-CN" altLang="zh-CN" sz="1200" dirty="0">
                <a:solidFill>
                  <a:srgbClr val="080808"/>
                </a:solidFill>
                <a:latin typeface="Arial Unicode MS" panose="020B0604020202020204" pitchFamily="34" charset="-122"/>
                <a:ea typeface="JetBrains Mono"/>
              </a:rPr>
              <a:t>&gt;</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&lt;/</a:t>
            </a:r>
            <a:r>
              <a:rPr lang="zh-CN" altLang="zh-CN" sz="1200" dirty="0">
                <a:solidFill>
                  <a:srgbClr val="0033B3"/>
                </a:solidFill>
                <a:latin typeface="Arial Unicode MS" panose="020B0604020202020204" pitchFamily="34" charset="-122"/>
                <a:ea typeface="JetBrains Mono"/>
              </a:rPr>
              <a:t>property</a:t>
            </a:r>
            <a:r>
              <a:rPr lang="zh-CN" altLang="zh-CN" sz="1200" dirty="0">
                <a:solidFill>
                  <a:srgbClr val="080808"/>
                </a:solidFill>
                <a:latin typeface="Arial Unicode MS" panose="020B0604020202020204" pitchFamily="34" charset="-122"/>
                <a:ea typeface="JetBrains Mono"/>
              </a:rPr>
              <a:t>&gt;</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        </a:t>
            </a:r>
            <a:r>
              <a:rPr lang="zh-CN" altLang="zh-CN" sz="1200" i="1" dirty="0">
                <a:solidFill>
                  <a:srgbClr val="999999"/>
                </a:solidFill>
                <a:latin typeface="Arial Unicode MS" panose="020B0604020202020204" pitchFamily="34" charset="-122"/>
                <a:ea typeface="JetBrains Mono"/>
              </a:rPr>
              <a:t>&lt;!-- </a:t>
            </a:r>
            <a:r>
              <a:rPr lang="zh-CN" altLang="zh-CN" sz="1200" i="1" dirty="0">
                <a:solidFill>
                  <a:srgbClr val="999999"/>
                </a:solidFill>
                <a:latin typeface="宋体" panose="02010600030101010101" pitchFamily="2" charset="-122"/>
                <a:ea typeface="宋体" panose="02010600030101010101" pitchFamily="2" charset="-122"/>
              </a:rPr>
              <a:t>设置</a:t>
            </a:r>
            <a:r>
              <a:rPr lang="zh-CN" altLang="zh-CN" sz="1200" i="1" dirty="0">
                <a:solidFill>
                  <a:srgbClr val="999999"/>
                </a:solidFill>
                <a:latin typeface="Arial Unicode MS" panose="020B0604020202020204" pitchFamily="34" charset="-122"/>
                <a:ea typeface="JetBrains Mono"/>
              </a:rPr>
              <a:t>science</a:t>
            </a:r>
            <a:r>
              <a:rPr lang="zh-CN" altLang="zh-CN" sz="1200" i="1" dirty="0">
                <a:solidFill>
                  <a:srgbClr val="999999"/>
                </a:solidFill>
                <a:latin typeface="宋体" panose="02010600030101010101" pitchFamily="2" charset="-122"/>
                <a:ea typeface="宋体" panose="02010600030101010101" pitchFamily="2" charset="-122"/>
              </a:rPr>
              <a:t>队列</a:t>
            </a:r>
            <a:r>
              <a:rPr lang="zh-CN" altLang="zh-CN" sz="1200" i="1" dirty="0">
                <a:solidFill>
                  <a:srgbClr val="999999"/>
                </a:solidFill>
                <a:latin typeface="Arial Unicode MS" panose="020B0604020202020204" pitchFamily="34" charset="-122"/>
                <a:ea typeface="JetBrains Mono"/>
              </a:rPr>
              <a:t>50% --&gt;</a:t>
            </a:r>
            <a:br>
              <a:rPr lang="zh-CN" altLang="zh-CN" sz="1200" i="1" dirty="0">
                <a:solidFill>
                  <a:srgbClr val="999999"/>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&lt;</a:t>
            </a:r>
            <a:r>
              <a:rPr lang="zh-CN" altLang="zh-CN" sz="1200" dirty="0">
                <a:solidFill>
                  <a:srgbClr val="0033B3"/>
                </a:solidFill>
                <a:latin typeface="Arial Unicode MS" panose="020B0604020202020204" pitchFamily="34" charset="-122"/>
                <a:ea typeface="JetBrains Mono"/>
              </a:rPr>
              <a:t>property</a:t>
            </a:r>
            <a:r>
              <a:rPr lang="zh-CN" altLang="zh-CN" sz="1200" dirty="0">
                <a:solidFill>
                  <a:srgbClr val="080808"/>
                </a:solidFill>
                <a:latin typeface="Arial Unicode MS" panose="020B0604020202020204" pitchFamily="34" charset="-122"/>
                <a:ea typeface="JetBrains Mono"/>
              </a:rPr>
              <a:t>&gt;</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    &lt;</a:t>
            </a:r>
            <a:r>
              <a:rPr lang="zh-CN" altLang="zh-CN" sz="1200" dirty="0">
                <a:solidFill>
                  <a:srgbClr val="0033B3"/>
                </a:solidFill>
                <a:latin typeface="Arial Unicode MS" panose="020B0604020202020204" pitchFamily="34" charset="-122"/>
                <a:ea typeface="JetBrains Mono"/>
              </a:rPr>
              <a:t>name</a:t>
            </a:r>
            <a:r>
              <a:rPr lang="zh-CN" altLang="zh-CN" sz="1200" dirty="0">
                <a:solidFill>
                  <a:srgbClr val="080808"/>
                </a:solidFill>
                <a:latin typeface="Arial Unicode MS" panose="020B0604020202020204" pitchFamily="34" charset="-122"/>
                <a:ea typeface="JetBrains Mono"/>
              </a:rPr>
              <a:t>&gt;yarn.scheduler.capacity.root.dev.science.capacity&lt;/</a:t>
            </a:r>
            <a:r>
              <a:rPr lang="zh-CN" altLang="zh-CN" sz="1200" dirty="0">
                <a:solidFill>
                  <a:srgbClr val="0033B3"/>
                </a:solidFill>
                <a:latin typeface="Arial Unicode MS" panose="020B0604020202020204" pitchFamily="34" charset="-122"/>
                <a:ea typeface="JetBrains Mono"/>
              </a:rPr>
              <a:t>name</a:t>
            </a:r>
            <a:r>
              <a:rPr lang="zh-CN" altLang="zh-CN" sz="1200" dirty="0">
                <a:solidFill>
                  <a:srgbClr val="080808"/>
                </a:solidFill>
                <a:latin typeface="Arial Unicode MS" panose="020B0604020202020204" pitchFamily="34" charset="-122"/>
                <a:ea typeface="JetBrains Mono"/>
              </a:rPr>
              <a:t>&gt;</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    &lt;</a:t>
            </a:r>
            <a:r>
              <a:rPr lang="zh-CN" altLang="zh-CN" sz="1200" dirty="0">
                <a:solidFill>
                  <a:srgbClr val="0033B3"/>
                </a:solidFill>
                <a:latin typeface="Arial Unicode MS" panose="020B0604020202020204" pitchFamily="34" charset="-122"/>
                <a:ea typeface="JetBrains Mono"/>
              </a:rPr>
              <a:t>value</a:t>
            </a:r>
            <a:r>
              <a:rPr lang="zh-CN" altLang="zh-CN" sz="1200" dirty="0">
                <a:solidFill>
                  <a:srgbClr val="080808"/>
                </a:solidFill>
                <a:latin typeface="Arial Unicode MS" panose="020B0604020202020204" pitchFamily="34" charset="-122"/>
                <a:ea typeface="JetBrains Mono"/>
              </a:rPr>
              <a:t>&gt;50&lt;/</a:t>
            </a:r>
            <a:r>
              <a:rPr lang="zh-CN" altLang="zh-CN" sz="1200" dirty="0">
                <a:solidFill>
                  <a:srgbClr val="0033B3"/>
                </a:solidFill>
                <a:latin typeface="Arial Unicode MS" panose="020B0604020202020204" pitchFamily="34" charset="-122"/>
                <a:ea typeface="JetBrains Mono"/>
              </a:rPr>
              <a:t>value</a:t>
            </a:r>
            <a:r>
              <a:rPr lang="zh-CN" altLang="zh-CN" sz="1200" dirty="0">
                <a:solidFill>
                  <a:srgbClr val="080808"/>
                </a:solidFill>
                <a:latin typeface="Arial Unicode MS" panose="020B0604020202020204" pitchFamily="34" charset="-122"/>
                <a:ea typeface="JetBrains Mono"/>
              </a:rPr>
              <a:t>&gt;</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&lt;/</a:t>
            </a:r>
            <a:r>
              <a:rPr lang="zh-CN" altLang="zh-CN" sz="1200" dirty="0">
                <a:solidFill>
                  <a:srgbClr val="0033B3"/>
                </a:solidFill>
                <a:latin typeface="Arial Unicode MS" panose="020B0604020202020204" pitchFamily="34" charset="-122"/>
                <a:ea typeface="JetBrains Mono"/>
              </a:rPr>
              <a:t>property</a:t>
            </a:r>
            <a:r>
              <a:rPr lang="zh-CN" altLang="zh-CN" sz="1200" dirty="0">
                <a:solidFill>
                  <a:srgbClr val="080808"/>
                </a:solidFill>
                <a:latin typeface="Arial Unicode MS" panose="020B0604020202020204" pitchFamily="34" charset="-122"/>
                <a:ea typeface="JetBrains Mono"/>
              </a:rPr>
              <a:t>&gt;</a:t>
            </a:r>
            <a:endParaRPr lang="zh-CN" altLang="zh-CN" sz="1600" dirty="0">
              <a:latin typeface="Arial" panose="020B0604020202020204" pitchFamily="34" charset="0"/>
            </a:endParaRPr>
          </a:p>
        </p:txBody>
      </p:sp>
    </p:spTree>
    <p:extLst>
      <p:ext uri="{BB962C8B-B14F-4D97-AF65-F5344CB8AC3E}">
        <p14:creationId xmlns:p14="http://schemas.microsoft.com/office/powerpoint/2010/main" val="16203088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en-US" altLang="zh-CN" dirty="0"/>
              <a:t>MapReduce</a:t>
            </a:r>
            <a:r>
              <a:rPr lang="zh-CN" altLang="en-US" dirty="0"/>
              <a:t>借鉴了</a:t>
            </a:r>
            <a:r>
              <a:rPr lang="zh-CN" altLang="en-US" dirty="0">
                <a:solidFill>
                  <a:srgbClr val="FF0000"/>
                </a:solidFill>
              </a:rPr>
              <a:t>函数式</a:t>
            </a:r>
            <a:r>
              <a:rPr lang="zh-CN" altLang="en-US" dirty="0"/>
              <a:t>语言中的思想，用</a:t>
            </a:r>
            <a:r>
              <a:rPr lang="en-US" altLang="zh-CN" b="1" dirty="0">
                <a:solidFill>
                  <a:srgbClr val="FF0000"/>
                </a:solidFill>
              </a:rPr>
              <a:t>Map</a:t>
            </a:r>
            <a:r>
              <a:rPr lang="zh-CN" altLang="en-US" dirty="0"/>
              <a:t>和</a:t>
            </a:r>
            <a:r>
              <a:rPr lang="en-US" altLang="zh-CN" b="1" dirty="0">
                <a:solidFill>
                  <a:srgbClr val="FF0000"/>
                </a:solidFill>
              </a:rPr>
              <a:t>Reduce</a:t>
            </a:r>
            <a:r>
              <a:rPr lang="zh-CN" altLang="en-US" dirty="0"/>
              <a:t>两个函数提供了高层的并行编程抽象模型。</a:t>
            </a:r>
          </a:p>
          <a:p>
            <a:pPr marL="0" indent="0">
              <a:buNone/>
            </a:pPr>
            <a:r>
              <a:rPr lang="en-US" altLang="zh-CN" dirty="0"/>
              <a:t>map: </a:t>
            </a:r>
            <a:r>
              <a:rPr lang="zh-CN" altLang="en-US" dirty="0"/>
              <a:t>对一组数据元素进行某种重复式的处理；</a:t>
            </a:r>
            <a:endParaRPr lang="en-US" altLang="zh-CN" dirty="0"/>
          </a:p>
          <a:p>
            <a:pPr marL="0" indent="0">
              <a:buNone/>
            </a:pPr>
            <a:r>
              <a:rPr lang="en-US" altLang="zh-CN" dirty="0"/>
              <a:t>reduce: </a:t>
            </a:r>
            <a:r>
              <a:rPr lang="zh-CN" altLang="zh-CN" dirty="0"/>
              <a:t>对</a:t>
            </a:r>
            <a:r>
              <a:rPr lang="en-US" altLang="zh-CN" dirty="0"/>
              <a:t>Map</a:t>
            </a:r>
            <a:r>
              <a:rPr lang="zh-CN" altLang="zh-CN" dirty="0"/>
              <a:t>的中间结果进行某种进一步的结果整理。</a:t>
            </a:r>
          </a:p>
          <a:p>
            <a:pPr marL="0" indent="0">
              <a:buNone/>
            </a:pPr>
            <a:endParaRPr lang="zh-CN" altLang="en-US" dirty="0"/>
          </a:p>
          <a:p>
            <a:endParaRPr lang="zh-CN" altLang="en-US" dirty="0"/>
          </a:p>
        </p:txBody>
      </p:sp>
      <p:sp>
        <p:nvSpPr>
          <p:cNvPr id="5" name="标题 4"/>
          <p:cNvSpPr>
            <a:spLocks noGrp="1"/>
          </p:cNvSpPr>
          <p:nvPr>
            <p:ph type="title"/>
          </p:nvPr>
        </p:nvSpPr>
        <p:spPr/>
        <p:txBody>
          <a:bodyPr/>
          <a:lstStyle/>
          <a:p>
            <a:r>
              <a:rPr lang="en-US" altLang="zh-CN" dirty="0"/>
              <a:t>Hadoop MapReduce</a:t>
            </a:r>
            <a:r>
              <a:rPr lang="zh-CN" altLang="en-US" dirty="0"/>
              <a:t>设计构思</a:t>
            </a:r>
          </a:p>
        </p:txBody>
      </p:sp>
      <p:sp>
        <p:nvSpPr>
          <p:cNvPr id="6" name="文本占位符 5"/>
          <p:cNvSpPr>
            <a:spLocks noGrp="1"/>
          </p:cNvSpPr>
          <p:nvPr>
            <p:ph type="body" sz="quarter" idx="10"/>
          </p:nvPr>
        </p:nvSpPr>
        <p:spPr/>
        <p:txBody>
          <a:bodyPr/>
          <a:lstStyle/>
          <a:p>
            <a:r>
              <a:rPr lang="zh-CN" altLang="en-US" dirty="0"/>
              <a:t>（</a:t>
            </a:r>
            <a:r>
              <a:rPr lang="en-US" altLang="zh-CN" dirty="0"/>
              <a:t>2</a:t>
            </a:r>
            <a:r>
              <a:rPr lang="zh-CN" altLang="en-US" dirty="0"/>
              <a:t>）构建抽象编程模型</a:t>
            </a:r>
          </a:p>
        </p:txBody>
      </p:sp>
      <p:pic>
        <p:nvPicPr>
          <p:cNvPr id="8" name="图片 7" descr="https://www.icode9.com/img/i/?n=15&amp;i=blog/1046505/201610/1046505-20161020160120326-1422995090.png"/>
          <p:cNvPicPr/>
          <p:nvPr/>
        </p:nvPicPr>
        <p:blipFill>
          <a:blip r:embed="rId2">
            <a:extLst>
              <a:ext uri="{28A0092B-C50C-407E-A947-70E740481C1C}">
                <a14:useLocalDpi xmlns:a14="http://schemas.microsoft.com/office/drawing/2010/main" val="0"/>
              </a:ext>
            </a:extLst>
          </a:blip>
          <a:srcRect/>
          <a:stretch>
            <a:fillRect/>
          </a:stretch>
        </p:blipFill>
        <p:spPr bwMode="auto">
          <a:xfrm>
            <a:off x="224168" y="3910161"/>
            <a:ext cx="5695950" cy="2043430"/>
          </a:xfrm>
          <a:prstGeom prst="rect">
            <a:avLst/>
          </a:prstGeom>
          <a:noFill/>
          <a:ln>
            <a:noFill/>
          </a:ln>
        </p:spPr>
      </p:pic>
      <p:pic>
        <p:nvPicPr>
          <p:cNvPr id="9" name="图片 8" descr="https://www.icode9.com/img/i/?n=15&amp;i=blog/1046505/201610/1046505-20161020160243217-1836446247.png"/>
          <p:cNvPicPr/>
          <p:nvPr/>
        </p:nvPicPr>
        <p:blipFill>
          <a:blip r:embed="rId3">
            <a:extLst>
              <a:ext uri="{28A0092B-C50C-407E-A947-70E740481C1C}">
                <a14:useLocalDpi xmlns:a14="http://schemas.microsoft.com/office/drawing/2010/main" val="0"/>
              </a:ext>
            </a:extLst>
          </a:blip>
          <a:srcRect/>
          <a:stretch>
            <a:fillRect/>
          </a:stretch>
        </p:blipFill>
        <p:spPr bwMode="auto">
          <a:xfrm>
            <a:off x="6154187" y="3910161"/>
            <a:ext cx="5695950" cy="2043430"/>
          </a:xfrm>
          <a:prstGeom prst="rect">
            <a:avLst/>
          </a:prstGeom>
          <a:noFill/>
          <a:ln>
            <a:noFill/>
          </a:ln>
        </p:spPr>
      </p:pic>
    </p:spTree>
    <p:extLst>
      <p:ext uri="{BB962C8B-B14F-4D97-AF65-F5344CB8AC3E}">
        <p14:creationId xmlns:p14="http://schemas.microsoft.com/office/powerpoint/2010/main" val="1013128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1000"/>
                                        <p:tgtEl>
                                          <p:spTgt spid="7">
                                            <p:txEl>
                                              <p:pRg st="0" end="0"/>
                                            </p:txEl>
                                          </p:spTgt>
                                        </p:tgtEl>
                                      </p:cBhvr>
                                    </p:animEffect>
                                    <p:anim calcmode="lin" valueType="num">
                                      <p:cBhvr>
                                        <p:cTn id="8"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additive="base">
                                        <p:cTn id="14" dur="500" fill="hold"/>
                                        <p:tgtEl>
                                          <p:spTgt spid="8"/>
                                        </p:tgtEl>
                                        <p:attrNameLst>
                                          <p:attrName>ppt_x</p:attrName>
                                        </p:attrNameLst>
                                      </p:cBhvr>
                                      <p:tavLst>
                                        <p:tav tm="0">
                                          <p:val>
                                            <p:strVal val="#ppt_x"/>
                                          </p:val>
                                        </p:tav>
                                        <p:tav tm="100000">
                                          <p:val>
                                            <p:strVal val="#ppt_x"/>
                                          </p:val>
                                        </p:tav>
                                      </p:tavLst>
                                    </p:anim>
                                    <p:anim calcmode="lin" valueType="num">
                                      <p:cBhvr additive="base">
                                        <p:cTn id="15"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7">
                                            <p:txEl>
                                              <p:pRg st="1" end="1"/>
                                            </p:txEl>
                                          </p:spTgt>
                                        </p:tgtEl>
                                        <p:attrNameLst>
                                          <p:attrName>style.visibility</p:attrName>
                                        </p:attrNameLst>
                                      </p:cBhvr>
                                      <p:to>
                                        <p:strVal val="visible"/>
                                      </p:to>
                                    </p:set>
                                    <p:animEffect transition="in" filter="fade">
                                      <p:cBhvr>
                                        <p:cTn id="20" dur="1000"/>
                                        <p:tgtEl>
                                          <p:spTgt spid="7">
                                            <p:txEl>
                                              <p:pRg st="1" end="1"/>
                                            </p:txEl>
                                          </p:spTgt>
                                        </p:tgtEl>
                                      </p:cBhvr>
                                    </p:animEffect>
                                    <p:anim calcmode="lin" valueType="num">
                                      <p:cBhvr>
                                        <p:cTn id="21" dur="1000" fill="hold"/>
                                        <p:tgtEl>
                                          <p:spTgt spid="7">
                                            <p:txEl>
                                              <p:pRg st="1" end="1"/>
                                            </p:txEl>
                                          </p:spTgt>
                                        </p:tgtEl>
                                        <p:attrNameLst>
                                          <p:attrName>ppt_x</p:attrName>
                                        </p:attrNameLst>
                                      </p:cBhvr>
                                      <p:tavLst>
                                        <p:tav tm="0">
                                          <p:val>
                                            <p:strVal val="#ppt_x"/>
                                          </p:val>
                                        </p:tav>
                                        <p:tav tm="100000">
                                          <p:val>
                                            <p:strVal val="#ppt_x"/>
                                          </p:val>
                                        </p:tav>
                                      </p:tavLst>
                                    </p:anim>
                                    <p:anim calcmode="lin" valueType="num">
                                      <p:cBhvr>
                                        <p:cTn id="22" dur="1000" fill="hold"/>
                                        <p:tgtEl>
                                          <p:spTgt spid="7">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fill="hold"/>
                                        <p:tgtEl>
                                          <p:spTgt spid="9"/>
                                        </p:tgtEl>
                                        <p:attrNameLst>
                                          <p:attrName>ppt_x</p:attrName>
                                        </p:attrNameLst>
                                      </p:cBhvr>
                                      <p:tavLst>
                                        <p:tav tm="0">
                                          <p:val>
                                            <p:strVal val="#ppt_x"/>
                                          </p:val>
                                        </p:tav>
                                        <p:tav tm="100000">
                                          <p:val>
                                            <p:strVal val="#ppt_x"/>
                                          </p:val>
                                        </p:tav>
                                      </p:tavLst>
                                    </p:anim>
                                    <p:anim calcmode="lin" valueType="num">
                                      <p:cBhvr additive="base">
                                        <p:cTn id="2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nodeType="clickEffect">
                                  <p:stCondLst>
                                    <p:cond delay="0"/>
                                  </p:stCondLst>
                                  <p:childTnLst>
                                    <p:set>
                                      <p:cBhvr>
                                        <p:cTn id="32" dur="1" fill="hold">
                                          <p:stCondLst>
                                            <p:cond delay="0"/>
                                          </p:stCondLst>
                                        </p:cTn>
                                        <p:tgtEl>
                                          <p:spTgt spid="7">
                                            <p:txEl>
                                              <p:pRg st="2" end="2"/>
                                            </p:txEl>
                                          </p:spTgt>
                                        </p:tgtEl>
                                        <p:attrNameLst>
                                          <p:attrName>style.visibility</p:attrName>
                                        </p:attrNameLst>
                                      </p:cBhvr>
                                      <p:to>
                                        <p:strVal val="visible"/>
                                      </p:to>
                                    </p:set>
                                    <p:animEffect transition="in" filter="fade">
                                      <p:cBhvr>
                                        <p:cTn id="33" dur="1000"/>
                                        <p:tgtEl>
                                          <p:spTgt spid="7">
                                            <p:txEl>
                                              <p:pRg st="2" end="2"/>
                                            </p:txEl>
                                          </p:spTgt>
                                        </p:tgtEl>
                                      </p:cBhvr>
                                    </p:animEffect>
                                    <p:anim calcmode="lin" valueType="num">
                                      <p:cBhvr>
                                        <p:cTn id="34" dur="1000" fill="hold"/>
                                        <p:tgtEl>
                                          <p:spTgt spid="7">
                                            <p:txEl>
                                              <p:pRg st="2" end="2"/>
                                            </p:txEl>
                                          </p:spTgt>
                                        </p:tgtEl>
                                        <p:attrNameLst>
                                          <p:attrName>ppt_x</p:attrName>
                                        </p:attrNameLst>
                                      </p:cBhvr>
                                      <p:tavLst>
                                        <p:tav tm="0">
                                          <p:val>
                                            <p:strVal val="#ppt_x"/>
                                          </p:val>
                                        </p:tav>
                                        <p:tav tm="100000">
                                          <p:val>
                                            <p:strVal val="#ppt_x"/>
                                          </p:val>
                                        </p:tav>
                                      </p:tavLst>
                                    </p:anim>
                                    <p:anim calcmode="lin" valueType="num">
                                      <p:cBhvr>
                                        <p:cTn id="35" dur="1000" fill="hold"/>
                                        <p:tgtEl>
                                          <p:spTgt spid="7">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en-US" altLang="zh-CN" dirty="0"/>
              <a:t>dev</a:t>
            </a:r>
            <a:r>
              <a:rPr lang="zh-CN" altLang="en-US" dirty="0"/>
              <a:t>队列又被分成了</a:t>
            </a:r>
            <a:r>
              <a:rPr lang="en-US" altLang="zh-CN" dirty="0"/>
              <a:t>eng</a:t>
            </a:r>
            <a:r>
              <a:rPr lang="zh-CN" altLang="en-US" dirty="0"/>
              <a:t>和</a:t>
            </a:r>
            <a:r>
              <a:rPr lang="en-US" altLang="zh-CN" dirty="0"/>
              <a:t>science</a:t>
            </a:r>
            <a:r>
              <a:rPr lang="zh-CN" altLang="en-US" dirty="0"/>
              <a:t>两个相同容量的子队列；</a:t>
            </a:r>
          </a:p>
          <a:p>
            <a:r>
              <a:rPr lang="en-US" altLang="zh-CN" dirty="0"/>
              <a:t>dev</a:t>
            </a:r>
            <a:r>
              <a:rPr lang="zh-CN" altLang="en-US" dirty="0"/>
              <a:t>的</a:t>
            </a:r>
            <a:r>
              <a:rPr lang="en-US" altLang="zh-CN" dirty="0"/>
              <a:t>maximum-capacity</a:t>
            </a:r>
            <a:r>
              <a:rPr lang="zh-CN" altLang="en-US" dirty="0"/>
              <a:t>属性被设置成了</a:t>
            </a:r>
            <a:r>
              <a:rPr lang="en-US" altLang="zh-CN" dirty="0"/>
              <a:t>75%</a:t>
            </a:r>
            <a:r>
              <a:rPr lang="zh-CN" altLang="en-US" dirty="0"/>
              <a:t>，所以即使</a:t>
            </a:r>
            <a:r>
              <a:rPr lang="en-US" altLang="zh-CN" dirty="0"/>
              <a:t>prod</a:t>
            </a:r>
            <a:r>
              <a:rPr lang="zh-CN" altLang="en-US" dirty="0"/>
              <a:t>队列完全空闲</a:t>
            </a:r>
            <a:r>
              <a:rPr lang="en-US" altLang="zh-CN" dirty="0"/>
              <a:t>dev</a:t>
            </a:r>
            <a:r>
              <a:rPr lang="zh-CN" altLang="en-US" dirty="0"/>
              <a:t>也不会占用全部集群资源，也就是说，</a:t>
            </a:r>
            <a:r>
              <a:rPr lang="en-US" altLang="zh-CN" dirty="0"/>
              <a:t>prod</a:t>
            </a:r>
            <a:r>
              <a:rPr lang="zh-CN" altLang="en-US" dirty="0"/>
              <a:t>队列仍有</a:t>
            </a:r>
            <a:r>
              <a:rPr lang="en-US" altLang="zh-CN" dirty="0"/>
              <a:t>25%</a:t>
            </a:r>
            <a:r>
              <a:rPr lang="zh-CN" altLang="en-US" dirty="0"/>
              <a:t>的可用资源用来应急；</a:t>
            </a:r>
          </a:p>
          <a:p>
            <a:r>
              <a:rPr lang="en-US" altLang="zh-CN" dirty="0"/>
              <a:t>eng</a:t>
            </a:r>
            <a:r>
              <a:rPr lang="zh-CN" altLang="en-US" dirty="0"/>
              <a:t>和</a:t>
            </a:r>
            <a:r>
              <a:rPr lang="en-US" altLang="zh-CN" dirty="0"/>
              <a:t>science</a:t>
            </a:r>
            <a:r>
              <a:rPr lang="zh-CN" altLang="en-US" dirty="0"/>
              <a:t>两个队列没有设置</a:t>
            </a:r>
            <a:r>
              <a:rPr lang="en-US" altLang="zh-CN" dirty="0"/>
              <a:t>maximum-capacity</a:t>
            </a:r>
            <a:r>
              <a:rPr lang="zh-CN" altLang="en-US" dirty="0"/>
              <a:t>属性，也就是说</a:t>
            </a:r>
            <a:r>
              <a:rPr lang="en-US" altLang="zh-CN" dirty="0"/>
              <a:t>eng</a:t>
            </a:r>
            <a:r>
              <a:rPr lang="zh-CN" altLang="en-US" dirty="0"/>
              <a:t>或</a:t>
            </a:r>
            <a:r>
              <a:rPr lang="en-US" altLang="zh-CN" dirty="0"/>
              <a:t>science</a:t>
            </a:r>
            <a:r>
              <a:rPr lang="zh-CN" altLang="en-US" dirty="0"/>
              <a:t>队列中的</a:t>
            </a:r>
            <a:r>
              <a:rPr lang="en-US" altLang="zh-CN" dirty="0"/>
              <a:t>job</a:t>
            </a:r>
            <a:r>
              <a:rPr lang="zh-CN" altLang="en-US" dirty="0"/>
              <a:t>可能会用到整个</a:t>
            </a:r>
            <a:r>
              <a:rPr lang="en-US" altLang="zh-CN" dirty="0"/>
              <a:t>dev</a:t>
            </a:r>
            <a:r>
              <a:rPr lang="zh-CN" altLang="en-US" dirty="0"/>
              <a:t>队列的所有资源（最多为集群的</a:t>
            </a:r>
            <a:r>
              <a:rPr lang="en-US" altLang="zh-CN" dirty="0"/>
              <a:t>75%</a:t>
            </a:r>
            <a:r>
              <a:rPr lang="zh-CN" altLang="en-US" dirty="0"/>
              <a:t>）；</a:t>
            </a:r>
          </a:p>
          <a:p>
            <a:r>
              <a:rPr lang="zh-CN" altLang="en-US" dirty="0"/>
              <a:t>而类似的，</a:t>
            </a:r>
            <a:r>
              <a:rPr lang="en-US" altLang="zh-CN" dirty="0"/>
              <a:t>prod</a:t>
            </a:r>
            <a:r>
              <a:rPr lang="zh-CN" altLang="en-US" dirty="0"/>
              <a:t>由于没有设置</a:t>
            </a:r>
            <a:r>
              <a:rPr lang="en-US" altLang="zh-CN" dirty="0"/>
              <a:t>maximum-capacity</a:t>
            </a:r>
            <a:r>
              <a:rPr lang="zh-CN" altLang="en-US" dirty="0"/>
              <a:t>属性，它有可能会占用集群全部资源。</a:t>
            </a:r>
          </a:p>
          <a:p>
            <a:r>
              <a:rPr lang="zh-CN" altLang="en-US" dirty="0"/>
              <a:t>对于</a:t>
            </a:r>
            <a:r>
              <a:rPr lang="en-US" altLang="zh-CN" b="1" dirty="0">
                <a:solidFill>
                  <a:srgbClr val="FF0000"/>
                </a:solidFill>
              </a:rPr>
              <a:t>Capacity</a:t>
            </a:r>
            <a:r>
              <a:rPr lang="zh-CN" altLang="en-US" b="1" dirty="0">
                <a:solidFill>
                  <a:srgbClr val="FF0000"/>
                </a:solidFill>
              </a:rPr>
              <a:t>调度器，队列名必须是队列树中的最后一部分</a:t>
            </a:r>
            <a:r>
              <a:rPr lang="zh-CN" altLang="en-US" dirty="0"/>
              <a:t>，如果使用队列树则不会被识别。</a:t>
            </a:r>
            <a:endParaRPr lang="en-US" altLang="zh-CN" dirty="0"/>
          </a:p>
          <a:p>
            <a:r>
              <a:rPr lang="zh-CN" altLang="en-US" dirty="0"/>
              <a:t>比如下面结构中，使用</a:t>
            </a:r>
            <a:r>
              <a:rPr lang="en-US" altLang="zh-CN" dirty="0"/>
              <a:t>prod</a:t>
            </a:r>
            <a:r>
              <a:rPr lang="zh-CN" altLang="en-US" dirty="0"/>
              <a:t>和</a:t>
            </a:r>
            <a:r>
              <a:rPr lang="en-US" altLang="zh-CN" dirty="0"/>
              <a:t>eng</a:t>
            </a:r>
            <a:r>
              <a:rPr lang="zh-CN" altLang="en-US" dirty="0"/>
              <a:t>作为队列名是可以的，但是如果用</a:t>
            </a:r>
            <a:r>
              <a:rPr lang="en-US" altLang="zh-CN" dirty="0" err="1"/>
              <a:t>root.dev.eng</a:t>
            </a:r>
            <a:r>
              <a:rPr lang="zh-CN" altLang="en-US" dirty="0"/>
              <a:t>或者</a:t>
            </a:r>
            <a:r>
              <a:rPr lang="en-US" altLang="zh-CN" dirty="0" err="1"/>
              <a:t>dev.eng</a:t>
            </a:r>
            <a:r>
              <a:rPr lang="zh-CN" altLang="en-US" dirty="0"/>
              <a:t>是无效的。</a:t>
            </a:r>
          </a:p>
          <a:p>
            <a:pPr marL="0" indent="0">
              <a:buNone/>
            </a:pPr>
            <a:endParaRPr lang="zh-CN" altLang="en-US" dirty="0"/>
          </a:p>
        </p:txBody>
      </p:sp>
      <p:sp>
        <p:nvSpPr>
          <p:cNvPr id="5" name="标题 4"/>
          <p:cNvSpPr>
            <a:spLocks noGrp="1"/>
          </p:cNvSpPr>
          <p:nvPr>
            <p:ph type="title"/>
          </p:nvPr>
        </p:nvSpPr>
        <p:spPr/>
        <p:txBody>
          <a:bodyPr/>
          <a:lstStyle/>
          <a:p>
            <a:r>
              <a:rPr lang="zh-CN" altLang="en-US" dirty="0"/>
              <a:t>案例：</a:t>
            </a:r>
            <a:r>
              <a:rPr lang="en-US" altLang="zh-CN" dirty="0"/>
              <a:t>Capacity</a:t>
            </a:r>
            <a:r>
              <a:rPr lang="zh-CN" altLang="en-US" dirty="0"/>
              <a:t> </a:t>
            </a:r>
            <a:r>
              <a:rPr lang="en-US" altLang="zh-CN" dirty="0"/>
              <a:t>Scheduler</a:t>
            </a:r>
            <a:r>
              <a:rPr lang="zh-CN" altLang="en-US" dirty="0"/>
              <a:t>配置</a:t>
            </a:r>
          </a:p>
        </p:txBody>
      </p:sp>
      <p:sp>
        <p:nvSpPr>
          <p:cNvPr id="6" name="文本占位符 5"/>
          <p:cNvSpPr>
            <a:spLocks noGrp="1"/>
          </p:cNvSpPr>
          <p:nvPr>
            <p:ph type="body" sz="quarter" idx="10"/>
          </p:nvPr>
        </p:nvSpPr>
        <p:spPr/>
        <p:txBody>
          <a:bodyPr/>
          <a:lstStyle/>
          <a:p>
            <a:r>
              <a:rPr lang="zh-CN" altLang="en-US" dirty="0"/>
              <a:t>修改</a:t>
            </a:r>
            <a:r>
              <a:rPr lang="en-US" altLang="zh-CN" dirty="0"/>
              <a:t>capacity-scheduler.xml</a:t>
            </a:r>
            <a:endParaRPr lang="zh-CN" altLang="en-US" dirty="0"/>
          </a:p>
        </p:txBody>
      </p:sp>
      <p:sp>
        <p:nvSpPr>
          <p:cNvPr id="9"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pic>
        <p:nvPicPr>
          <p:cNvPr id="11" name="图片 10"/>
          <p:cNvPicPr/>
          <p:nvPr/>
        </p:nvPicPr>
        <p:blipFill>
          <a:blip r:embed="rId2"/>
          <a:stretch>
            <a:fillRect/>
          </a:stretch>
        </p:blipFill>
        <p:spPr>
          <a:xfrm>
            <a:off x="3364952" y="4950376"/>
            <a:ext cx="4744744" cy="1706797"/>
          </a:xfrm>
          <a:prstGeom prst="rect">
            <a:avLst/>
          </a:prstGeom>
          <a:noFill/>
          <a:ln>
            <a:noFill/>
          </a:ln>
        </p:spPr>
      </p:pic>
    </p:spTree>
    <p:extLst>
      <p:ext uri="{BB962C8B-B14F-4D97-AF65-F5344CB8AC3E}">
        <p14:creationId xmlns:p14="http://schemas.microsoft.com/office/powerpoint/2010/main" val="61109887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en-US" altLang="zh-CN" dirty="0"/>
              <a:t>node1</a:t>
            </a:r>
            <a:r>
              <a:rPr lang="zh-CN" altLang="en-US" dirty="0"/>
              <a:t>上执行</a:t>
            </a:r>
          </a:p>
        </p:txBody>
      </p:sp>
      <p:sp>
        <p:nvSpPr>
          <p:cNvPr id="5" name="标题 4"/>
          <p:cNvSpPr>
            <a:spLocks noGrp="1"/>
          </p:cNvSpPr>
          <p:nvPr>
            <p:ph type="title"/>
          </p:nvPr>
        </p:nvSpPr>
        <p:spPr/>
        <p:txBody>
          <a:bodyPr/>
          <a:lstStyle/>
          <a:p>
            <a:r>
              <a:rPr lang="zh-CN" altLang="en-US" dirty="0"/>
              <a:t>案例：</a:t>
            </a:r>
            <a:r>
              <a:rPr lang="en-US" altLang="zh-CN" dirty="0"/>
              <a:t>Capacity</a:t>
            </a:r>
            <a:r>
              <a:rPr lang="zh-CN" altLang="en-US" dirty="0"/>
              <a:t> </a:t>
            </a:r>
            <a:r>
              <a:rPr lang="en-US" altLang="zh-CN" dirty="0"/>
              <a:t>Scheduler</a:t>
            </a:r>
            <a:r>
              <a:rPr lang="zh-CN" altLang="en-US" dirty="0"/>
              <a:t>配置</a:t>
            </a:r>
          </a:p>
        </p:txBody>
      </p:sp>
      <p:sp>
        <p:nvSpPr>
          <p:cNvPr id="6" name="文本占位符 5"/>
          <p:cNvSpPr>
            <a:spLocks noGrp="1"/>
          </p:cNvSpPr>
          <p:nvPr>
            <p:ph type="body" sz="quarter" idx="10"/>
          </p:nvPr>
        </p:nvSpPr>
        <p:spPr/>
        <p:txBody>
          <a:bodyPr/>
          <a:lstStyle/>
          <a:p>
            <a:r>
              <a:rPr lang="zh-CN" altLang="en-US" dirty="0"/>
              <a:t>同步配置文件、重启</a:t>
            </a:r>
            <a:r>
              <a:rPr lang="en-US" altLang="zh-CN" dirty="0"/>
              <a:t>YARN</a:t>
            </a:r>
            <a:endParaRPr lang="zh-CN" altLang="en-US" dirty="0"/>
          </a:p>
        </p:txBody>
      </p:sp>
      <p:sp>
        <p:nvSpPr>
          <p:cNvPr id="9"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8" name="TextBox 3">
            <a:extLst>
              <a:ext uri="{FF2B5EF4-FFF2-40B4-BE49-F238E27FC236}">
                <a16:creationId xmlns:a16="http://schemas.microsoft.com/office/drawing/2014/main" id="{0C998B78-AB18-3C47-A1C7-25AE9A3A40B0}"/>
              </a:ext>
            </a:extLst>
          </p:cNvPr>
          <p:cNvSpPr txBox="1"/>
          <p:nvPr/>
        </p:nvSpPr>
        <p:spPr>
          <a:xfrm>
            <a:off x="3578465" y="3017256"/>
            <a:ext cx="5014428" cy="738664"/>
          </a:xfrm>
          <a:prstGeom prst="rect">
            <a:avLst/>
          </a:prstGeom>
          <a:solidFill>
            <a:srgbClr val="FFFFE4"/>
          </a:solidFill>
          <a:ln w="3175">
            <a:solidFill>
              <a:srgbClr val="919191"/>
            </a:solidFill>
          </a:ln>
        </p:spPr>
        <p:txBody>
          <a:bodyPr wrap="square">
            <a:spAutoFit/>
          </a:bodyPr>
          <a:lstStyle/>
          <a:p>
            <a:pPr lvl="0" eaLnBrk="0" fontAlgn="base" hangingPunct="0">
              <a:spcBef>
                <a:spcPct val="0"/>
              </a:spcBef>
              <a:spcAft>
                <a:spcPct val="0"/>
              </a:spcAft>
            </a:pPr>
            <a:r>
              <a:rPr lang="zh-CN" altLang="zh-CN" sz="1400" dirty="0">
                <a:solidFill>
                  <a:srgbClr val="0073BF"/>
                </a:solidFill>
                <a:latin typeface="Arial Unicode MS" panose="020B0604020202020204" pitchFamily="34" charset="-122"/>
                <a:ea typeface="JetBrains Mono"/>
              </a:rPr>
              <a:t>cd </a:t>
            </a:r>
            <a:r>
              <a:rPr lang="zh-CN" altLang="zh-CN" sz="1400" dirty="0">
                <a:solidFill>
                  <a:srgbClr val="080808"/>
                </a:solidFill>
                <a:latin typeface="Arial Unicode MS" panose="020B0604020202020204" pitchFamily="34" charset="-122"/>
                <a:ea typeface="JetBrains Mono"/>
              </a:rPr>
              <a:t>/export/server/hadoop-3.1.4/etc/hadoop</a:t>
            </a:r>
            <a:br>
              <a:rPr lang="zh-CN" altLang="zh-CN" sz="1400" dirty="0">
                <a:solidFill>
                  <a:srgbClr val="080808"/>
                </a:solidFill>
                <a:latin typeface="Arial Unicode MS" panose="020B0604020202020204" pitchFamily="34" charset="-122"/>
                <a:ea typeface="JetBrains Mono"/>
              </a:rPr>
            </a:br>
            <a:r>
              <a:rPr lang="zh-CN" altLang="zh-CN" sz="1400" dirty="0">
                <a:solidFill>
                  <a:srgbClr val="0073BF"/>
                </a:solidFill>
                <a:latin typeface="Arial Unicode MS" panose="020B0604020202020204" pitchFamily="34" charset="-122"/>
                <a:ea typeface="JetBrains Mono"/>
              </a:rPr>
              <a:t>scp </a:t>
            </a:r>
            <a:r>
              <a:rPr lang="zh-CN" altLang="zh-CN" sz="1400" dirty="0">
                <a:solidFill>
                  <a:srgbClr val="080808"/>
                </a:solidFill>
                <a:latin typeface="Arial Unicode MS" panose="020B0604020202020204" pitchFamily="34" charset="-122"/>
                <a:ea typeface="JetBrains Mono"/>
              </a:rPr>
              <a:t>capacity-scheduler.xml node2:</a:t>
            </a:r>
            <a:r>
              <a:rPr lang="zh-CN" altLang="zh-CN" sz="1400" dirty="0">
                <a:solidFill>
                  <a:srgbClr val="000000"/>
                </a:solidFill>
                <a:latin typeface="Arial Unicode MS" panose="020B0604020202020204" pitchFamily="34" charset="-122"/>
                <a:ea typeface="JetBrains Mono"/>
              </a:rPr>
              <a:t>$PWD</a:t>
            </a:r>
            <a:br>
              <a:rPr lang="zh-CN" altLang="zh-CN" sz="1400" dirty="0">
                <a:solidFill>
                  <a:srgbClr val="000000"/>
                </a:solidFill>
                <a:latin typeface="Arial Unicode MS" panose="020B0604020202020204" pitchFamily="34" charset="-122"/>
                <a:ea typeface="JetBrains Mono"/>
              </a:rPr>
            </a:br>
            <a:r>
              <a:rPr lang="zh-CN" altLang="zh-CN" sz="1400" dirty="0">
                <a:solidFill>
                  <a:srgbClr val="0073BF"/>
                </a:solidFill>
                <a:latin typeface="Arial Unicode MS" panose="020B0604020202020204" pitchFamily="34" charset="-122"/>
                <a:ea typeface="JetBrains Mono"/>
              </a:rPr>
              <a:t>scp </a:t>
            </a:r>
            <a:r>
              <a:rPr lang="zh-CN" altLang="zh-CN" sz="1400" dirty="0">
                <a:solidFill>
                  <a:srgbClr val="080808"/>
                </a:solidFill>
                <a:latin typeface="Arial Unicode MS" panose="020B0604020202020204" pitchFamily="34" charset="-122"/>
                <a:ea typeface="JetBrains Mono"/>
              </a:rPr>
              <a:t>capacity-scheduler.xml node3:</a:t>
            </a:r>
            <a:r>
              <a:rPr lang="zh-CN" altLang="zh-CN" sz="1400" dirty="0">
                <a:solidFill>
                  <a:srgbClr val="000000"/>
                </a:solidFill>
                <a:latin typeface="Arial Unicode MS" panose="020B0604020202020204" pitchFamily="34" charset="-122"/>
                <a:ea typeface="JetBrains Mono"/>
              </a:rPr>
              <a:t>$PWD</a:t>
            </a:r>
            <a:endParaRPr lang="zh-CN" altLang="zh-CN" dirty="0">
              <a:latin typeface="Arial" panose="020B0604020202020204" pitchFamily="34" charset="0"/>
            </a:endParaRPr>
          </a:p>
        </p:txBody>
      </p:sp>
      <p:sp>
        <p:nvSpPr>
          <p:cNvPr id="2"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74230961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zh-CN" altLang="en-US" dirty="0"/>
              <a:t>登录</a:t>
            </a:r>
            <a:r>
              <a:rPr lang="en-US" altLang="zh-CN" dirty="0"/>
              <a:t>Web</a:t>
            </a:r>
            <a:r>
              <a:rPr lang="zh-CN" altLang="en-US" dirty="0"/>
              <a:t>页面 查看队列树结构</a:t>
            </a:r>
          </a:p>
        </p:txBody>
      </p:sp>
      <p:sp>
        <p:nvSpPr>
          <p:cNvPr id="5" name="标题 4"/>
          <p:cNvSpPr>
            <a:spLocks noGrp="1"/>
          </p:cNvSpPr>
          <p:nvPr>
            <p:ph type="title"/>
          </p:nvPr>
        </p:nvSpPr>
        <p:spPr/>
        <p:txBody>
          <a:bodyPr/>
          <a:lstStyle/>
          <a:p>
            <a:r>
              <a:rPr lang="zh-CN" altLang="en-US" dirty="0"/>
              <a:t>案例：</a:t>
            </a:r>
            <a:r>
              <a:rPr lang="en-US" altLang="zh-CN" dirty="0"/>
              <a:t>Capacity</a:t>
            </a:r>
            <a:r>
              <a:rPr lang="zh-CN" altLang="en-US" dirty="0"/>
              <a:t> </a:t>
            </a:r>
            <a:r>
              <a:rPr lang="en-US" altLang="zh-CN" dirty="0"/>
              <a:t>Scheduler</a:t>
            </a:r>
            <a:r>
              <a:rPr lang="zh-CN" altLang="en-US" dirty="0"/>
              <a:t>配置</a:t>
            </a:r>
          </a:p>
        </p:txBody>
      </p:sp>
      <p:sp>
        <p:nvSpPr>
          <p:cNvPr id="6" name="文本占位符 5"/>
          <p:cNvSpPr>
            <a:spLocks noGrp="1"/>
          </p:cNvSpPr>
          <p:nvPr>
            <p:ph type="body" sz="quarter" idx="10"/>
          </p:nvPr>
        </p:nvSpPr>
        <p:spPr/>
        <p:txBody>
          <a:bodyPr/>
          <a:lstStyle/>
          <a:p>
            <a:r>
              <a:rPr lang="zh-CN" altLang="en-US" dirty="0"/>
              <a:t>测试</a:t>
            </a:r>
          </a:p>
        </p:txBody>
      </p:sp>
      <p:sp>
        <p:nvSpPr>
          <p:cNvPr id="9"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2"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pic>
        <p:nvPicPr>
          <p:cNvPr id="10" name="图片 9"/>
          <p:cNvPicPr/>
          <p:nvPr/>
        </p:nvPicPr>
        <p:blipFill>
          <a:blip r:embed="rId2"/>
          <a:stretch>
            <a:fillRect/>
          </a:stretch>
        </p:blipFill>
        <p:spPr>
          <a:xfrm>
            <a:off x="1137347" y="2545401"/>
            <a:ext cx="3280829" cy="2325702"/>
          </a:xfrm>
          <a:prstGeom prst="rect">
            <a:avLst/>
          </a:prstGeom>
          <a:noFill/>
          <a:ln>
            <a:noFill/>
          </a:ln>
        </p:spPr>
      </p:pic>
      <p:pic>
        <p:nvPicPr>
          <p:cNvPr id="3" name="图片 2"/>
          <p:cNvPicPr>
            <a:picLocks noChangeAspect="1"/>
          </p:cNvPicPr>
          <p:nvPr/>
        </p:nvPicPr>
        <p:blipFill>
          <a:blip r:embed="rId3"/>
          <a:stretch>
            <a:fillRect/>
          </a:stretch>
        </p:blipFill>
        <p:spPr>
          <a:xfrm>
            <a:off x="6407017" y="2752559"/>
            <a:ext cx="4419983" cy="2118544"/>
          </a:xfrm>
          <a:prstGeom prst="rect">
            <a:avLst/>
          </a:prstGeom>
        </p:spPr>
      </p:pic>
    </p:spTree>
    <p:extLst>
      <p:ext uri="{BB962C8B-B14F-4D97-AF65-F5344CB8AC3E}">
        <p14:creationId xmlns:p14="http://schemas.microsoft.com/office/powerpoint/2010/main" val="363094858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zh-CN" altLang="en-US" dirty="0"/>
              <a:t>提交</a:t>
            </a:r>
            <a:r>
              <a:rPr lang="en-US" altLang="zh-CN" dirty="0"/>
              <a:t>MapReduce</a:t>
            </a:r>
            <a:r>
              <a:rPr lang="zh-CN" altLang="en-US" dirty="0"/>
              <a:t>程序</a:t>
            </a:r>
            <a:endParaRPr lang="en-US" altLang="zh-CN" dirty="0"/>
          </a:p>
          <a:p>
            <a:pPr marL="0" indent="0">
              <a:buNone/>
            </a:pPr>
            <a:r>
              <a:rPr lang="zh-CN" altLang="en-US" dirty="0"/>
              <a:t>指定提交的队列是</a:t>
            </a:r>
            <a:r>
              <a:rPr lang="en-US" altLang="zh-CN" dirty="0"/>
              <a:t>prod</a:t>
            </a:r>
            <a:endParaRPr lang="zh-CN" altLang="en-US" dirty="0"/>
          </a:p>
        </p:txBody>
      </p:sp>
      <p:sp>
        <p:nvSpPr>
          <p:cNvPr id="5" name="标题 4"/>
          <p:cNvSpPr>
            <a:spLocks noGrp="1"/>
          </p:cNvSpPr>
          <p:nvPr>
            <p:ph type="title"/>
          </p:nvPr>
        </p:nvSpPr>
        <p:spPr/>
        <p:txBody>
          <a:bodyPr/>
          <a:lstStyle/>
          <a:p>
            <a:r>
              <a:rPr lang="zh-CN" altLang="en-US" dirty="0"/>
              <a:t>案例：</a:t>
            </a:r>
            <a:r>
              <a:rPr lang="en-US" altLang="zh-CN" dirty="0"/>
              <a:t>Capacity</a:t>
            </a:r>
            <a:r>
              <a:rPr lang="zh-CN" altLang="en-US" dirty="0"/>
              <a:t> </a:t>
            </a:r>
            <a:r>
              <a:rPr lang="en-US" altLang="zh-CN" dirty="0"/>
              <a:t>Scheduler</a:t>
            </a:r>
            <a:r>
              <a:rPr lang="zh-CN" altLang="en-US" dirty="0"/>
              <a:t>配置</a:t>
            </a:r>
          </a:p>
        </p:txBody>
      </p:sp>
      <p:sp>
        <p:nvSpPr>
          <p:cNvPr id="6" name="文本占位符 5"/>
          <p:cNvSpPr>
            <a:spLocks noGrp="1"/>
          </p:cNvSpPr>
          <p:nvPr>
            <p:ph type="body" sz="quarter" idx="10"/>
          </p:nvPr>
        </p:nvSpPr>
        <p:spPr/>
        <p:txBody>
          <a:bodyPr/>
          <a:lstStyle/>
          <a:p>
            <a:r>
              <a:rPr lang="zh-CN" altLang="en-US" dirty="0"/>
              <a:t>测试</a:t>
            </a:r>
          </a:p>
        </p:txBody>
      </p:sp>
      <p:sp>
        <p:nvSpPr>
          <p:cNvPr id="9"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2"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11" name="TextBox 3">
            <a:extLst>
              <a:ext uri="{FF2B5EF4-FFF2-40B4-BE49-F238E27FC236}">
                <a16:creationId xmlns:a16="http://schemas.microsoft.com/office/drawing/2014/main" id="{0C998B78-AB18-3C47-A1C7-25AE9A3A40B0}"/>
              </a:ext>
            </a:extLst>
          </p:cNvPr>
          <p:cNvSpPr txBox="1"/>
          <p:nvPr/>
        </p:nvSpPr>
        <p:spPr>
          <a:xfrm>
            <a:off x="578891" y="3305696"/>
            <a:ext cx="5014428" cy="1169551"/>
          </a:xfrm>
          <a:prstGeom prst="rect">
            <a:avLst/>
          </a:prstGeom>
          <a:solidFill>
            <a:srgbClr val="FFFFE4"/>
          </a:solidFill>
          <a:ln w="3175">
            <a:solidFill>
              <a:srgbClr val="919191"/>
            </a:solidFill>
          </a:ln>
        </p:spPr>
        <p:txBody>
          <a:bodyPr wrap="square">
            <a:spAutoFit/>
          </a:bodyPr>
          <a:lstStyle/>
          <a:p>
            <a:pPr lvl="0" eaLnBrk="0" fontAlgn="base" hangingPunct="0">
              <a:spcBef>
                <a:spcPct val="0"/>
              </a:spcBef>
              <a:spcAft>
                <a:spcPct val="0"/>
              </a:spcAft>
            </a:pPr>
            <a:r>
              <a:rPr lang="zh-CN" altLang="zh-CN" sz="1400" dirty="0">
                <a:solidFill>
                  <a:srgbClr val="0073BF"/>
                </a:solidFill>
                <a:latin typeface="Arial Unicode MS" panose="020B0604020202020204" pitchFamily="34" charset="-122"/>
                <a:ea typeface="JetBrains Mono"/>
              </a:rPr>
              <a:t>cd </a:t>
            </a:r>
            <a:r>
              <a:rPr lang="zh-CN" altLang="zh-CN" sz="1400" dirty="0">
                <a:solidFill>
                  <a:srgbClr val="080808"/>
                </a:solidFill>
                <a:latin typeface="Arial Unicode MS" panose="020B0604020202020204" pitchFamily="34" charset="-122"/>
                <a:ea typeface="JetBrains Mono"/>
              </a:rPr>
              <a:t>/export/server/hadoop-3.1.4/share/hadoop/mapreduce</a:t>
            </a:r>
            <a:br>
              <a:rPr lang="zh-CN" altLang="zh-CN" sz="1400" dirty="0">
                <a:solidFill>
                  <a:srgbClr val="080808"/>
                </a:solidFill>
                <a:latin typeface="Arial Unicode MS" panose="020B0604020202020204" pitchFamily="34" charset="-122"/>
                <a:ea typeface="JetBrains Mono"/>
              </a:rPr>
            </a:br>
            <a:endParaRPr lang="en-US" altLang="zh-CN" sz="1400" dirty="0">
              <a:solidFill>
                <a:srgbClr val="080808"/>
              </a:solidFill>
              <a:latin typeface="Arial Unicode MS" panose="020B0604020202020204" pitchFamily="34" charset="-122"/>
              <a:ea typeface="JetBrains Mono"/>
            </a:endParaRPr>
          </a:p>
          <a:p>
            <a:pPr lvl="0" eaLnBrk="0" fontAlgn="base" hangingPunct="0">
              <a:spcBef>
                <a:spcPct val="0"/>
              </a:spcBef>
              <a:spcAft>
                <a:spcPct val="0"/>
              </a:spcAft>
            </a:pPr>
            <a:r>
              <a:rPr lang="zh-CN" altLang="zh-CN" sz="1400" dirty="0">
                <a:solidFill>
                  <a:srgbClr val="0073BF"/>
                </a:solidFill>
                <a:latin typeface="Arial Unicode MS" panose="020B0604020202020204" pitchFamily="34" charset="-122"/>
                <a:ea typeface="JetBrains Mono"/>
              </a:rPr>
              <a:t>yarn </a:t>
            </a:r>
            <a:r>
              <a:rPr lang="zh-CN" altLang="zh-CN" sz="1400" dirty="0">
                <a:solidFill>
                  <a:srgbClr val="080808"/>
                </a:solidFill>
                <a:latin typeface="Arial Unicode MS" panose="020B0604020202020204" pitchFamily="34" charset="-122"/>
                <a:ea typeface="JetBrains Mono"/>
              </a:rPr>
              <a:t>jar hadoop-mapreduce-examples-3.1.4.jar pi \</a:t>
            </a:r>
            <a:br>
              <a:rPr lang="zh-CN" altLang="zh-CN" sz="1400" dirty="0">
                <a:solidFill>
                  <a:srgbClr val="080808"/>
                </a:solidFill>
                <a:latin typeface="Arial Unicode MS" panose="020B0604020202020204" pitchFamily="34" charset="-122"/>
                <a:ea typeface="JetBrains Mono"/>
              </a:rPr>
            </a:br>
            <a:r>
              <a:rPr lang="zh-CN" altLang="zh-CN" sz="1400" dirty="0">
                <a:solidFill>
                  <a:srgbClr val="000000"/>
                </a:solidFill>
                <a:latin typeface="Arial Unicode MS" panose="020B0604020202020204" pitchFamily="34" charset="-122"/>
                <a:ea typeface="JetBrains Mono"/>
              </a:rPr>
              <a:t>-Dmapreduce.job.queuename</a:t>
            </a:r>
            <a:r>
              <a:rPr lang="zh-CN" altLang="zh-CN" sz="1400" dirty="0">
                <a:solidFill>
                  <a:srgbClr val="080808"/>
                </a:solidFill>
                <a:latin typeface="Arial Unicode MS" panose="020B0604020202020204" pitchFamily="34" charset="-122"/>
                <a:ea typeface="JetBrains Mono"/>
              </a:rPr>
              <a:t>=prod \</a:t>
            </a:r>
            <a:br>
              <a:rPr lang="zh-CN" altLang="zh-CN" sz="1400" dirty="0">
                <a:solidFill>
                  <a:srgbClr val="080808"/>
                </a:solidFill>
                <a:latin typeface="Arial Unicode MS" panose="020B0604020202020204" pitchFamily="34" charset="-122"/>
                <a:ea typeface="JetBrains Mono"/>
              </a:rPr>
            </a:br>
            <a:r>
              <a:rPr lang="zh-CN" altLang="zh-CN" sz="1400" dirty="0">
                <a:solidFill>
                  <a:srgbClr val="1750EB"/>
                </a:solidFill>
                <a:latin typeface="Arial Unicode MS" panose="020B0604020202020204" pitchFamily="34" charset="-122"/>
                <a:ea typeface="JetBrains Mono"/>
              </a:rPr>
              <a:t>2 2</a:t>
            </a:r>
            <a:endParaRPr lang="zh-CN" altLang="zh-CN" sz="2000" dirty="0">
              <a:latin typeface="Arial" panose="020B0604020202020204" pitchFamily="34" charset="0"/>
            </a:endParaRPr>
          </a:p>
        </p:txBody>
      </p:sp>
      <p:pic>
        <p:nvPicPr>
          <p:cNvPr id="4" name="图片 3"/>
          <p:cNvPicPr>
            <a:picLocks noChangeAspect="1"/>
          </p:cNvPicPr>
          <p:nvPr/>
        </p:nvPicPr>
        <p:blipFill>
          <a:blip r:embed="rId2"/>
          <a:stretch>
            <a:fillRect/>
          </a:stretch>
        </p:blipFill>
        <p:spPr>
          <a:xfrm>
            <a:off x="6545153" y="2899786"/>
            <a:ext cx="4915326" cy="1981372"/>
          </a:xfrm>
          <a:prstGeom prst="rect">
            <a:avLst/>
          </a:prstGeom>
        </p:spPr>
      </p:pic>
      <p:sp>
        <p:nvSpPr>
          <p:cNvPr id="8"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59313213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zh-CN" altLang="en-US" dirty="0"/>
              <a:t>提交</a:t>
            </a:r>
            <a:r>
              <a:rPr lang="en-US" altLang="zh-CN" dirty="0"/>
              <a:t>MapReduce</a:t>
            </a:r>
            <a:r>
              <a:rPr lang="zh-CN" altLang="en-US" dirty="0"/>
              <a:t>程序</a:t>
            </a:r>
            <a:endParaRPr lang="en-US" altLang="zh-CN" dirty="0"/>
          </a:p>
          <a:p>
            <a:pPr marL="0" indent="0">
              <a:buNone/>
            </a:pPr>
            <a:r>
              <a:rPr lang="zh-CN" altLang="en-US" dirty="0"/>
              <a:t>不指定提交运行队列，默认是</a:t>
            </a:r>
            <a:r>
              <a:rPr lang="en-US" altLang="zh-CN" dirty="0"/>
              <a:t>default</a:t>
            </a:r>
            <a:r>
              <a:rPr lang="zh-CN" altLang="en-US" dirty="0"/>
              <a:t>。如果找不到</a:t>
            </a:r>
            <a:r>
              <a:rPr lang="en-US" altLang="zh-CN" dirty="0"/>
              <a:t>default</a:t>
            </a:r>
            <a:r>
              <a:rPr lang="zh-CN" altLang="en-US" dirty="0"/>
              <a:t>队列则会报错。</a:t>
            </a:r>
          </a:p>
        </p:txBody>
      </p:sp>
      <p:sp>
        <p:nvSpPr>
          <p:cNvPr id="5" name="标题 4"/>
          <p:cNvSpPr>
            <a:spLocks noGrp="1"/>
          </p:cNvSpPr>
          <p:nvPr>
            <p:ph type="title"/>
          </p:nvPr>
        </p:nvSpPr>
        <p:spPr/>
        <p:txBody>
          <a:bodyPr/>
          <a:lstStyle/>
          <a:p>
            <a:r>
              <a:rPr lang="zh-CN" altLang="en-US" dirty="0"/>
              <a:t>案例：</a:t>
            </a:r>
            <a:r>
              <a:rPr lang="en-US" altLang="zh-CN" dirty="0"/>
              <a:t>Capacity</a:t>
            </a:r>
            <a:r>
              <a:rPr lang="zh-CN" altLang="en-US" dirty="0"/>
              <a:t> </a:t>
            </a:r>
            <a:r>
              <a:rPr lang="en-US" altLang="zh-CN" dirty="0"/>
              <a:t>Scheduler</a:t>
            </a:r>
            <a:r>
              <a:rPr lang="zh-CN" altLang="en-US" dirty="0"/>
              <a:t>配置</a:t>
            </a:r>
          </a:p>
        </p:txBody>
      </p:sp>
      <p:sp>
        <p:nvSpPr>
          <p:cNvPr id="6" name="文本占位符 5"/>
          <p:cNvSpPr>
            <a:spLocks noGrp="1"/>
          </p:cNvSpPr>
          <p:nvPr>
            <p:ph type="body" sz="quarter" idx="10"/>
          </p:nvPr>
        </p:nvSpPr>
        <p:spPr/>
        <p:txBody>
          <a:bodyPr/>
          <a:lstStyle/>
          <a:p>
            <a:r>
              <a:rPr lang="zh-CN" altLang="en-US" dirty="0"/>
              <a:t>测试</a:t>
            </a:r>
          </a:p>
        </p:txBody>
      </p:sp>
      <p:sp>
        <p:nvSpPr>
          <p:cNvPr id="9"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2"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11" name="TextBox 3">
            <a:extLst>
              <a:ext uri="{FF2B5EF4-FFF2-40B4-BE49-F238E27FC236}">
                <a16:creationId xmlns:a16="http://schemas.microsoft.com/office/drawing/2014/main" id="{0C998B78-AB18-3C47-A1C7-25AE9A3A40B0}"/>
              </a:ext>
            </a:extLst>
          </p:cNvPr>
          <p:cNvSpPr txBox="1"/>
          <p:nvPr/>
        </p:nvSpPr>
        <p:spPr>
          <a:xfrm>
            <a:off x="3578465" y="3017256"/>
            <a:ext cx="5014428" cy="738664"/>
          </a:xfrm>
          <a:prstGeom prst="rect">
            <a:avLst/>
          </a:prstGeom>
          <a:solidFill>
            <a:srgbClr val="FFFFE4"/>
          </a:solidFill>
          <a:ln w="3175">
            <a:solidFill>
              <a:srgbClr val="919191"/>
            </a:solidFill>
          </a:ln>
        </p:spPr>
        <p:txBody>
          <a:bodyPr wrap="square">
            <a:spAutoFit/>
          </a:bodyPr>
          <a:lstStyle/>
          <a:p>
            <a:pPr lvl="0" eaLnBrk="0" fontAlgn="base" hangingPunct="0">
              <a:spcBef>
                <a:spcPct val="0"/>
              </a:spcBef>
              <a:spcAft>
                <a:spcPct val="0"/>
              </a:spcAft>
            </a:pPr>
            <a:r>
              <a:rPr lang="zh-CN" altLang="zh-CN" sz="1400" dirty="0">
                <a:solidFill>
                  <a:srgbClr val="0073BF"/>
                </a:solidFill>
                <a:latin typeface="Arial Unicode MS" panose="020B0604020202020204" pitchFamily="34" charset="-122"/>
                <a:ea typeface="JetBrains Mono"/>
              </a:rPr>
              <a:t>cd </a:t>
            </a:r>
            <a:r>
              <a:rPr lang="zh-CN" altLang="zh-CN" sz="1400" dirty="0">
                <a:solidFill>
                  <a:srgbClr val="080808"/>
                </a:solidFill>
                <a:latin typeface="Arial Unicode MS" panose="020B0604020202020204" pitchFamily="34" charset="-122"/>
                <a:ea typeface="JetBrains Mono"/>
              </a:rPr>
              <a:t>/export/server/hadoop-3.1.4/share/hadoop/mapreduce</a:t>
            </a:r>
            <a:br>
              <a:rPr lang="zh-CN" altLang="zh-CN" sz="1400" dirty="0">
                <a:solidFill>
                  <a:srgbClr val="080808"/>
                </a:solidFill>
                <a:latin typeface="Arial Unicode MS" panose="020B0604020202020204" pitchFamily="34" charset="-122"/>
                <a:ea typeface="JetBrains Mono"/>
              </a:rPr>
            </a:br>
            <a:endParaRPr lang="en-US" altLang="zh-CN" sz="1400" dirty="0">
              <a:solidFill>
                <a:srgbClr val="080808"/>
              </a:solidFill>
              <a:latin typeface="Arial Unicode MS" panose="020B0604020202020204" pitchFamily="34" charset="-122"/>
              <a:ea typeface="JetBrains Mono"/>
            </a:endParaRPr>
          </a:p>
          <a:p>
            <a:pPr lvl="0" eaLnBrk="0" fontAlgn="base" hangingPunct="0">
              <a:spcBef>
                <a:spcPct val="0"/>
              </a:spcBef>
              <a:spcAft>
                <a:spcPct val="0"/>
              </a:spcAft>
            </a:pPr>
            <a:r>
              <a:rPr lang="zh-CN" altLang="zh-CN" sz="1400" dirty="0">
                <a:solidFill>
                  <a:srgbClr val="0073BF"/>
                </a:solidFill>
                <a:latin typeface="Arial Unicode MS" panose="020B0604020202020204" pitchFamily="34" charset="-122"/>
                <a:ea typeface="JetBrains Mono"/>
              </a:rPr>
              <a:t>yarn </a:t>
            </a:r>
            <a:r>
              <a:rPr lang="zh-CN" altLang="zh-CN" sz="1400" dirty="0">
                <a:solidFill>
                  <a:srgbClr val="080808"/>
                </a:solidFill>
                <a:latin typeface="Arial Unicode MS" panose="020B0604020202020204" pitchFamily="34" charset="-122"/>
                <a:ea typeface="JetBrains Mono"/>
              </a:rPr>
              <a:t>jar hadoop-mapreduce-examples-3.1.4.jar pi </a:t>
            </a:r>
            <a:r>
              <a:rPr lang="zh-CN" altLang="zh-CN" sz="1400" dirty="0">
                <a:solidFill>
                  <a:srgbClr val="1750EB"/>
                </a:solidFill>
                <a:latin typeface="Arial Unicode MS" panose="020B0604020202020204" pitchFamily="34" charset="-122"/>
                <a:ea typeface="JetBrains Mono"/>
              </a:rPr>
              <a:t>2 2</a:t>
            </a:r>
            <a:endParaRPr lang="zh-CN" altLang="zh-CN" sz="2000" dirty="0">
              <a:latin typeface="Arial" panose="020B0604020202020204" pitchFamily="34" charset="0"/>
            </a:endParaRPr>
          </a:p>
        </p:txBody>
      </p:sp>
      <p:sp>
        <p:nvSpPr>
          <p:cNvPr id="8"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pic>
        <p:nvPicPr>
          <p:cNvPr id="3" name="图片 2"/>
          <p:cNvPicPr>
            <a:picLocks noChangeAspect="1"/>
          </p:cNvPicPr>
          <p:nvPr/>
        </p:nvPicPr>
        <p:blipFill>
          <a:blip r:embed="rId2"/>
          <a:stretch>
            <a:fillRect/>
          </a:stretch>
        </p:blipFill>
        <p:spPr>
          <a:xfrm>
            <a:off x="968405" y="4630241"/>
            <a:ext cx="10234547" cy="1135478"/>
          </a:xfrm>
          <a:prstGeom prst="rect">
            <a:avLst/>
          </a:prstGeom>
        </p:spPr>
      </p:pic>
    </p:spTree>
    <p:extLst>
      <p:ext uri="{BB962C8B-B14F-4D97-AF65-F5344CB8AC3E}">
        <p14:creationId xmlns:p14="http://schemas.microsoft.com/office/powerpoint/2010/main" val="411033643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en-US" altLang="zh-CN" dirty="0">
                <a:solidFill>
                  <a:srgbClr val="FF0000"/>
                </a:solidFill>
              </a:rPr>
              <a:t>Fair Scheduler</a:t>
            </a:r>
            <a:r>
              <a:rPr lang="zh-CN" altLang="en-US" dirty="0">
                <a:solidFill>
                  <a:srgbClr val="FF0000"/>
                </a:solidFill>
              </a:rPr>
              <a:t>叫做公平调度</a:t>
            </a:r>
            <a:r>
              <a:rPr lang="zh-CN" altLang="en-US" dirty="0"/>
              <a:t>，提供了</a:t>
            </a:r>
            <a:r>
              <a:rPr lang="en-US" altLang="zh-CN" dirty="0"/>
              <a:t>YARN</a:t>
            </a:r>
            <a:r>
              <a:rPr lang="zh-CN" altLang="en-US" dirty="0"/>
              <a:t>应用程序</a:t>
            </a:r>
            <a:r>
              <a:rPr lang="zh-CN" altLang="en-US" dirty="0">
                <a:solidFill>
                  <a:srgbClr val="FF0000"/>
                </a:solidFill>
              </a:rPr>
              <a:t>公平地共享大型集群中资源</a:t>
            </a:r>
            <a:r>
              <a:rPr lang="zh-CN" altLang="en-US" dirty="0"/>
              <a:t>的另一种方式。使所有应用在平均情况下随着时间的流逝可以获得相等的资源份额。</a:t>
            </a:r>
            <a:endParaRPr lang="en-US" altLang="zh-CN" dirty="0"/>
          </a:p>
          <a:p>
            <a:r>
              <a:rPr lang="en-US" altLang="zh-CN" dirty="0"/>
              <a:t>Fair Scheduler</a:t>
            </a:r>
            <a:r>
              <a:rPr lang="zh-CN" altLang="en-US" dirty="0"/>
              <a:t>设计目标是为所有的应用分配公平的资源（对公平的定义通过参数来设置）。</a:t>
            </a:r>
            <a:endParaRPr lang="en-US" altLang="zh-CN" dirty="0"/>
          </a:p>
          <a:p>
            <a:r>
              <a:rPr lang="zh-CN" altLang="en-US" dirty="0"/>
              <a:t>公平调度可以在多个队列间工作，允许资源共享和抢占。</a:t>
            </a:r>
          </a:p>
        </p:txBody>
      </p:sp>
      <p:sp>
        <p:nvSpPr>
          <p:cNvPr id="5" name="标题 4"/>
          <p:cNvSpPr>
            <a:spLocks noGrp="1"/>
          </p:cNvSpPr>
          <p:nvPr>
            <p:ph type="title"/>
          </p:nvPr>
        </p:nvSpPr>
        <p:spPr/>
        <p:txBody>
          <a:bodyPr/>
          <a:lstStyle/>
          <a:p>
            <a:r>
              <a:rPr lang="en-US" altLang="zh-CN" dirty="0"/>
              <a:t>Fair Scheduler</a:t>
            </a:r>
            <a:endParaRPr lang="zh-CN" altLang="en-US" dirty="0"/>
          </a:p>
        </p:txBody>
      </p:sp>
      <p:sp>
        <p:nvSpPr>
          <p:cNvPr id="6" name="文本占位符 5"/>
          <p:cNvSpPr>
            <a:spLocks noGrp="1"/>
          </p:cNvSpPr>
          <p:nvPr>
            <p:ph type="body" sz="quarter" idx="10"/>
          </p:nvPr>
        </p:nvSpPr>
        <p:spPr/>
        <p:txBody>
          <a:bodyPr/>
          <a:lstStyle/>
          <a:p>
            <a:r>
              <a:rPr lang="zh-CN" altLang="en-US" dirty="0"/>
              <a:t>概述</a:t>
            </a:r>
          </a:p>
        </p:txBody>
      </p:sp>
      <p:pic>
        <p:nvPicPr>
          <p:cNvPr id="8" name="图片 7"/>
          <p:cNvPicPr/>
          <p:nvPr/>
        </p:nvPicPr>
        <p:blipFill>
          <a:blip r:embed="rId2"/>
          <a:stretch>
            <a:fillRect/>
          </a:stretch>
        </p:blipFill>
        <p:spPr>
          <a:xfrm>
            <a:off x="3881636" y="4170348"/>
            <a:ext cx="3488690" cy="2479030"/>
          </a:xfrm>
          <a:prstGeom prst="rect">
            <a:avLst/>
          </a:prstGeom>
          <a:noFill/>
          <a:ln>
            <a:noFill/>
          </a:ln>
        </p:spPr>
      </p:pic>
    </p:spTree>
    <p:extLst>
      <p:ext uri="{BB962C8B-B14F-4D97-AF65-F5344CB8AC3E}">
        <p14:creationId xmlns:p14="http://schemas.microsoft.com/office/powerpoint/2010/main" val="341388539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zh-CN" altLang="en-US" dirty="0">
                <a:solidFill>
                  <a:schemeClr val="tx1"/>
                </a:solidFill>
              </a:rPr>
              <a:t>有两个用户</a:t>
            </a:r>
            <a:r>
              <a:rPr lang="en-US" altLang="zh-CN" dirty="0">
                <a:solidFill>
                  <a:schemeClr val="tx1"/>
                </a:solidFill>
              </a:rPr>
              <a:t>A</a:t>
            </a:r>
            <a:r>
              <a:rPr lang="zh-CN" altLang="en-US" dirty="0">
                <a:solidFill>
                  <a:schemeClr val="tx1"/>
                </a:solidFill>
              </a:rPr>
              <a:t>和</a:t>
            </a:r>
            <a:r>
              <a:rPr lang="en-US" altLang="zh-CN" dirty="0">
                <a:solidFill>
                  <a:schemeClr val="tx1"/>
                </a:solidFill>
              </a:rPr>
              <a:t>B</a:t>
            </a:r>
            <a:r>
              <a:rPr lang="zh-CN" altLang="en-US" dirty="0">
                <a:solidFill>
                  <a:schemeClr val="tx1"/>
                </a:solidFill>
              </a:rPr>
              <a:t>，每个用户都有自己的队列。</a:t>
            </a:r>
            <a:endParaRPr lang="en-US" altLang="zh-CN" dirty="0">
              <a:solidFill>
                <a:schemeClr val="tx1"/>
              </a:solidFill>
            </a:endParaRPr>
          </a:p>
          <a:p>
            <a:r>
              <a:rPr lang="en-US" altLang="zh-CN" dirty="0">
                <a:solidFill>
                  <a:schemeClr val="tx1"/>
                </a:solidFill>
              </a:rPr>
              <a:t>A</a:t>
            </a:r>
            <a:r>
              <a:rPr lang="zh-CN" altLang="en-US" dirty="0">
                <a:solidFill>
                  <a:schemeClr val="tx1"/>
                </a:solidFill>
              </a:rPr>
              <a:t>启动一个作业，由于没有</a:t>
            </a:r>
            <a:r>
              <a:rPr lang="en-US" altLang="zh-CN" dirty="0">
                <a:solidFill>
                  <a:schemeClr val="tx1"/>
                </a:solidFill>
              </a:rPr>
              <a:t>B</a:t>
            </a:r>
            <a:r>
              <a:rPr lang="zh-CN" altLang="en-US" dirty="0">
                <a:solidFill>
                  <a:schemeClr val="tx1"/>
                </a:solidFill>
              </a:rPr>
              <a:t>的需求，它分配了集群所有可用的资源。</a:t>
            </a:r>
            <a:endParaRPr lang="en-US" altLang="zh-CN" dirty="0">
              <a:solidFill>
                <a:schemeClr val="tx1"/>
              </a:solidFill>
            </a:endParaRPr>
          </a:p>
          <a:p>
            <a:r>
              <a:rPr lang="zh-CN" altLang="en-US" dirty="0">
                <a:solidFill>
                  <a:schemeClr val="tx1"/>
                </a:solidFill>
              </a:rPr>
              <a:t>然后</a:t>
            </a:r>
            <a:r>
              <a:rPr lang="en-US" altLang="zh-CN" dirty="0">
                <a:solidFill>
                  <a:schemeClr val="tx1"/>
                </a:solidFill>
              </a:rPr>
              <a:t>B</a:t>
            </a:r>
            <a:r>
              <a:rPr lang="zh-CN" altLang="en-US" dirty="0">
                <a:solidFill>
                  <a:schemeClr val="tx1"/>
                </a:solidFill>
              </a:rPr>
              <a:t>在</a:t>
            </a:r>
            <a:r>
              <a:rPr lang="en-US" altLang="zh-CN" dirty="0">
                <a:solidFill>
                  <a:schemeClr val="tx1"/>
                </a:solidFill>
              </a:rPr>
              <a:t>A</a:t>
            </a:r>
            <a:r>
              <a:rPr lang="zh-CN" altLang="en-US" dirty="0">
                <a:solidFill>
                  <a:schemeClr val="tx1"/>
                </a:solidFill>
              </a:rPr>
              <a:t>的作业仍在运行时启动了一个作业，经过一段时间，</a:t>
            </a:r>
            <a:r>
              <a:rPr lang="en-US" altLang="zh-CN" dirty="0">
                <a:solidFill>
                  <a:schemeClr val="tx1"/>
                </a:solidFill>
              </a:rPr>
              <a:t>A,B</a:t>
            </a:r>
            <a:r>
              <a:rPr lang="zh-CN" altLang="en-US" dirty="0">
                <a:solidFill>
                  <a:schemeClr val="tx1"/>
                </a:solidFill>
              </a:rPr>
              <a:t>各自作业都使用了一半的资源。</a:t>
            </a:r>
            <a:endParaRPr lang="en-US" altLang="zh-CN" dirty="0">
              <a:solidFill>
                <a:schemeClr val="tx1"/>
              </a:solidFill>
            </a:endParaRPr>
          </a:p>
          <a:p>
            <a:r>
              <a:rPr lang="zh-CN" altLang="en-US" dirty="0">
                <a:solidFill>
                  <a:schemeClr val="tx1"/>
                </a:solidFill>
              </a:rPr>
              <a:t>现在，如果</a:t>
            </a:r>
            <a:r>
              <a:rPr lang="en-US" altLang="zh-CN" dirty="0">
                <a:solidFill>
                  <a:schemeClr val="tx1"/>
                </a:solidFill>
              </a:rPr>
              <a:t>B</a:t>
            </a:r>
            <a:r>
              <a:rPr lang="zh-CN" altLang="en-US" dirty="0">
                <a:solidFill>
                  <a:schemeClr val="tx1"/>
                </a:solidFill>
              </a:rPr>
              <a:t>用户在其他作业仍在运行时开始第二个作业，它将与</a:t>
            </a:r>
            <a:r>
              <a:rPr lang="en-US" altLang="zh-CN" dirty="0">
                <a:solidFill>
                  <a:schemeClr val="tx1"/>
                </a:solidFill>
              </a:rPr>
              <a:t>B</a:t>
            </a:r>
            <a:r>
              <a:rPr lang="zh-CN" altLang="en-US" dirty="0">
                <a:solidFill>
                  <a:schemeClr val="tx1"/>
                </a:solidFill>
              </a:rPr>
              <a:t>的另一个作业共享其资源，因此</a:t>
            </a:r>
            <a:r>
              <a:rPr lang="en-US" altLang="zh-CN" dirty="0">
                <a:solidFill>
                  <a:schemeClr val="tx1"/>
                </a:solidFill>
              </a:rPr>
              <a:t>B</a:t>
            </a:r>
            <a:r>
              <a:rPr lang="zh-CN" altLang="en-US" dirty="0">
                <a:solidFill>
                  <a:schemeClr val="tx1"/>
                </a:solidFill>
              </a:rPr>
              <a:t>的每个作业将拥有资源的四分之一，而</a:t>
            </a:r>
            <a:r>
              <a:rPr lang="en-US" altLang="zh-CN" dirty="0">
                <a:solidFill>
                  <a:schemeClr val="tx1"/>
                </a:solidFill>
              </a:rPr>
              <a:t>A</a:t>
            </a:r>
            <a:r>
              <a:rPr lang="zh-CN" altLang="en-US" dirty="0">
                <a:solidFill>
                  <a:schemeClr val="tx1"/>
                </a:solidFill>
              </a:rPr>
              <a:t>的继续将拥有一半的资源。结果是资源在用户之间公平地共享。</a:t>
            </a:r>
          </a:p>
        </p:txBody>
      </p:sp>
      <p:sp>
        <p:nvSpPr>
          <p:cNvPr id="5" name="标题 4"/>
          <p:cNvSpPr>
            <a:spLocks noGrp="1"/>
          </p:cNvSpPr>
          <p:nvPr>
            <p:ph type="title"/>
          </p:nvPr>
        </p:nvSpPr>
        <p:spPr/>
        <p:txBody>
          <a:bodyPr/>
          <a:lstStyle/>
          <a:p>
            <a:r>
              <a:rPr lang="en-US" altLang="zh-CN" dirty="0"/>
              <a:t>Fair Scheduler</a:t>
            </a:r>
            <a:endParaRPr lang="zh-CN" altLang="en-US" dirty="0"/>
          </a:p>
        </p:txBody>
      </p:sp>
      <p:sp>
        <p:nvSpPr>
          <p:cNvPr id="6" name="文本占位符 5"/>
          <p:cNvSpPr>
            <a:spLocks noGrp="1"/>
          </p:cNvSpPr>
          <p:nvPr>
            <p:ph type="body" sz="quarter" idx="10"/>
          </p:nvPr>
        </p:nvSpPr>
        <p:spPr/>
        <p:txBody>
          <a:bodyPr/>
          <a:lstStyle/>
          <a:p>
            <a:r>
              <a:rPr lang="zh-CN" altLang="en-US" dirty="0"/>
              <a:t>如何理解公平共享</a:t>
            </a:r>
          </a:p>
        </p:txBody>
      </p:sp>
      <p:pic>
        <p:nvPicPr>
          <p:cNvPr id="8" name="图片 7"/>
          <p:cNvPicPr/>
          <p:nvPr/>
        </p:nvPicPr>
        <p:blipFill>
          <a:blip r:embed="rId2"/>
          <a:stretch>
            <a:fillRect/>
          </a:stretch>
        </p:blipFill>
        <p:spPr>
          <a:xfrm>
            <a:off x="3881636" y="4170348"/>
            <a:ext cx="3488690" cy="2479030"/>
          </a:xfrm>
          <a:prstGeom prst="rect">
            <a:avLst/>
          </a:prstGeom>
          <a:noFill/>
          <a:ln>
            <a:noFill/>
          </a:ln>
        </p:spPr>
      </p:pic>
    </p:spTree>
    <p:extLst>
      <p:ext uri="{BB962C8B-B14F-4D97-AF65-F5344CB8AC3E}">
        <p14:creationId xmlns:p14="http://schemas.microsoft.com/office/powerpoint/2010/main" val="154416190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zh-CN" altLang="en-US" dirty="0">
                <a:solidFill>
                  <a:schemeClr val="tx1"/>
                </a:solidFill>
              </a:rPr>
              <a:t>默认情况下，所有用户共享一个名为</a:t>
            </a:r>
            <a:r>
              <a:rPr lang="en-US" altLang="zh-CN" dirty="0">
                <a:solidFill>
                  <a:schemeClr val="tx1"/>
                </a:solidFill>
              </a:rPr>
              <a:t>default</a:t>
            </a:r>
            <a:r>
              <a:rPr lang="zh-CN" altLang="en-US" dirty="0">
                <a:solidFill>
                  <a:schemeClr val="tx1"/>
                </a:solidFill>
              </a:rPr>
              <a:t>的队列。</a:t>
            </a:r>
            <a:endParaRPr lang="en-US" altLang="zh-CN" dirty="0">
              <a:solidFill>
                <a:schemeClr val="tx1"/>
              </a:solidFill>
            </a:endParaRPr>
          </a:p>
          <a:p>
            <a:r>
              <a:rPr lang="zh-CN" altLang="en-US" dirty="0">
                <a:solidFill>
                  <a:schemeClr val="tx1"/>
                </a:solidFill>
              </a:rPr>
              <a:t>可以在提交应用时指定队列，也可以通过配置根据请求中包含的用户名或组来分配队列。</a:t>
            </a:r>
          </a:p>
          <a:p>
            <a:r>
              <a:rPr lang="zh-CN" altLang="en-US" dirty="0">
                <a:solidFill>
                  <a:schemeClr val="tx1"/>
                </a:solidFill>
              </a:rPr>
              <a:t>在</a:t>
            </a:r>
            <a:r>
              <a:rPr lang="zh-CN" altLang="en-US" dirty="0">
                <a:solidFill>
                  <a:srgbClr val="FF0000"/>
                </a:solidFill>
              </a:rPr>
              <a:t>每个队列中</a:t>
            </a:r>
            <a:r>
              <a:rPr lang="zh-CN" altLang="en-US" dirty="0">
                <a:solidFill>
                  <a:schemeClr val="tx1"/>
                </a:solidFill>
              </a:rPr>
              <a:t>，使用调度策略在运行的应用程序之间共享资源。默认设置是</a:t>
            </a:r>
            <a:r>
              <a:rPr lang="zh-CN" altLang="en-US" dirty="0">
                <a:solidFill>
                  <a:srgbClr val="FF0000"/>
                </a:solidFill>
              </a:rPr>
              <a:t>基于内存的公平共享</a:t>
            </a:r>
            <a:r>
              <a:rPr lang="zh-CN" altLang="en-US" dirty="0">
                <a:solidFill>
                  <a:schemeClr val="tx1"/>
                </a:solidFill>
              </a:rPr>
              <a:t>。</a:t>
            </a:r>
          </a:p>
        </p:txBody>
      </p:sp>
      <p:sp>
        <p:nvSpPr>
          <p:cNvPr id="5" name="标题 4"/>
          <p:cNvSpPr>
            <a:spLocks noGrp="1"/>
          </p:cNvSpPr>
          <p:nvPr>
            <p:ph type="title"/>
          </p:nvPr>
        </p:nvSpPr>
        <p:spPr/>
        <p:txBody>
          <a:bodyPr/>
          <a:lstStyle/>
          <a:p>
            <a:r>
              <a:rPr lang="en-US" altLang="zh-CN" dirty="0"/>
              <a:t>Fair Scheduler</a:t>
            </a:r>
            <a:endParaRPr lang="zh-CN" altLang="en-US" dirty="0"/>
          </a:p>
        </p:txBody>
      </p:sp>
      <p:sp>
        <p:nvSpPr>
          <p:cNvPr id="6" name="文本占位符 5"/>
          <p:cNvSpPr>
            <a:spLocks noGrp="1"/>
          </p:cNvSpPr>
          <p:nvPr>
            <p:ph type="body" sz="quarter" idx="10"/>
          </p:nvPr>
        </p:nvSpPr>
        <p:spPr/>
        <p:txBody>
          <a:bodyPr/>
          <a:lstStyle/>
          <a:p>
            <a:r>
              <a:rPr lang="zh-CN" altLang="en-US" dirty="0"/>
              <a:t>队列</a:t>
            </a:r>
          </a:p>
        </p:txBody>
      </p:sp>
      <p:pic>
        <p:nvPicPr>
          <p:cNvPr id="8" name="图片 7"/>
          <p:cNvPicPr/>
          <p:nvPr/>
        </p:nvPicPr>
        <p:blipFill>
          <a:blip r:embed="rId2"/>
          <a:stretch>
            <a:fillRect/>
          </a:stretch>
        </p:blipFill>
        <p:spPr>
          <a:xfrm>
            <a:off x="3881636" y="4170348"/>
            <a:ext cx="3488690" cy="2479030"/>
          </a:xfrm>
          <a:prstGeom prst="rect">
            <a:avLst/>
          </a:prstGeom>
          <a:noFill/>
          <a:ln>
            <a:noFill/>
          </a:ln>
        </p:spPr>
      </p:pic>
    </p:spTree>
    <p:extLst>
      <p:ext uri="{BB962C8B-B14F-4D97-AF65-F5344CB8AC3E}">
        <p14:creationId xmlns:p14="http://schemas.microsoft.com/office/powerpoint/2010/main" val="385804556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pPr lvl="0"/>
            <a:r>
              <a:rPr lang="zh-CN" altLang="zh-CN" b="1" dirty="0">
                <a:solidFill>
                  <a:srgbClr val="FF0000"/>
                </a:solidFill>
              </a:rPr>
              <a:t>分层队列</a:t>
            </a:r>
            <a:r>
              <a:rPr lang="zh-CN" altLang="zh-CN" dirty="0"/>
              <a:t>：队列可以按层次结构排列以划分资源，并可以配置权重以按特定比例共享集群。</a:t>
            </a:r>
          </a:p>
          <a:p>
            <a:pPr lvl="0"/>
            <a:r>
              <a:rPr lang="zh-CN" altLang="zh-CN" b="1" dirty="0"/>
              <a:t>基于用户或组的队列映射</a:t>
            </a:r>
            <a:r>
              <a:rPr lang="zh-CN" altLang="zh-CN" dirty="0"/>
              <a:t>：可以根据提交任务的用户名或组来分配队列。如果任务指定了一个队列</a:t>
            </a:r>
            <a:r>
              <a:rPr lang="en-US" altLang="zh-CN" dirty="0"/>
              <a:t>,</a:t>
            </a:r>
            <a:r>
              <a:rPr lang="zh-CN" altLang="zh-CN" dirty="0"/>
              <a:t>则在该队列中提交任务。</a:t>
            </a:r>
          </a:p>
          <a:p>
            <a:pPr lvl="0"/>
            <a:r>
              <a:rPr lang="zh-CN" altLang="zh-CN" b="1" dirty="0">
                <a:solidFill>
                  <a:srgbClr val="FF0000"/>
                </a:solidFill>
              </a:rPr>
              <a:t>资源抢占</a:t>
            </a:r>
            <a:r>
              <a:rPr lang="zh-CN" altLang="zh-CN" dirty="0"/>
              <a:t>：根据应用的配置，抢占和分配资源可以是友好的或是强制的。默认不启用资源抢占。</a:t>
            </a:r>
          </a:p>
        </p:txBody>
      </p:sp>
      <p:sp>
        <p:nvSpPr>
          <p:cNvPr id="5" name="标题 4"/>
          <p:cNvSpPr>
            <a:spLocks noGrp="1"/>
          </p:cNvSpPr>
          <p:nvPr>
            <p:ph type="title"/>
          </p:nvPr>
        </p:nvSpPr>
        <p:spPr/>
        <p:txBody>
          <a:bodyPr/>
          <a:lstStyle/>
          <a:p>
            <a:r>
              <a:rPr lang="en-US" altLang="zh-CN" dirty="0"/>
              <a:t>Fair Scheduler</a:t>
            </a:r>
            <a:endParaRPr lang="zh-CN" altLang="en-US" dirty="0"/>
          </a:p>
        </p:txBody>
      </p:sp>
      <p:sp>
        <p:nvSpPr>
          <p:cNvPr id="6" name="文本占位符 5"/>
          <p:cNvSpPr>
            <a:spLocks noGrp="1"/>
          </p:cNvSpPr>
          <p:nvPr>
            <p:ph type="body" sz="quarter" idx="10"/>
          </p:nvPr>
        </p:nvSpPr>
        <p:spPr/>
        <p:txBody>
          <a:bodyPr/>
          <a:lstStyle/>
          <a:p>
            <a:r>
              <a:rPr lang="zh-CN" altLang="en-US" dirty="0"/>
              <a:t>特性优势</a:t>
            </a:r>
          </a:p>
        </p:txBody>
      </p:sp>
    </p:spTree>
    <p:extLst>
      <p:ext uri="{BB962C8B-B14F-4D97-AF65-F5344CB8AC3E}">
        <p14:creationId xmlns:p14="http://schemas.microsoft.com/office/powerpoint/2010/main" val="417954449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pPr lvl="0"/>
            <a:r>
              <a:rPr lang="zh-CN" altLang="zh-CN" b="1" dirty="0"/>
              <a:t>保证最小配额</a:t>
            </a:r>
            <a:r>
              <a:rPr lang="zh-CN" altLang="zh-CN" dirty="0"/>
              <a:t>：可以设置队列最小资源，允许将保证的最小份额分配给队列，保证用户可以启动任务。当队列不能满足最小资源时</a:t>
            </a:r>
            <a:r>
              <a:rPr lang="en-US" altLang="zh-CN" dirty="0"/>
              <a:t>,</a:t>
            </a:r>
            <a:r>
              <a:rPr lang="zh-CN" altLang="zh-CN" dirty="0"/>
              <a:t>可以从其它队列抢占。当队列资源使用不完时</a:t>
            </a:r>
            <a:r>
              <a:rPr lang="en-US" altLang="zh-CN" dirty="0"/>
              <a:t>,</a:t>
            </a:r>
            <a:r>
              <a:rPr lang="zh-CN" altLang="zh-CN" dirty="0"/>
              <a:t>可以给其它队列使用。这对于确保某些用户、组或生产应用始终获得足够的资源。</a:t>
            </a:r>
          </a:p>
          <a:p>
            <a:pPr lvl="0"/>
            <a:r>
              <a:rPr lang="zh-CN" altLang="zh-CN" b="1" dirty="0">
                <a:solidFill>
                  <a:srgbClr val="FF0000"/>
                </a:solidFill>
              </a:rPr>
              <a:t>允许资源共享</a:t>
            </a:r>
            <a:r>
              <a:rPr lang="zh-CN" altLang="zh-CN" dirty="0"/>
              <a:t>：即当一个应用运行时</a:t>
            </a:r>
            <a:r>
              <a:rPr lang="en-US" altLang="zh-CN" dirty="0"/>
              <a:t>,</a:t>
            </a:r>
            <a:r>
              <a:rPr lang="zh-CN" altLang="zh-CN" dirty="0"/>
              <a:t>如果其它队列没有任务执行</a:t>
            </a:r>
            <a:r>
              <a:rPr lang="en-US" altLang="zh-CN" dirty="0"/>
              <a:t>,</a:t>
            </a:r>
            <a:r>
              <a:rPr lang="zh-CN" altLang="zh-CN" dirty="0"/>
              <a:t>则可以使用其它队列</a:t>
            </a:r>
            <a:r>
              <a:rPr lang="en-US" altLang="zh-CN" dirty="0"/>
              <a:t>,</a:t>
            </a:r>
            <a:r>
              <a:rPr lang="zh-CN" altLang="zh-CN" dirty="0"/>
              <a:t>当其它队列有应用需要资源时再将占用的队列释放出来。所有的应用都从资源队列中分配资源。</a:t>
            </a:r>
          </a:p>
          <a:p>
            <a:pPr lvl="0"/>
            <a:r>
              <a:rPr lang="zh-CN" altLang="zh-CN" b="1" dirty="0"/>
              <a:t>默认不限制每个队列和用户可以同时运行应用的数量</a:t>
            </a:r>
            <a:r>
              <a:rPr lang="zh-CN" altLang="zh-CN" dirty="0"/>
              <a:t>。可以配置来限制队列和用户并行执行的应用数量。限制并行执行应用数量不会导致任务提交失败</a:t>
            </a:r>
            <a:r>
              <a:rPr lang="en-US" altLang="zh-CN" dirty="0"/>
              <a:t>,</a:t>
            </a:r>
            <a:r>
              <a:rPr lang="zh-CN" altLang="zh-CN" dirty="0"/>
              <a:t>超出的应用会在队列中等待。</a:t>
            </a:r>
          </a:p>
        </p:txBody>
      </p:sp>
      <p:sp>
        <p:nvSpPr>
          <p:cNvPr id="5" name="标题 4"/>
          <p:cNvSpPr>
            <a:spLocks noGrp="1"/>
          </p:cNvSpPr>
          <p:nvPr>
            <p:ph type="title"/>
          </p:nvPr>
        </p:nvSpPr>
        <p:spPr/>
        <p:txBody>
          <a:bodyPr/>
          <a:lstStyle/>
          <a:p>
            <a:r>
              <a:rPr lang="en-US" altLang="zh-CN" dirty="0"/>
              <a:t>Fair Scheduler</a:t>
            </a:r>
            <a:endParaRPr lang="zh-CN" altLang="en-US" dirty="0"/>
          </a:p>
        </p:txBody>
      </p:sp>
      <p:sp>
        <p:nvSpPr>
          <p:cNvPr id="6" name="文本占位符 5"/>
          <p:cNvSpPr>
            <a:spLocks noGrp="1"/>
          </p:cNvSpPr>
          <p:nvPr>
            <p:ph type="body" sz="quarter" idx="10"/>
          </p:nvPr>
        </p:nvSpPr>
        <p:spPr/>
        <p:txBody>
          <a:bodyPr/>
          <a:lstStyle/>
          <a:p>
            <a:r>
              <a:rPr lang="zh-CN" altLang="en-US" dirty="0"/>
              <a:t>特性优势</a:t>
            </a:r>
          </a:p>
        </p:txBody>
      </p:sp>
    </p:spTree>
    <p:extLst>
      <p:ext uri="{BB962C8B-B14F-4D97-AF65-F5344CB8AC3E}">
        <p14:creationId xmlns:p14="http://schemas.microsoft.com/office/powerpoint/2010/main" val="543656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en-US" altLang="zh-CN" dirty="0"/>
              <a:t>MapReduce</a:t>
            </a:r>
            <a:r>
              <a:rPr lang="zh-CN" altLang="zh-CN" dirty="0"/>
              <a:t>中定义了如下的</a:t>
            </a:r>
            <a:r>
              <a:rPr lang="en-US" altLang="zh-CN" dirty="0"/>
              <a:t>Map</a:t>
            </a:r>
            <a:r>
              <a:rPr lang="zh-CN" altLang="zh-CN" dirty="0"/>
              <a:t>和</a:t>
            </a:r>
            <a:r>
              <a:rPr lang="en-US" altLang="zh-CN" dirty="0"/>
              <a:t>Reduce</a:t>
            </a:r>
            <a:r>
              <a:rPr lang="zh-CN" altLang="zh-CN" dirty="0"/>
              <a:t>两个抽象的编程接口，由用户去编程实现</a:t>
            </a:r>
            <a:r>
              <a:rPr lang="en-US" altLang="zh-CN" dirty="0"/>
              <a:t>:</a:t>
            </a:r>
            <a:endParaRPr lang="zh-CN" altLang="zh-CN" dirty="0"/>
          </a:p>
          <a:p>
            <a:pPr marL="0" indent="0">
              <a:buNone/>
            </a:pPr>
            <a:r>
              <a:rPr lang="en-US" altLang="zh-CN" dirty="0"/>
              <a:t>map: (k1; v1) → (k2; v2)</a:t>
            </a:r>
            <a:endParaRPr lang="zh-CN" altLang="zh-CN" dirty="0"/>
          </a:p>
          <a:p>
            <a:pPr marL="0" indent="0">
              <a:buNone/>
            </a:pPr>
            <a:r>
              <a:rPr lang="en-US" altLang="zh-CN" dirty="0"/>
              <a:t>reduce: (k2; [v2]) → (k3; v3)</a:t>
            </a:r>
          </a:p>
          <a:p>
            <a:r>
              <a:rPr lang="zh-CN" altLang="zh-CN" dirty="0"/>
              <a:t>通过以上两个编程接口，大家可以看出</a:t>
            </a:r>
            <a:r>
              <a:rPr lang="en-US" altLang="zh-CN" dirty="0"/>
              <a:t>MapReduce</a:t>
            </a:r>
            <a:r>
              <a:rPr lang="zh-CN" altLang="zh-CN" dirty="0"/>
              <a:t>处理的数据类型是</a:t>
            </a:r>
            <a:r>
              <a:rPr lang="en-US" altLang="zh-CN" b="1" dirty="0">
                <a:solidFill>
                  <a:srgbClr val="FF0000"/>
                </a:solidFill>
              </a:rPr>
              <a:t>&lt;key,value&gt;</a:t>
            </a:r>
            <a:r>
              <a:rPr lang="zh-CN" altLang="zh-CN" b="1" dirty="0">
                <a:solidFill>
                  <a:srgbClr val="FF0000"/>
                </a:solidFill>
              </a:rPr>
              <a:t>键值对</a:t>
            </a:r>
            <a:r>
              <a:rPr lang="zh-CN" altLang="zh-CN" dirty="0"/>
              <a:t>。</a:t>
            </a:r>
          </a:p>
          <a:p>
            <a:pPr marL="0" indent="0">
              <a:buNone/>
            </a:pPr>
            <a:endParaRPr lang="zh-CN" altLang="zh-CN" dirty="0"/>
          </a:p>
          <a:p>
            <a:pPr marL="0" indent="0">
              <a:buNone/>
            </a:pPr>
            <a:endParaRPr lang="zh-CN" altLang="en-US" dirty="0"/>
          </a:p>
          <a:p>
            <a:endParaRPr lang="zh-CN" altLang="en-US" dirty="0"/>
          </a:p>
        </p:txBody>
      </p:sp>
      <p:sp>
        <p:nvSpPr>
          <p:cNvPr id="5" name="标题 4"/>
          <p:cNvSpPr>
            <a:spLocks noGrp="1"/>
          </p:cNvSpPr>
          <p:nvPr>
            <p:ph type="title"/>
          </p:nvPr>
        </p:nvSpPr>
        <p:spPr/>
        <p:txBody>
          <a:bodyPr/>
          <a:lstStyle/>
          <a:p>
            <a:r>
              <a:rPr lang="en-US" altLang="zh-CN" dirty="0"/>
              <a:t>Hadoop MapReduce</a:t>
            </a:r>
            <a:r>
              <a:rPr lang="zh-CN" altLang="en-US" dirty="0"/>
              <a:t>设计构思</a:t>
            </a:r>
          </a:p>
        </p:txBody>
      </p:sp>
      <p:sp>
        <p:nvSpPr>
          <p:cNvPr id="6" name="文本占位符 5"/>
          <p:cNvSpPr>
            <a:spLocks noGrp="1"/>
          </p:cNvSpPr>
          <p:nvPr>
            <p:ph type="body" sz="quarter" idx="10"/>
          </p:nvPr>
        </p:nvSpPr>
        <p:spPr/>
        <p:txBody>
          <a:bodyPr/>
          <a:lstStyle/>
          <a:p>
            <a:r>
              <a:rPr lang="zh-CN" altLang="en-US" dirty="0"/>
              <a:t>（</a:t>
            </a:r>
            <a:r>
              <a:rPr lang="en-US" altLang="zh-CN" dirty="0"/>
              <a:t>2</a:t>
            </a:r>
            <a:r>
              <a:rPr lang="zh-CN" altLang="en-US" dirty="0"/>
              <a:t>）构建抽象编程模型</a:t>
            </a:r>
          </a:p>
        </p:txBody>
      </p:sp>
    </p:spTree>
    <p:extLst>
      <p:ext uri="{BB962C8B-B14F-4D97-AF65-F5344CB8AC3E}">
        <p14:creationId xmlns:p14="http://schemas.microsoft.com/office/powerpoint/2010/main" val="1184498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1000"/>
                                        <p:tgtEl>
                                          <p:spTgt spid="7">
                                            <p:txEl>
                                              <p:pRg st="0" end="0"/>
                                            </p:txEl>
                                          </p:spTgt>
                                        </p:tgtEl>
                                      </p:cBhvr>
                                    </p:animEffect>
                                    <p:anim calcmode="lin" valueType="num">
                                      <p:cBhvr>
                                        <p:cTn id="8"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7">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fade">
                                      <p:cBhvr>
                                        <p:cTn id="12" dur="1000"/>
                                        <p:tgtEl>
                                          <p:spTgt spid="7">
                                            <p:txEl>
                                              <p:pRg st="1" end="1"/>
                                            </p:txEl>
                                          </p:spTgt>
                                        </p:tgtEl>
                                      </p:cBhvr>
                                    </p:animEffect>
                                    <p:anim calcmode="lin" valueType="num">
                                      <p:cBhvr>
                                        <p:cTn id="13" dur="1000" fill="hold"/>
                                        <p:tgtEl>
                                          <p:spTgt spid="7">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7">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fade">
                                      <p:cBhvr>
                                        <p:cTn id="17" dur="1000"/>
                                        <p:tgtEl>
                                          <p:spTgt spid="7">
                                            <p:txEl>
                                              <p:pRg st="2" end="2"/>
                                            </p:txEl>
                                          </p:spTgt>
                                        </p:tgtEl>
                                      </p:cBhvr>
                                    </p:animEffect>
                                    <p:anim calcmode="lin" valueType="num">
                                      <p:cBhvr>
                                        <p:cTn id="18" dur="1000" fill="hold"/>
                                        <p:tgtEl>
                                          <p:spTgt spid="7">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7">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7">
                                            <p:txEl>
                                              <p:pRg st="3" end="3"/>
                                            </p:txEl>
                                          </p:spTgt>
                                        </p:tgtEl>
                                        <p:attrNameLst>
                                          <p:attrName>style.visibility</p:attrName>
                                        </p:attrNameLst>
                                      </p:cBhvr>
                                      <p:to>
                                        <p:strVal val="visible"/>
                                      </p:to>
                                    </p:set>
                                    <p:animEffect transition="in" filter="fade">
                                      <p:cBhvr>
                                        <p:cTn id="24" dur="1000"/>
                                        <p:tgtEl>
                                          <p:spTgt spid="7">
                                            <p:txEl>
                                              <p:pRg st="3" end="3"/>
                                            </p:txEl>
                                          </p:spTgt>
                                        </p:tgtEl>
                                      </p:cBhvr>
                                    </p:animEffect>
                                    <p:anim calcmode="lin" valueType="num">
                                      <p:cBhvr>
                                        <p:cTn id="25" dur="1000" fill="hold"/>
                                        <p:tgtEl>
                                          <p:spTgt spid="7">
                                            <p:txEl>
                                              <p:pRg st="3" end="3"/>
                                            </p:txEl>
                                          </p:spTgt>
                                        </p:tgtEl>
                                        <p:attrNameLst>
                                          <p:attrName>ppt_x</p:attrName>
                                        </p:attrNameLst>
                                      </p:cBhvr>
                                      <p:tavLst>
                                        <p:tav tm="0">
                                          <p:val>
                                            <p:strVal val="#ppt_x"/>
                                          </p:val>
                                        </p:tav>
                                        <p:tav tm="100000">
                                          <p:val>
                                            <p:strVal val="#ppt_x"/>
                                          </p:val>
                                        </p:tav>
                                      </p:tavLst>
                                    </p:anim>
                                    <p:anim calcmode="lin" valueType="num">
                                      <p:cBhvr>
                                        <p:cTn id="26" dur="1000" fill="hold"/>
                                        <p:tgtEl>
                                          <p:spTgt spid="7">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DC7A42-DEB9-4846-9885-EF1F65B29AB4}"/>
              </a:ext>
            </a:extLst>
          </p:cNvPr>
          <p:cNvSpPr>
            <a:spLocks noGrp="1"/>
          </p:cNvSpPr>
          <p:nvPr>
            <p:ph type="title"/>
          </p:nvPr>
        </p:nvSpPr>
        <p:spPr/>
        <p:txBody>
          <a:bodyPr/>
          <a:lstStyle/>
          <a:p>
            <a:r>
              <a:rPr lang="en-US" altLang="zh-CN" dirty="0">
                <a:solidFill>
                  <a:schemeClr val="tx1"/>
                </a:solidFill>
              </a:rPr>
              <a:t>Hadoop HA</a:t>
            </a:r>
            <a:r>
              <a:rPr lang="zh-CN" altLang="en-US" dirty="0">
                <a:solidFill>
                  <a:schemeClr val="tx1"/>
                </a:solidFill>
              </a:rPr>
              <a:t>集群</a:t>
            </a:r>
            <a:endParaRPr lang="en-US" altLang="zh-CN" dirty="0">
              <a:solidFill>
                <a:schemeClr val="tx1"/>
              </a:solidFill>
            </a:endParaRPr>
          </a:p>
        </p:txBody>
      </p:sp>
      <p:sp>
        <p:nvSpPr>
          <p:cNvPr id="3" name="文本占位符 2">
            <a:extLst>
              <a:ext uri="{FF2B5EF4-FFF2-40B4-BE49-F238E27FC236}">
                <a16:creationId xmlns:a16="http://schemas.microsoft.com/office/drawing/2014/main" id="{DC0D98B5-82FB-804B-8565-7E31DD4B40B6}"/>
              </a:ext>
            </a:extLst>
          </p:cNvPr>
          <p:cNvSpPr>
            <a:spLocks noGrp="1"/>
          </p:cNvSpPr>
          <p:nvPr>
            <p:ph type="body" sz="quarter" idx="10"/>
          </p:nvPr>
        </p:nvSpPr>
        <p:spPr/>
        <p:txBody>
          <a:bodyPr/>
          <a:lstStyle/>
          <a:p>
            <a:r>
              <a:rPr kumimoji="1" lang="en-US" altLang="zh-CN" dirty="0"/>
              <a:t>04</a:t>
            </a:r>
            <a:endParaRPr kumimoji="1" lang="zh-CN" altLang="en-US" dirty="0"/>
          </a:p>
        </p:txBody>
      </p:sp>
    </p:spTree>
    <p:extLst>
      <p:ext uri="{BB962C8B-B14F-4D97-AF65-F5344CB8AC3E}">
        <p14:creationId xmlns:p14="http://schemas.microsoft.com/office/powerpoint/2010/main" val="76023984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691FACA-E1ED-6A48-A1E4-D925AAC03039}"/>
              </a:ext>
            </a:extLst>
          </p:cNvPr>
          <p:cNvSpPr>
            <a:spLocks noGrp="1"/>
          </p:cNvSpPr>
          <p:nvPr>
            <p:ph type="body" sz="quarter" idx="10"/>
          </p:nvPr>
        </p:nvSpPr>
        <p:spPr/>
        <p:txBody>
          <a:bodyPr/>
          <a:lstStyle/>
          <a:p>
            <a:r>
              <a:rPr lang="zh-CN" altLang="en-US" dirty="0">
                <a:solidFill>
                  <a:srgbClr val="FF0000"/>
                </a:solidFill>
              </a:rPr>
              <a:t>高可用（</a:t>
            </a:r>
            <a:r>
              <a:rPr lang="en-US" altLang="zh-CN" dirty="0">
                <a:solidFill>
                  <a:srgbClr val="FF0000"/>
                </a:solidFill>
              </a:rPr>
              <a:t>HA</a:t>
            </a:r>
            <a:r>
              <a:rPr lang="zh-CN" altLang="en-US" dirty="0">
                <a:solidFill>
                  <a:srgbClr val="FF0000"/>
                </a:solidFill>
              </a:rPr>
              <a:t>）的背景知识</a:t>
            </a:r>
            <a:endParaRPr lang="en-US" altLang="zh-CN" dirty="0">
              <a:solidFill>
                <a:srgbClr val="FF0000"/>
              </a:solidFill>
            </a:endParaRPr>
          </a:p>
          <a:p>
            <a:r>
              <a:rPr lang="en-US" altLang="zh-CN" dirty="0">
                <a:solidFill>
                  <a:schemeClr val="tx1"/>
                </a:solidFill>
              </a:rPr>
              <a:t>NAMENODE</a:t>
            </a:r>
            <a:r>
              <a:rPr lang="zh-CN" altLang="en-US" dirty="0">
                <a:solidFill>
                  <a:schemeClr val="tx1"/>
                </a:solidFill>
              </a:rPr>
              <a:t>单点故障问题</a:t>
            </a:r>
            <a:endParaRPr lang="en-US" altLang="zh-CN" dirty="0">
              <a:solidFill>
                <a:schemeClr val="tx1"/>
              </a:solidFill>
            </a:endParaRPr>
          </a:p>
          <a:p>
            <a:r>
              <a:rPr lang="en-US" altLang="zh-CN" dirty="0">
                <a:solidFill>
                  <a:schemeClr val="tx1"/>
                </a:solidFill>
              </a:rPr>
              <a:t>HDFS HA</a:t>
            </a:r>
            <a:r>
              <a:rPr lang="zh-CN" altLang="en-US" dirty="0">
                <a:solidFill>
                  <a:schemeClr val="tx1"/>
                </a:solidFill>
              </a:rPr>
              <a:t>解决方案</a:t>
            </a:r>
            <a:r>
              <a:rPr lang="en-US" altLang="zh-CN" dirty="0">
                <a:solidFill>
                  <a:schemeClr val="tx1"/>
                </a:solidFill>
              </a:rPr>
              <a:t>--QJM</a:t>
            </a:r>
          </a:p>
          <a:p>
            <a:r>
              <a:rPr lang="en-US" altLang="zh-CN" dirty="0">
                <a:solidFill>
                  <a:schemeClr val="tx1"/>
                </a:solidFill>
              </a:rPr>
              <a:t>YARN HA</a:t>
            </a:r>
            <a:r>
              <a:rPr lang="zh-CN" altLang="en-US" dirty="0">
                <a:solidFill>
                  <a:schemeClr val="tx1"/>
                </a:solidFill>
              </a:rPr>
              <a:t>解决方案</a:t>
            </a:r>
            <a:endParaRPr lang="en-US" altLang="zh-CN" dirty="0">
              <a:solidFill>
                <a:schemeClr val="tx1"/>
              </a:solidFill>
            </a:endParaRPr>
          </a:p>
        </p:txBody>
      </p:sp>
    </p:spTree>
    <p:extLst>
      <p:ext uri="{BB962C8B-B14F-4D97-AF65-F5344CB8AC3E}">
        <p14:creationId xmlns:p14="http://schemas.microsoft.com/office/powerpoint/2010/main" val="316346757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p:cNvSpPr>
            <a:spLocks noGrp="1"/>
          </p:cNvSpPr>
          <p:nvPr>
            <p:ph type="body" sz="quarter" idx="11"/>
          </p:nvPr>
        </p:nvSpPr>
        <p:spPr/>
        <p:txBody>
          <a:bodyPr/>
          <a:lstStyle/>
          <a:p>
            <a:r>
              <a:rPr lang="zh-CN" altLang="en-US" dirty="0"/>
              <a:t>单点故障（英语：</a:t>
            </a:r>
            <a:r>
              <a:rPr lang="en-US" altLang="zh-CN" dirty="0"/>
              <a:t>single point of failure</a:t>
            </a:r>
            <a:r>
              <a:rPr lang="zh-CN" altLang="en-US" dirty="0"/>
              <a:t>，缩写</a:t>
            </a:r>
            <a:r>
              <a:rPr lang="en-US" altLang="zh-CN" b="1" dirty="0">
                <a:solidFill>
                  <a:srgbClr val="FF0000"/>
                </a:solidFill>
              </a:rPr>
              <a:t>SPOF</a:t>
            </a:r>
            <a:r>
              <a:rPr lang="zh-CN" altLang="en-US" dirty="0"/>
              <a:t>）是指系统中某一点一旦失效，就会让整个系统无法运行</a:t>
            </a:r>
            <a:endParaRPr lang="en-US" altLang="zh-CN" dirty="0"/>
          </a:p>
          <a:p>
            <a:r>
              <a:rPr lang="zh-CN" altLang="en-US" dirty="0"/>
              <a:t>换句话说，</a:t>
            </a:r>
            <a:r>
              <a:rPr lang="zh-CN" altLang="en-US" dirty="0">
                <a:solidFill>
                  <a:srgbClr val="92D050"/>
                </a:solidFill>
              </a:rPr>
              <a:t>单点故障即会整体故障</a:t>
            </a:r>
            <a:r>
              <a:rPr lang="zh-CN" altLang="en-US" dirty="0"/>
              <a:t>。</a:t>
            </a:r>
          </a:p>
        </p:txBody>
      </p:sp>
      <p:sp>
        <p:nvSpPr>
          <p:cNvPr id="2" name="标题 1"/>
          <p:cNvSpPr>
            <a:spLocks noGrp="1"/>
          </p:cNvSpPr>
          <p:nvPr>
            <p:ph type="title"/>
          </p:nvPr>
        </p:nvSpPr>
        <p:spPr/>
        <p:txBody>
          <a:bodyPr/>
          <a:lstStyle/>
          <a:p>
            <a:r>
              <a:rPr lang="zh-CN" altLang="en-US" dirty="0"/>
              <a:t>高可用（</a:t>
            </a:r>
            <a:r>
              <a:rPr lang="en-US" altLang="zh-CN" dirty="0"/>
              <a:t>HA</a:t>
            </a:r>
            <a:r>
              <a:rPr lang="zh-CN" altLang="en-US" dirty="0"/>
              <a:t>）的背景知识</a:t>
            </a:r>
          </a:p>
        </p:txBody>
      </p:sp>
      <p:sp>
        <p:nvSpPr>
          <p:cNvPr id="5" name="文本占位符 4"/>
          <p:cNvSpPr>
            <a:spLocks noGrp="1"/>
          </p:cNvSpPr>
          <p:nvPr>
            <p:ph type="body" sz="quarter" idx="10"/>
          </p:nvPr>
        </p:nvSpPr>
        <p:spPr/>
        <p:txBody>
          <a:bodyPr/>
          <a:lstStyle/>
          <a:p>
            <a:r>
              <a:rPr lang="zh-CN" altLang="en-US" dirty="0"/>
              <a:t>单点故障</a:t>
            </a:r>
          </a:p>
        </p:txBody>
      </p:sp>
      <p:pic>
        <p:nvPicPr>
          <p:cNvPr id="7" name="图片 6"/>
          <p:cNvPicPr/>
          <p:nvPr/>
        </p:nvPicPr>
        <p:blipFill>
          <a:blip r:embed="rId2"/>
          <a:stretch>
            <a:fillRect/>
          </a:stretch>
        </p:blipFill>
        <p:spPr>
          <a:xfrm>
            <a:off x="2436580" y="2780475"/>
            <a:ext cx="7435208" cy="2780570"/>
          </a:xfrm>
          <a:prstGeom prst="rect">
            <a:avLst/>
          </a:prstGeom>
          <a:ln>
            <a:solidFill>
              <a:schemeClr val="accent1"/>
            </a:solidFill>
          </a:ln>
        </p:spPr>
      </p:pic>
    </p:spTree>
    <p:extLst>
      <p:ext uri="{BB962C8B-B14F-4D97-AF65-F5344CB8AC3E}">
        <p14:creationId xmlns:p14="http://schemas.microsoft.com/office/powerpoint/2010/main" val="22656819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p:cNvSpPr>
            <a:spLocks noGrp="1"/>
          </p:cNvSpPr>
          <p:nvPr>
            <p:ph type="body" sz="quarter" idx="11"/>
          </p:nvPr>
        </p:nvSpPr>
        <p:spPr/>
        <p:txBody>
          <a:bodyPr/>
          <a:lstStyle/>
          <a:p>
            <a:r>
              <a:rPr lang="zh-CN" altLang="zh-CN" dirty="0"/>
              <a:t>解决单点故障，实现系统服务高可用的核心并不是让故障永不发生，而是让故障的发生对业务的影响降到最小。因为</a:t>
            </a:r>
            <a:r>
              <a:rPr lang="zh-CN" altLang="zh-CN" dirty="0">
                <a:solidFill>
                  <a:srgbClr val="92D050"/>
                </a:solidFill>
              </a:rPr>
              <a:t>软硬件故障是难以避免</a:t>
            </a:r>
            <a:r>
              <a:rPr lang="zh-CN" altLang="zh-CN" dirty="0"/>
              <a:t>的问题。</a:t>
            </a:r>
          </a:p>
          <a:p>
            <a:r>
              <a:rPr lang="zh-CN" altLang="zh-CN" dirty="0"/>
              <a:t>当下企业中成熟的做法就是</a:t>
            </a:r>
            <a:r>
              <a:rPr lang="zh-CN" altLang="zh-CN" dirty="0">
                <a:solidFill>
                  <a:srgbClr val="FF0000"/>
                </a:solidFill>
              </a:rPr>
              <a:t>给单点故障设置备份，形成主备架构</a:t>
            </a:r>
            <a:r>
              <a:rPr lang="zh-CN" altLang="zh-CN" dirty="0"/>
              <a:t>。通俗描述就是</a:t>
            </a:r>
            <a:r>
              <a:rPr lang="zh-CN" altLang="zh-CN" b="1" dirty="0">
                <a:solidFill>
                  <a:srgbClr val="FF0000"/>
                </a:solidFill>
              </a:rPr>
              <a:t>当主挂掉，备份顶上</a:t>
            </a:r>
            <a:r>
              <a:rPr lang="zh-CN" altLang="zh-CN" dirty="0"/>
              <a:t>，短暂的中断之后继续提供服务。</a:t>
            </a:r>
          </a:p>
          <a:p>
            <a:r>
              <a:rPr lang="zh-CN" altLang="zh-CN" dirty="0"/>
              <a:t>常见的是</a:t>
            </a:r>
            <a:r>
              <a:rPr lang="zh-CN" altLang="zh-CN" b="1" dirty="0">
                <a:solidFill>
                  <a:srgbClr val="92D050"/>
                </a:solidFill>
              </a:rPr>
              <a:t>一主一备</a:t>
            </a:r>
            <a:r>
              <a:rPr lang="zh-CN" altLang="zh-CN" dirty="0"/>
              <a:t>架构，当然也可以一主多备。备份越多，容错能力越强，与此同时，冗余也越大，浪费资源。</a:t>
            </a:r>
          </a:p>
          <a:p>
            <a:pPr marL="0" indent="0">
              <a:buNone/>
            </a:pPr>
            <a:endParaRPr lang="zh-CN" altLang="zh-CN" dirty="0"/>
          </a:p>
        </p:txBody>
      </p:sp>
      <p:sp>
        <p:nvSpPr>
          <p:cNvPr id="2" name="标题 1"/>
          <p:cNvSpPr>
            <a:spLocks noGrp="1"/>
          </p:cNvSpPr>
          <p:nvPr>
            <p:ph type="title"/>
          </p:nvPr>
        </p:nvSpPr>
        <p:spPr/>
        <p:txBody>
          <a:bodyPr/>
          <a:lstStyle/>
          <a:p>
            <a:r>
              <a:rPr lang="zh-CN" altLang="en-US" dirty="0"/>
              <a:t>高可用（</a:t>
            </a:r>
            <a:r>
              <a:rPr lang="en-US" altLang="zh-CN" dirty="0"/>
              <a:t>HA</a:t>
            </a:r>
            <a:r>
              <a:rPr lang="zh-CN" altLang="en-US" dirty="0"/>
              <a:t>）的背景知识</a:t>
            </a:r>
          </a:p>
        </p:txBody>
      </p:sp>
      <p:sp>
        <p:nvSpPr>
          <p:cNvPr id="5" name="文本占位符 4"/>
          <p:cNvSpPr>
            <a:spLocks noGrp="1"/>
          </p:cNvSpPr>
          <p:nvPr>
            <p:ph type="body" sz="quarter" idx="10"/>
          </p:nvPr>
        </p:nvSpPr>
        <p:spPr/>
        <p:txBody>
          <a:bodyPr/>
          <a:lstStyle/>
          <a:p>
            <a:r>
              <a:rPr lang="zh-CN" altLang="en-US" dirty="0"/>
              <a:t>如何解决单点故障</a:t>
            </a:r>
          </a:p>
        </p:txBody>
      </p:sp>
      <p:pic>
        <p:nvPicPr>
          <p:cNvPr id="3" name="图片 2"/>
          <p:cNvPicPr>
            <a:picLocks noChangeAspect="1"/>
          </p:cNvPicPr>
          <p:nvPr/>
        </p:nvPicPr>
        <p:blipFill>
          <a:blip r:embed="rId2"/>
          <a:stretch>
            <a:fillRect/>
          </a:stretch>
        </p:blipFill>
        <p:spPr>
          <a:xfrm>
            <a:off x="3087549" y="3657208"/>
            <a:ext cx="5720025" cy="2961825"/>
          </a:xfrm>
          <a:prstGeom prst="rect">
            <a:avLst/>
          </a:prstGeom>
        </p:spPr>
      </p:pic>
    </p:spTree>
    <p:extLst>
      <p:ext uri="{BB962C8B-B14F-4D97-AF65-F5344CB8AC3E}">
        <p14:creationId xmlns:p14="http://schemas.microsoft.com/office/powerpoint/2010/main" val="392860374"/>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p:cNvSpPr>
            <a:spLocks noGrp="1"/>
          </p:cNvSpPr>
          <p:nvPr>
            <p:ph type="body" sz="quarter" idx="11"/>
          </p:nvPr>
        </p:nvSpPr>
        <p:spPr/>
        <p:txBody>
          <a:bodyPr/>
          <a:lstStyle/>
          <a:p>
            <a:r>
              <a:rPr lang="en-US" altLang="zh-CN" b="1" dirty="0">
                <a:solidFill>
                  <a:srgbClr val="FF0000"/>
                </a:solidFill>
              </a:rPr>
              <a:t>Active</a:t>
            </a:r>
            <a:r>
              <a:rPr lang="zh-CN" altLang="en-US" dirty="0"/>
              <a:t>：主角色。活跃的角色，代表正在对外提供服务的角色服务。任意时间有且只有一个</a:t>
            </a:r>
            <a:r>
              <a:rPr lang="en-US" altLang="zh-CN" dirty="0"/>
              <a:t>active</a:t>
            </a:r>
            <a:r>
              <a:rPr lang="zh-CN" altLang="en-US" dirty="0"/>
              <a:t>对外提供服务。</a:t>
            </a:r>
          </a:p>
          <a:p>
            <a:r>
              <a:rPr lang="en-US" altLang="zh-CN" b="1" dirty="0">
                <a:solidFill>
                  <a:srgbClr val="FF0000"/>
                </a:solidFill>
              </a:rPr>
              <a:t>Standby</a:t>
            </a:r>
            <a:r>
              <a:rPr lang="zh-CN" altLang="en-US" dirty="0"/>
              <a:t>：备份角色。需要和主角色保持数据、状态同步，并且时刻准备切换成主角色（当主角色挂掉或者出现故障时），对外提供服务，保持服务的可用性。</a:t>
            </a:r>
          </a:p>
          <a:p>
            <a:pPr marL="0" indent="0">
              <a:buNone/>
            </a:pPr>
            <a:endParaRPr lang="zh-CN" altLang="zh-CN" dirty="0"/>
          </a:p>
        </p:txBody>
      </p:sp>
      <p:sp>
        <p:nvSpPr>
          <p:cNvPr id="2" name="标题 1"/>
          <p:cNvSpPr>
            <a:spLocks noGrp="1"/>
          </p:cNvSpPr>
          <p:nvPr>
            <p:ph type="title"/>
          </p:nvPr>
        </p:nvSpPr>
        <p:spPr/>
        <p:txBody>
          <a:bodyPr/>
          <a:lstStyle/>
          <a:p>
            <a:r>
              <a:rPr lang="zh-CN" altLang="en-US" dirty="0"/>
              <a:t>高可用（</a:t>
            </a:r>
            <a:r>
              <a:rPr lang="en-US" altLang="zh-CN" dirty="0"/>
              <a:t>HA</a:t>
            </a:r>
            <a:r>
              <a:rPr lang="zh-CN" altLang="en-US" dirty="0"/>
              <a:t>）的背景知识</a:t>
            </a:r>
          </a:p>
        </p:txBody>
      </p:sp>
      <p:sp>
        <p:nvSpPr>
          <p:cNvPr id="5" name="文本占位符 4"/>
          <p:cNvSpPr>
            <a:spLocks noGrp="1"/>
          </p:cNvSpPr>
          <p:nvPr>
            <p:ph type="body" sz="quarter" idx="10"/>
          </p:nvPr>
        </p:nvSpPr>
        <p:spPr/>
        <p:txBody>
          <a:bodyPr/>
          <a:lstStyle/>
          <a:p>
            <a:r>
              <a:rPr lang="zh-CN" altLang="en-US" dirty="0"/>
              <a:t>主备集群角色</a:t>
            </a:r>
          </a:p>
        </p:txBody>
      </p:sp>
      <p:pic>
        <p:nvPicPr>
          <p:cNvPr id="24578" name="Picture 2" descr="HARC - Active / Standby | Evergreente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81903" y="2819247"/>
            <a:ext cx="6096000" cy="3800476"/>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484684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p:cNvSpPr>
            <a:spLocks noGrp="1"/>
          </p:cNvSpPr>
          <p:nvPr>
            <p:ph type="body" sz="quarter" idx="11"/>
          </p:nvPr>
        </p:nvSpPr>
        <p:spPr/>
        <p:txBody>
          <a:bodyPr/>
          <a:lstStyle/>
          <a:p>
            <a:r>
              <a:rPr lang="zh-CN" altLang="zh-CN" b="1" dirty="0">
                <a:solidFill>
                  <a:srgbClr val="FF0000"/>
                </a:solidFill>
              </a:rPr>
              <a:t>高可用性</a:t>
            </a:r>
            <a:r>
              <a:rPr lang="zh-CN" altLang="zh-CN" dirty="0"/>
              <a:t>（英语：</a:t>
            </a:r>
            <a:r>
              <a:rPr lang="en-US" altLang="zh-CN" dirty="0"/>
              <a:t>high availability</a:t>
            </a:r>
            <a:r>
              <a:rPr lang="zh-CN" altLang="zh-CN" dirty="0"/>
              <a:t>，缩写为 </a:t>
            </a:r>
            <a:r>
              <a:rPr lang="en-US" altLang="zh-CN" b="1" dirty="0">
                <a:solidFill>
                  <a:srgbClr val="FF0000"/>
                </a:solidFill>
              </a:rPr>
              <a:t>HA</a:t>
            </a:r>
            <a:r>
              <a:rPr lang="zh-CN" altLang="zh-CN" dirty="0"/>
              <a:t>），</a:t>
            </a:r>
            <a:r>
              <a:rPr lang="en-US" altLang="zh-CN" dirty="0"/>
              <a:t>IT</a:t>
            </a:r>
            <a:r>
              <a:rPr lang="zh-CN" altLang="zh-CN" dirty="0"/>
              <a:t>术语，指系统无中断地执行其功能的能力，代表系统的可用性程度。是进行系统设计时的准则之一。</a:t>
            </a:r>
            <a:endParaRPr lang="en-US" altLang="zh-CN" dirty="0"/>
          </a:p>
          <a:p>
            <a:r>
              <a:rPr lang="zh-CN" altLang="zh-CN" dirty="0"/>
              <a:t>高可用性系统意味着系统服务可以更长时间运行，通常通过提高系统的容错能力来实现。</a:t>
            </a:r>
          </a:p>
          <a:p>
            <a:r>
              <a:rPr lang="zh-CN" altLang="zh-CN" dirty="0"/>
              <a:t>高可用性或者高可靠度的系统</a:t>
            </a:r>
            <a:r>
              <a:rPr lang="zh-CN" altLang="zh-CN" dirty="0">
                <a:solidFill>
                  <a:srgbClr val="FF0000"/>
                </a:solidFill>
              </a:rPr>
              <a:t>不会希望有单点故障造成整体故障的情形</a:t>
            </a:r>
            <a:r>
              <a:rPr lang="zh-CN" altLang="zh-CN" dirty="0"/>
              <a:t>。一般可以</a:t>
            </a:r>
            <a:r>
              <a:rPr lang="zh-CN" altLang="en-US" dirty="0"/>
              <a:t>通过</a:t>
            </a:r>
            <a:r>
              <a:rPr lang="zh-CN" altLang="zh-CN" b="1" dirty="0">
                <a:solidFill>
                  <a:srgbClr val="FF0000"/>
                </a:solidFill>
              </a:rPr>
              <a:t>冗余</a:t>
            </a:r>
            <a:r>
              <a:rPr lang="zh-CN" altLang="zh-CN" dirty="0"/>
              <a:t>的方式增加多个相同机能的部件，只要这些部件没有同时失效，系统（或至少部分系统）仍可运作，这会让可靠度提高。</a:t>
            </a:r>
          </a:p>
        </p:txBody>
      </p:sp>
      <p:sp>
        <p:nvSpPr>
          <p:cNvPr id="2" name="标题 1"/>
          <p:cNvSpPr>
            <a:spLocks noGrp="1"/>
          </p:cNvSpPr>
          <p:nvPr>
            <p:ph type="title"/>
          </p:nvPr>
        </p:nvSpPr>
        <p:spPr/>
        <p:txBody>
          <a:bodyPr/>
          <a:lstStyle/>
          <a:p>
            <a:r>
              <a:rPr lang="zh-CN" altLang="en-US" dirty="0"/>
              <a:t>高可用（</a:t>
            </a:r>
            <a:r>
              <a:rPr lang="en-US" altLang="zh-CN" dirty="0"/>
              <a:t>HA</a:t>
            </a:r>
            <a:r>
              <a:rPr lang="zh-CN" altLang="en-US" dirty="0"/>
              <a:t>）的背景知识</a:t>
            </a:r>
          </a:p>
        </p:txBody>
      </p:sp>
      <p:sp>
        <p:nvSpPr>
          <p:cNvPr id="5" name="文本占位符 4"/>
          <p:cNvSpPr>
            <a:spLocks noGrp="1"/>
          </p:cNvSpPr>
          <p:nvPr>
            <p:ph type="body" sz="quarter" idx="10"/>
          </p:nvPr>
        </p:nvSpPr>
        <p:spPr/>
        <p:txBody>
          <a:bodyPr/>
          <a:lstStyle/>
          <a:p>
            <a:r>
              <a:rPr lang="zh-CN" altLang="en-US" dirty="0"/>
              <a:t>高可用</a:t>
            </a:r>
          </a:p>
        </p:txBody>
      </p:sp>
    </p:spTree>
    <p:extLst>
      <p:ext uri="{BB962C8B-B14F-4D97-AF65-F5344CB8AC3E}">
        <p14:creationId xmlns:p14="http://schemas.microsoft.com/office/powerpoint/2010/main" val="418261433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p:cNvSpPr>
            <a:spLocks noGrp="1"/>
          </p:cNvSpPr>
          <p:nvPr>
            <p:ph type="body" sz="quarter" idx="11"/>
          </p:nvPr>
        </p:nvSpPr>
        <p:spPr/>
        <p:txBody>
          <a:bodyPr/>
          <a:lstStyle/>
          <a:p>
            <a:r>
              <a:rPr lang="zh-CN" altLang="en-US" dirty="0"/>
              <a:t>在系统的高可用性里有个衡量其可靠性的标准</a:t>
            </a:r>
            <a:r>
              <a:rPr lang="en-US" altLang="zh-CN" dirty="0"/>
              <a:t>——X</a:t>
            </a:r>
            <a:r>
              <a:rPr lang="zh-CN" altLang="en-US" dirty="0"/>
              <a:t>个</a:t>
            </a:r>
            <a:r>
              <a:rPr lang="en-US" altLang="zh-CN" dirty="0"/>
              <a:t>9</a:t>
            </a:r>
            <a:r>
              <a:rPr lang="zh-CN" altLang="en-US" dirty="0"/>
              <a:t>，这个</a:t>
            </a:r>
            <a:r>
              <a:rPr lang="en-US" altLang="zh-CN" dirty="0"/>
              <a:t>X</a:t>
            </a:r>
            <a:r>
              <a:rPr lang="zh-CN" altLang="en-US" dirty="0"/>
              <a:t>是代表数字</a:t>
            </a:r>
            <a:r>
              <a:rPr lang="en-US" altLang="zh-CN" dirty="0"/>
              <a:t>3-5</a:t>
            </a:r>
            <a:r>
              <a:rPr lang="zh-CN" altLang="en-US" dirty="0"/>
              <a:t>。</a:t>
            </a:r>
            <a:endParaRPr lang="en-US" altLang="zh-CN" dirty="0"/>
          </a:p>
          <a:p>
            <a:r>
              <a:rPr lang="en-US" altLang="zh-CN" dirty="0">
                <a:solidFill>
                  <a:srgbClr val="FF0000"/>
                </a:solidFill>
              </a:rPr>
              <a:t>X</a:t>
            </a:r>
            <a:r>
              <a:rPr lang="zh-CN" altLang="en-US" dirty="0">
                <a:solidFill>
                  <a:srgbClr val="FF0000"/>
                </a:solidFill>
              </a:rPr>
              <a:t>个</a:t>
            </a:r>
            <a:r>
              <a:rPr lang="en-US" altLang="zh-CN" dirty="0">
                <a:solidFill>
                  <a:srgbClr val="FF0000"/>
                </a:solidFill>
              </a:rPr>
              <a:t>9</a:t>
            </a:r>
            <a:r>
              <a:rPr lang="zh-CN" altLang="en-US" dirty="0">
                <a:solidFill>
                  <a:srgbClr val="FF0000"/>
                </a:solidFill>
              </a:rPr>
              <a:t>表示在系统</a:t>
            </a:r>
            <a:r>
              <a:rPr lang="en-US" altLang="zh-CN" dirty="0">
                <a:solidFill>
                  <a:srgbClr val="FF0000"/>
                </a:solidFill>
              </a:rPr>
              <a:t>1</a:t>
            </a:r>
            <a:r>
              <a:rPr lang="zh-CN" altLang="en-US" dirty="0">
                <a:solidFill>
                  <a:srgbClr val="FF0000"/>
                </a:solidFill>
              </a:rPr>
              <a:t>年时间的使用过程中，系统可以正常使用时间与总时间（</a:t>
            </a:r>
            <a:r>
              <a:rPr lang="en-US" altLang="zh-CN" dirty="0">
                <a:solidFill>
                  <a:srgbClr val="FF0000"/>
                </a:solidFill>
              </a:rPr>
              <a:t>1</a:t>
            </a:r>
            <a:r>
              <a:rPr lang="zh-CN" altLang="en-US" dirty="0">
                <a:solidFill>
                  <a:srgbClr val="FF0000"/>
                </a:solidFill>
              </a:rPr>
              <a:t>年）之比</a:t>
            </a:r>
            <a:r>
              <a:rPr lang="zh-CN" altLang="en-US" dirty="0"/>
              <a:t>。</a:t>
            </a:r>
          </a:p>
          <a:p>
            <a:pPr marL="359138" lvl="1" indent="0">
              <a:buNone/>
            </a:pPr>
            <a:r>
              <a:rPr lang="en-US" altLang="zh-CN" sz="1200" dirty="0"/>
              <a:t>3</a:t>
            </a:r>
            <a:r>
              <a:rPr lang="zh-CN" altLang="en-US" sz="1200" dirty="0"/>
              <a:t>个</a:t>
            </a:r>
            <a:r>
              <a:rPr lang="en-US" altLang="zh-CN" sz="1200" dirty="0"/>
              <a:t>9</a:t>
            </a:r>
            <a:r>
              <a:rPr lang="zh-CN" altLang="en-US" sz="1200" dirty="0"/>
              <a:t>：</a:t>
            </a:r>
            <a:r>
              <a:rPr lang="en-US" altLang="zh-CN" sz="1200" dirty="0"/>
              <a:t>(1-99.9%)*365*24=8.76</a:t>
            </a:r>
            <a:r>
              <a:rPr lang="zh-CN" altLang="en-US" sz="1200" dirty="0"/>
              <a:t>小时，表示该系统在连续运行</a:t>
            </a:r>
            <a:r>
              <a:rPr lang="en-US" altLang="zh-CN" sz="1200" dirty="0"/>
              <a:t>1</a:t>
            </a:r>
            <a:r>
              <a:rPr lang="zh-CN" altLang="en-US" sz="1200" dirty="0"/>
              <a:t>年时间里最多可能的业务中断时间是</a:t>
            </a:r>
            <a:r>
              <a:rPr lang="en-US" altLang="zh-CN" sz="1200" dirty="0"/>
              <a:t>8.76</a:t>
            </a:r>
            <a:r>
              <a:rPr lang="zh-CN" altLang="en-US" sz="1200" dirty="0"/>
              <a:t>小时。</a:t>
            </a:r>
          </a:p>
          <a:p>
            <a:pPr marL="359138" lvl="1" indent="0">
              <a:buNone/>
            </a:pPr>
            <a:r>
              <a:rPr lang="en-US" altLang="zh-CN" sz="1200" dirty="0"/>
              <a:t>4</a:t>
            </a:r>
            <a:r>
              <a:rPr lang="zh-CN" altLang="en-US" sz="1200" dirty="0"/>
              <a:t>个</a:t>
            </a:r>
            <a:r>
              <a:rPr lang="en-US" altLang="zh-CN" sz="1200" dirty="0"/>
              <a:t>9</a:t>
            </a:r>
            <a:r>
              <a:rPr lang="zh-CN" altLang="en-US" sz="1200" dirty="0"/>
              <a:t>：</a:t>
            </a:r>
            <a:r>
              <a:rPr lang="en-US" altLang="zh-CN" sz="1200" dirty="0"/>
              <a:t>(1-99.99%)*365*24=0.876</a:t>
            </a:r>
            <a:r>
              <a:rPr lang="zh-CN" altLang="en-US" sz="1200" dirty="0"/>
              <a:t>小时</a:t>
            </a:r>
            <a:r>
              <a:rPr lang="en-US" altLang="zh-CN" sz="1200" dirty="0"/>
              <a:t>=52.6</a:t>
            </a:r>
            <a:r>
              <a:rPr lang="zh-CN" altLang="en-US" sz="1200" dirty="0"/>
              <a:t>分钟，表示该系统在连续运行</a:t>
            </a:r>
            <a:r>
              <a:rPr lang="en-US" altLang="zh-CN" sz="1200" dirty="0"/>
              <a:t>1</a:t>
            </a:r>
            <a:r>
              <a:rPr lang="zh-CN" altLang="en-US" sz="1200" dirty="0"/>
              <a:t>年时间里最多可能的业务中断时间是</a:t>
            </a:r>
            <a:r>
              <a:rPr lang="en-US" altLang="zh-CN" sz="1200" dirty="0"/>
              <a:t>52.6</a:t>
            </a:r>
            <a:r>
              <a:rPr lang="zh-CN" altLang="en-US" sz="1200" dirty="0"/>
              <a:t>分钟。</a:t>
            </a:r>
          </a:p>
          <a:p>
            <a:pPr marL="359138" lvl="1" indent="0">
              <a:buNone/>
            </a:pPr>
            <a:r>
              <a:rPr lang="en-US" altLang="zh-CN" sz="1200" dirty="0"/>
              <a:t>5</a:t>
            </a:r>
            <a:r>
              <a:rPr lang="zh-CN" altLang="en-US" sz="1200" dirty="0"/>
              <a:t>个</a:t>
            </a:r>
            <a:r>
              <a:rPr lang="en-US" altLang="zh-CN" sz="1200" dirty="0"/>
              <a:t>9</a:t>
            </a:r>
            <a:r>
              <a:rPr lang="zh-CN" altLang="en-US" sz="1200" dirty="0"/>
              <a:t>：</a:t>
            </a:r>
            <a:r>
              <a:rPr lang="en-US" altLang="zh-CN" sz="1200" dirty="0"/>
              <a:t>(1-99.999%)*365*24*60=5.26</a:t>
            </a:r>
            <a:r>
              <a:rPr lang="zh-CN" altLang="en-US" sz="1200" dirty="0"/>
              <a:t>分钟，表示该系统在连续运行</a:t>
            </a:r>
            <a:r>
              <a:rPr lang="en-US" altLang="zh-CN" sz="1200" dirty="0"/>
              <a:t>1</a:t>
            </a:r>
            <a:r>
              <a:rPr lang="zh-CN" altLang="en-US" sz="1200" dirty="0"/>
              <a:t>年时间里最多可能的业务中断时间是</a:t>
            </a:r>
            <a:r>
              <a:rPr lang="en-US" altLang="zh-CN" sz="1200" dirty="0"/>
              <a:t>5.26</a:t>
            </a:r>
            <a:r>
              <a:rPr lang="zh-CN" altLang="en-US" sz="1200" dirty="0"/>
              <a:t>分钟。</a:t>
            </a:r>
          </a:p>
          <a:p>
            <a:r>
              <a:rPr lang="zh-CN" altLang="en-US" dirty="0"/>
              <a:t>可以看出，</a:t>
            </a:r>
            <a:r>
              <a:rPr lang="en-US" altLang="zh-CN" dirty="0"/>
              <a:t>9</a:t>
            </a:r>
            <a:r>
              <a:rPr lang="zh-CN" altLang="en-US" dirty="0"/>
              <a:t>越多，系统的可靠性越强，能够容忍的业务中断时间越少，但是要付出的成本更高。</a:t>
            </a:r>
          </a:p>
        </p:txBody>
      </p:sp>
      <p:sp>
        <p:nvSpPr>
          <p:cNvPr id="2" name="标题 1"/>
          <p:cNvSpPr>
            <a:spLocks noGrp="1"/>
          </p:cNvSpPr>
          <p:nvPr>
            <p:ph type="title"/>
          </p:nvPr>
        </p:nvSpPr>
        <p:spPr/>
        <p:txBody>
          <a:bodyPr/>
          <a:lstStyle/>
          <a:p>
            <a:r>
              <a:rPr lang="zh-CN" altLang="en-US" dirty="0"/>
              <a:t>高可用（</a:t>
            </a:r>
            <a:r>
              <a:rPr lang="en-US" altLang="zh-CN" dirty="0"/>
              <a:t>HA</a:t>
            </a:r>
            <a:r>
              <a:rPr lang="zh-CN" altLang="en-US" dirty="0"/>
              <a:t>）的背景知识</a:t>
            </a:r>
          </a:p>
        </p:txBody>
      </p:sp>
      <p:sp>
        <p:nvSpPr>
          <p:cNvPr id="5" name="文本占位符 4"/>
          <p:cNvSpPr>
            <a:spLocks noGrp="1"/>
          </p:cNvSpPr>
          <p:nvPr>
            <p:ph type="body" sz="quarter" idx="10"/>
          </p:nvPr>
        </p:nvSpPr>
        <p:spPr/>
        <p:txBody>
          <a:bodyPr/>
          <a:lstStyle/>
          <a:p>
            <a:r>
              <a:rPr lang="zh-CN" altLang="en-US" dirty="0"/>
              <a:t>集群可用性评判标准（</a:t>
            </a:r>
            <a:r>
              <a:rPr lang="en-US" altLang="zh-CN" dirty="0"/>
              <a:t>x</a:t>
            </a:r>
            <a:r>
              <a:rPr lang="zh-CN" altLang="en-US" dirty="0"/>
              <a:t>个</a:t>
            </a:r>
            <a:r>
              <a:rPr lang="en-US" altLang="zh-CN" dirty="0"/>
              <a:t>9</a:t>
            </a:r>
            <a:r>
              <a:rPr lang="zh-CN" altLang="en-US" dirty="0"/>
              <a:t>）</a:t>
            </a:r>
          </a:p>
        </p:txBody>
      </p:sp>
      <p:pic>
        <p:nvPicPr>
          <p:cNvPr id="7" name="图片 6"/>
          <p:cNvPicPr/>
          <p:nvPr/>
        </p:nvPicPr>
        <p:blipFill>
          <a:blip r:embed="rId2"/>
          <a:stretch>
            <a:fillRect/>
          </a:stretch>
        </p:blipFill>
        <p:spPr>
          <a:xfrm>
            <a:off x="3061413" y="4272125"/>
            <a:ext cx="5695950" cy="1782445"/>
          </a:xfrm>
          <a:prstGeom prst="rect">
            <a:avLst/>
          </a:prstGeom>
        </p:spPr>
      </p:pic>
    </p:spTree>
    <p:extLst>
      <p:ext uri="{BB962C8B-B14F-4D97-AF65-F5344CB8AC3E}">
        <p14:creationId xmlns:p14="http://schemas.microsoft.com/office/powerpoint/2010/main" val="108276343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p:cNvSpPr>
            <a:spLocks noGrp="1"/>
          </p:cNvSpPr>
          <p:nvPr>
            <p:ph type="body" sz="quarter" idx="11"/>
          </p:nvPr>
        </p:nvSpPr>
        <p:spPr/>
        <p:txBody>
          <a:bodyPr/>
          <a:lstStyle/>
          <a:p>
            <a:r>
              <a:rPr lang="zh-CN" altLang="en-US" dirty="0"/>
              <a:t>脑裂问题</a:t>
            </a:r>
            <a:endParaRPr lang="en-US" altLang="zh-CN" dirty="0"/>
          </a:p>
          <a:p>
            <a:pPr marL="0" indent="0">
              <a:buNone/>
            </a:pPr>
            <a:r>
              <a:rPr lang="zh-CN" altLang="en-US" sz="1400" dirty="0"/>
              <a:t>    脑裂</a:t>
            </a:r>
            <a:r>
              <a:rPr lang="en-US" altLang="zh-CN" sz="1400" dirty="0"/>
              <a:t>(split-brain)</a:t>
            </a:r>
            <a:r>
              <a:rPr lang="zh-CN" altLang="en-US" sz="1400" dirty="0"/>
              <a:t>是指“大脑分裂”</a:t>
            </a:r>
            <a:r>
              <a:rPr lang="en-US" altLang="zh-CN" sz="1400" dirty="0"/>
              <a:t>,</a:t>
            </a:r>
            <a:r>
              <a:rPr lang="zh-CN" altLang="en-US" sz="1400" dirty="0"/>
              <a:t>本是医学名词。</a:t>
            </a:r>
            <a:endParaRPr lang="en-US" altLang="zh-CN" sz="1400" dirty="0"/>
          </a:p>
          <a:p>
            <a:pPr marL="0" indent="0">
              <a:buNone/>
            </a:pPr>
            <a:r>
              <a:rPr lang="en-US" altLang="zh-CN" sz="1400" dirty="0"/>
              <a:t>    </a:t>
            </a:r>
            <a:r>
              <a:rPr lang="zh-CN" altLang="en-US" sz="1400" dirty="0"/>
              <a:t>在</a:t>
            </a:r>
            <a:r>
              <a:rPr lang="en-US" altLang="zh-CN" sz="1400" dirty="0"/>
              <a:t>HA</a:t>
            </a:r>
            <a:r>
              <a:rPr lang="zh-CN" altLang="en-US" sz="1400" dirty="0"/>
              <a:t>集群中，脑裂指的是当</a:t>
            </a:r>
            <a:r>
              <a:rPr lang="zh-CN" altLang="en-US" sz="1400" dirty="0">
                <a:solidFill>
                  <a:srgbClr val="92D050"/>
                </a:solidFill>
              </a:rPr>
              <a:t>联系主备节点的</a:t>
            </a:r>
            <a:r>
              <a:rPr lang="en-US" altLang="zh-CN" sz="1400" dirty="0">
                <a:solidFill>
                  <a:srgbClr val="92D050"/>
                </a:solidFill>
              </a:rPr>
              <a:t>"</a:t>
            </a:r>
            <a:r>
              <a:rPr lang="zh-CN" altLang="en-US" sz="1400" dirty="0">
                <a:solidFill>
                  <a:srgbClr val="92D050"/>
                </a:solidFill>
              </a:rPr>
              <a:t>心跳线</a:t>
            </a:r>
            <a:r>
              <a:rPr lang="en-US" altLang="zh-CN" sz="1400" dirty="0">
                <a:solidFill>
                  <a:srgbClr val="92D050"/>
                </a:solidFill>
              </a:rPr>
              <a:t>"</a:t>
            </a:r>
            <a:r>
              <a:rPr lang="zh-CN" altLang="en-US" sz="1400" dirty="0">
                <a:solidFill>
                  <a:srgbClr val="92D050"/>
                </a:solidFill>
              </a:rPr>
              <a:t>断开时</a:t>
            </a:r>
            <a:r>
              <a:rPr lang="en-US" altLang="zh-CN" sz="1400" dirty="0">
                <a:solidFill>
                  <a:srgbClr val="92D050"/>
                </a:solidFill>
              </a:rPr>
              <a:t>(</a:t>
            </a:r>
            <a:r>
              <a:rPr lang="zh-CN" altLang="en-US" sz="1400" dirty="0">
                <a:solidFill>
                  <a:srgbClr val="92D050"/>
                </a:solidFill>
              </a:rPr>
              <a:t>即两个节点断开联系时</a:t>
            </a:r>
            <a:r>
              <a:rPr lang="en-US" altLang="zh-CN" sz="1400" dirty="0">
                <a:solidFill>
                  <a:srgbClr val="92D050"/>
                </a:solidFill>
              </a:rPr>
              <a:t>)</a:t>
            </a:r>
            <a:r>
              <a:rPr lang="zh-CN" altLang="en-US" sz="1400" dirty="0">
                <a:solidFill>
                  <a:srgbClr val="92D050"/>
                </a:solidFill>
              </a:rPr>
              <a:t>，本来为一个整体、动作协调的</a:t>
            </a:r>
            <a:r>
              <a:rPr lang="en-US" altLang="zh-CN" sz="1400" dirty="0">
                <a:solidFill>
                  <a:srgbClr val="92D050"/>
                </a:solidFill>
              </a:rPr>
              <a:t>HA</a:t>
            </a:r>
            <a:r>
              <a:rPr lang="zh-CN" altLang="en-US" sz="1400" dirty="0">
                <a:solidFill>
                  <a:srgbClr val="92D050"/>
                </a:solidFill>
              </a:rPr>
              <a:t>系统，就分裂成为两个独立的节点</a:t>
            </a:r>
            <a:r>
              <a:rPr lang="zh-CN" altLang="en-US" sz="1400" dirty="0"/>
              <a:t>。由于相互失去了联系，主备节点之间像</a:t>
            </a:r>
            <a:r>
              <a:rPr lang="en-US" altLang="zh-CN" sz="1400" dirty="0"/>
              <a:t>"</a:t>
            </a:r>
            <a:r>
              <a:rPr lang="zh-CN" altLang="en-US" sz="1400" dirty="0"/>
              <a:t>裂脑人</a:t>
            </a:r>
            <a:r>
              <a:rPr lang="en-US" altLang="zh-CN" sz="1400" dirty="0"/>
              <a:t>"</a:t>
            </a:r>
            <a:r>
              <a:rPr lang="zh-CN" altLang="en-US" sz="1400" dirty="0"/>
              <a:t>一样，使得整个集群处于混乱状态。</a:t>
            </a:r>
            <a:endParaRPr lang="en-US" altLang="zh-CN" sz="1400" dirty="0"/>
          </a:p>
          <a:p>
            <a:r>
              <a:rPr lang="zh-CN" altLang="en-US" dirty="0"/>
              <a:t>脑裂的严重后果</a:t>
            </a:r>
          </a:p>
          <a:p>
            <a:pPr marL="0" indent="0">
              <a:buNone/>
            </a:pPr>
            <a:r>
              <a:rPr lang="en-US" altLang="zh-CN" sz="1400" dirty="0"/>
              <a:t>    1</a:t>
            </a:r>
            <a:r>
              <a:rPr lang="zh-CN" altLang="en-US" sz="1400" dirty="0"/>
              <a:t>）</a:t>
            </a:r>
            <a:r>
              <a:rPr lang="zh-CN" altLang="en-US" sz="1400" dirty="0">
                <a:solidFill>
                  <a:srgbClr val="FF0000"/>
                </a:solidFill>
              </a:rPr>
              <a:t>集群无主</a:t>
            </a:r>
            <a:r>
              <a:rPr lang="zh-CN" altLang="en-US" sz="1400" dirty="0"/>
              <a:t>：都认为对方是状态好的，自己是备份角色，后果是无服务；</a:t>
            </a:r>
          </a:p>
          <a:p>
            <a:pPr marL="0" indent="0">
              <a:buNone/>
            </a:pPr>
            <a:r>
              <a:rPr lang="en-US" altLang="zh-CN" sz="1400" dirty="0"/>
              <a:t>    2</a:t>
            </a:r>
            <a:r>
              <a:rPr lang="zh-CN" altLang="en-US" sz="1400" dirty="0"/>
              <a:t>）</a:t>
            </a:r>
            <a:r>
              <a:rPr lang="zh-CN" altLang="en-US" sz="1400" dirty="0">
                <a:solidFill>
                  <a:srgbClr val="FF0000"/>
                </a:solidFill>
              </a:rPr>
              <a:t>集群多主</a:t>
            </a:r>
            <a:r>
              <a:rPr lang="zh-CN" altLang="en-US" sz="1400" dirty="0"/>
              <a:t>：都认为对方是故障的，自己是主角色。相互争抢共享资源，结果会导致系统混乱，数据损坏。此外对于客户端访问也是一头雾水，找谁呢？</a:t>
            </a:r>
          </a:p>
          <a:p>
            <a:pPr marL="0" indent="0">
              <a:buNone/>
            </a:pPr>
            <a:r>
              <a:rPr lang="zh-CN" altLang="en-US" sz="1400" dirty="0"/>
              <a:t>    避免脑裂问题的核心是：保持</a:t>
            </a:r>
            <a:r>
              <a:rPr lang="zh-CN" altLang="en-US" sz="1400" dirty="0">
                <a:solidFill>
                  <a:srgbClr val="FF0000"/>
                </a:solidFill>
              </a:rPr>
              <a:t>任意时刻系统有且只有一个主角色</a:t>
            </a:r>
            <a:r>
              <a:rPr lang="zh-CN" altLang="en-US" sz="1400" dirty="0"/>
              <a:t>提供服务。</a:t>
            </a:r>
          </a:p>
          <a:p>
            <a:pPr marL="0" indent="0">
              <a:buNone/>
            </a:pPr>
            <a:endParaRPr lang="zh-CN" altLang="en-US" dirty="0"/>
          </a:p>
        </p:txBody>
      </p:sp>
      <p:sp>
        <p:nvSpPr>
          <p:cNvPr id="2" name="标题 1"/>
          <p:cNvSpPr>
            <a:spLocks noGrp="1"/>
          </p:cNvSpPr>
          <p:nvPr>
            <p:ph type="title"/>
          </p:nvPr>
        </p:nvSpPr>
        <p:spPr/>
        <p:txBody>
          <a:bodyPr/>
          <a:lstStyle/>
          <a:p>
            <a:r>
              <a:rPr lang="zh-CN" altLang="en-US" dirty="0"/>
              <a:t>高可用（</a:t>
            </a:r>
            <a:r>
              <a:rPr lang="en-US" altLang="zh-CN" dirty="0"/>
              <a:t>HA</a:t>
            </a:r>
            <a:r>
              <a:rPr lang="zh-CN" altLang="en-US" dirty="0"/>
              <a:t>）的背景知识</a:t>
            </a:r>
          </a:p>
        </p:txBody>
      </p:sp>
      <p:sp>
        <p:nvSpPr>
          <p:cNvPr id="5" name="文本占位符 4"/>
          <p:cNvSpPr>
            <a:spLocks noGrp="1"/>
          </p:cNvSpPr>
          <p:nvPr>
            <p:ph type="body" sz="quarter" idx="10"/>
          </p:nvPr>
        </p:nvSpPr>
        <p:spPr/>
        <p:txBody>
          <a:bodyPr/>
          <a:lstStyle/>
          <a:p>
            <a:r>
              <a:rPr lang="en-US" altLang="zh-CN" dirty="0"/>
              <a:t>HA</a:t>
            </a:r>
            <a:r>
              <a:rPr lang="zh-CN" altLang="en-US" dirty="0"/>
              <a:t>系统设计核心问题（</a:t>
            </a:r>
            <a:r>
              <a:rPr lang="en-US" altLang="zh-CN" dirty="0"/>
              <a:t>1</a:t>
            </a:r>
            <a:r>
              <a:rPr lang="zh-CN" altLang="en-US" dirty="0"/>
              <a:t>）</a:t>
            </a:r>
          </a:p>
        </p:txBody>
      </p:sp>
    </p:spTree>
    <p:extLst>
      <p:ext uri="{BB962C8B-B14F-4D97-AF65-F5344CB8AC3E}">
        <p14:creationId xmlns:p14="http://schemas.microsoft.com/office/powerpoint/2010/main" val="124123459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p:cNvSpPr>
            <a:spLocks noGrp="1"/>
          </p:cNvSpPr>
          <p:nvPr>
            <p:ph type="body" sz="quarter" idx="11"/>
          </p:nvPr>
        </p:nvSpPr>
        <p:spPr/>
        <p:txBody>
          <a:bodyPr/>
          <a:lstStyle/>
          <a:p>
            <a:r>
              <a:rPr lang="zh-CN" altLang="en-US" dirty="0"/>
              <a:t>数据状态同步问题</a:t>
            </a:r>
            <a:endParaRPr lang="en-US" altLang="zh-CN" dirty="0"/>
          </a:p>
          <a:p>
            <a:pPr marL="0" indent="0">
              <a:buNone/>
            </a:pPr>
            <a:r>
              <a:rPr lang="zh-CN" altLang="en-US" sz="1400" dirty="0"/>
              <a:t>    主备切换保证服务持续可用性的前提是</a:t>
            </a:r>
            <a:r>
              <a:rPr lang="zh-CN" altLang="en-US" sz="1400" dirty="0">
                <a:solidFill>
                  <a:srgbClr val="FF0000"/>
                </a:solidFill>
              </a:rPr>
              <a:t>主备节点之间的状态、数据是一致</a:t>
            </a:r>
            <a:r>
              <a:rPr lang="zh-CN" altLang="en-US" sz="1400" dirty="0"/>
              <a:t>的，或者说准一致的。如果说备用的节点和主节点之间的数据差距过大，即使完成了主备切换的动作，那也是没有意义的。</a:t>
            </a:r>
          </a:p>
          <a:p>
            <a:pPr marL="0" indent="0">
              <a:buNone/>
            </a:pPr>
            <a:r>
              <a:rPr lang="zh-CN" altLang="en-US" sz="1400" dirty="0"/>
              <a:t>    数据同步常见做法是：通过</a:t>
            </a:r>
            <a:r>
              <a:rPr lang="zh-CN" altLang="en-US" sz="1400" dirty="0">
                <a:solidFill>
                  <a:srgbClr val="FF0000"/>
                </a:solidFill>
              </a:rPr>
              <a:t>日志重演操作记录</a:t>
            </a:r>
            <a:r>
              <a:rPr lang="zh-CN" altLang="en-US" sz="1400" dirty="0"/>
              <a:t>。主角色正常提供服务，发生的事务性操作通过日志记录，备用角色读取日志重演操作。</a:t>
            </a:r>
          </a:p>
          <a:p>
            <a:pPr marL="0" indent="0">
              <a:buNone/>
            </a:pPr>
            <a:endParaRPr lang="zh-CN" altLang="en-US" dirty="0"/>
          </a:p>
        </p:txBody>
      </p:sp>
      <p:sp>
        <p:nvSpPr>
          <p:cNvPr id="2" name="标题 1"/>
          <p:cNvSpPr>
            <a:spLocks noGrp="1"/>
          </p:cNvSpPr>
          <p:nvPr>
            <p:ph type="title"/>
          </p:nvPr>
        </p:nvSpPr>
        <p:spPr/>
        <p:txBody>
          <a:bodyPr/>
          <a:lstStyle/>
          <a:p>
            <a:r>
              <a:rPr lang="zh-CN" altLang="en-US" dirty="0"/>
              <a:t>高可用（</a:t>
            </a:r>
            <a:r>
              <a:rPr lang="en-US" altLang="zh-CN" dirty="0"/>
              <a:t>HA</a:t>
            </a:r>
            <a:r>
              <a:rPr lang="zh-CN" altLang="en-US" dirty="0"/>
              <a:t>）的背景知识</a:t>
            </a:r>
          </a:p>
        </p:txBody>
      </p:sp>
      <p:sp>
        <p:nvSpPr>
          <p:cNvPr id="5" name="文本占位符 4"/>
          <p:cNvSpPr>
            <a:spLocks noGrp="1"/>
          </p:cNvSpPr>
          <p:nvPr>
            <p:ph type="body" sz="quarter" idx="10"/>
          </p:nvPr>
        </p:nvSpPr>
        <p:spPr/>
        <p:txBody>
          <a:bodyPr/>
          <a:lstStyle/>
          <a:p>
            <a:r>
              <a:rPr lang="en-US" altLang="zh-CN" dirty="0"/>
              <a:t>HA</a:t>
            </a:r>
            <a:r>
              <a:rPr lang="zh-CN" altLang="en-US" dirty="0"/>
              <a:t>系统设计核心问题（</a:t>
            </a:r>
            <a:r>
              <a:rPr lang="en-US" altLang="zh-CN" dirty="0"/>
              <a:t>2</a:t>
            </a:r>
            <a:r>
              <a:rPr lang="zh-CN" altLang="en-US" dirty="0"/>
              <a:t>）</a:t>
            </a:r>
          </a:p>
        </p:txBody>
      </p:sp>
    </p:spTree>
    <p:extLst>
      <p:ext uri="{BB962C8B-B14F-4D97-AF65-F5344CB8AC3E}">
        <p14:creationId xmlns:p14="http://schemas.microsoft.com/office/powerpoint/2010/main" val="1473310300"/>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691FACA-E1ED-6A48-A1E4-D925AAC03039}"/>
              </a:ext>
            </a:extLst>
          </p:cNvPr>
          <p:cNvSpPr>
            <a:spLocks noGrp="1"/>
          </p:cNvSpPr>
          <p:nvPr>
            <p:ph type="body" sz="quarter" idx="10"/>
          </p:nvPr>
        </p:nvSpPr>
        <p:spPr/>
        <p:txBody>
          <a:bodyPr/>
          <a:lstStyle/>
          <a:p>
            <a:r>
              <a:rPr lang="zh-CN" altLang="en-US" dirty="0">
                <a:solidFill>
                  <a:schemeClr val="tx1"/>
                </a:solidFill>
              </a:rPr>
              <a:t>高可用（</a:t>
            </a:r>
            <a:r>
              <a:rPr lang="en-US" altLang="zh-CN" dirty="0">
                <a:solidFill>
                  <a:schemeClr val="tx1"/>
                </a:solidFill>
              </a:rPr>
              <a:t>HA</a:t>
            </a:r>
            <a:r>
              <a:rPr lang="zh-CN" altLang="en-US" dirty="0">
                <a:solidFill>
                  <a:schemeClr val="tx1"/>
                </a:solidFill>
              </a:rPr>
              <a:t>）的背景知识</a:t>
            </a:r>
            <a:endParaRPr lang="en-US" altLang="zh-CN" dirty="0">
              <a:solidFill>
                <a:schemeClr val="tx1"/>
              </a:solidFill>
            </a:endParaRPr>
          </a:p>
          <a:p>
            <a:r>
              <a:rPr lang="en-US" altLang="zh-CN" dirty="0">
                <a:solidFill>
                  <a:srgbClr val="FF0000"/>
                </a:solidFill>
              </a:rPr>
              <a:t>NAMENODE</a:t>
            </a:r>
            <a:r>
              <a:rPr lang="zh-CN" altLang="en-US" dirty="0">
                <a:solidFill>
                  <a:srgbClr val="FF0000"/>
                </a:solidFill>
              </a:rPr>
              <a:t>单点故障问题</a:t>
            </a:r>
            <a:endParaRPr lang="en-US" altLang="zh-CN" dirty="0">
              <a:solidFill>
                <a:srgbClr val="FF0000"/>
              </a:solidFill>
            </a:endParaRPr>
          </a:p>
          <a:p>
            <a:r>
              <a:rPr lang="en-US" altLang="zh-CN" dirty="0">
                <a:solidFill>
                  <a:schemeClr val="tx1"/>
                </a:solidFill>
              </a:rPr>
              <a:t>HDFS HA</a:t>
            </a:r>
            <a:r>
              <a:rPr lang="zh-CN" altLang="en-US" dirty="0">
                <a:solidFill>
                  <a:schemeClr val="tx1"/>
                </a:solidFill>
              </a:rPr>
              <a:t>解决方案</a:t>
            </a:r>
            <a:r>
              <a:rPr lang="en-US" altLang="zh-CN" dirty="0">
                <a:solidFill>
                  <a:schemeClr val="tx1"/>
                </a:solidFill>
              </a:rPr>
              <a:t>--QJM</a:t>
            </a:r>
          </a:p>
          <a:p>
            <a:r>
              <a:rPr lang="en-US" altLang="zh-CN" dirty="0">
                <a:solidFill>
                  <a:schemeClr val="tx1"/>
                </a:solidFill>
              </a:rPr>
              <a:t>YARN HA</a:t>
            </a:r>
            <a:r>
              <a:rPr lang="zh-CN" altLang="en-US" dirty="0">
                <a:solidFill>
                  <a:schemeClr val="tx1"/>
                </a:solidFill>
              </a:rPr>
              <a:t>解决方案</a:t>
            </a:r>
            <a:endParaRPr lang="en-US" altLang="zh-CN" dirty="0">
              <a:solidFill>
                <a:schemeClr val="tx1"/>
              </a:solidFill>
            </a:endParaRPr>
          </a:p>
        </p:txBody>
      </p:sp>
    </p:spTree>
    <p:extLst>
      <p:ext uri="{BB962C8B-B14F-4D97-AF65-F5344CB8AC3E}">
        <p14:creationId xmlns:p14="http://schemas.microsoft.com/office/powerpoint/2010/main" val="23296044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zh-CN" altLang="en-US" dirty="0"/>
              <a:t>如何提供统一的计算框架，如果没有统一封装底层细节，那么程序员则需要考虑诸如数据存储、划分、分发、结果收集、错误恢复等诸多细节；为此，</a:t>
            </a:r>
            <a:r>
              <a:rPr lang="en-US" altLang="zh-CN" dirty="0"/>
              <a:t>MapReduce</a:t>
            </a:r>
            <a:r>
              <a:rPr lang="zh-CN" altLang="en-US" dirty="0"/>
              <a:t>设计并提供了统一的计算框架，为程序员隐藏了绝大多数系统层面的处理细节。</a:t>
            </a:r>
          </a:p>
          <a:p>
            <a:r>
              <a:rPr lang="en-US" altLang="zh-CN" dirty="0"/>
              <a:t>MapReduce</a:t>
            </a:r>
            <a:r>
              <a:rPr lang="zh-CN" altLang="en-US" dirty="0"/>
              <a:t>最大的亮点在于通过抽象模型和计算框架把需要</a:t>
            </a:r>
            <a:r>
              <a:rPr lang="zh-CN" altLang="en-US" b="1" dirty="0">
                <a:solidFill>
                  <a:srgbClr val="FF0000"/>
                </a:solidFill>
              </a:rPr>
              <a:t>做什么</a:t>
            </a:r>
            <a:r>
              <a:rPr lang="en-US" altLang="zh-CN" b="1" dirty="0">
                <a:solidFill>
                  <a:srgbClr val="FF0000"/>
                </a:solidFill>
              </a:rPr>
              <a:t>(what need to do)</a:t>
            </a:r>
            <a:r>
              <a:rPr lang="zh-CN" altLang="en-US" dirty="0"/>
              <a:t>与具体</a:t>
            </a:r>
            <a:r>
              <a:rPr lang="zh-CN" altLang="en-US" b="1" dirty="0">
                <a:solidFill>
                  <a:srgbClr val="FF0000"/>
                </a:solidFill>
              </a:rPr>
              <a:t>怎么做</a:t>
            </a:r>
            <a:r>
              <a:rPr lang="en-US" altLang="zh-CN" b="1" dirty="0">
                <a:solidFill>
                  <a:srgbClr val="FF0000"/>
                </a:solidFill>
              </a:rPr>
              <a:t>(how to do)</a:t>
            </a:r>
            <a:r>
              <a:rPr lang="zh-CN" altLang="en-US" dirty="0"/>
              <a:t>分开了，为程序员提供一个抽象和高层的编程接口和框架。</a:t>
            </a:r>
          </a:p>
          <a:p>
            <a:r>
              <a:rPr lang="zh-CN" altLang="en-US" dirty="0">
                <a:solidFill>
                  <a:srgbClr val="FF0000"/>
                </a:solidFill>
              </a:rPr>
              <a:t>程序员仅需要关心其应用层的具体计算问题，仅需编写少量的处理应用本身计算问题的业务程序代码</a:t>
            </a:r>
            <a:r>
              <a:rPr lang="zh-CN" altLang="en-US" dirty="0"/>
              <a:t>。</a:t>
            </a:r>
            <a:endParaRPr lang="en-US" altLang="zh-CN" dirty="0"/>
          </a:p>
          <a:p>
            <a:r>
              <a:rPr lang="zh-CN" altLang="en-US" dirty="0"/>
              <a:t>至于如何具体完成这个并行计算任务所相关的诸多系统层细节被隐藏起来</a:t>
            </a:r>
            <a:r>
              <a:rPr lang="en-US" altLang="zh-CN" dirty="0"/>
              <a:t>,</a:t>
            </a:r>
            <a:r>
              <a:rPr lang="zh-CN" altLang="en-US" dirty="0"/>
              <a:t>交给计算框架去处理：从分布代码的执行，到大到数千小到单个节点集群的自动调度使用。</a:t>
            </a:r>
          </a:p>
          <a:p>
            <a:endParaRPr lang="zh-CN" altLang="en-US" dirty="0"/>
          </a:p>
        </p:txBody>
      </p:sp>
      <p:sp>
        <p:nvSpPr>
          <p:cNvPr id="5" name="标题 4"/>
          <p:cNvSpPr>
            <a:spLocks noGrp="1"/>
          </p:cNvSpPr>
          <p:nvPr>
            <p:ph type="title"/>
          </p:nvPr>
        </p:nvSpPr>
        <p:spPr/>
        <p:txBody>
          <a:bodyPr/>
          <a:lstStyle/>
          <a:p>
            <a:r>
              <a:rPr lang="en-US" altLang="zh-CN" dirty="0"/>
              <a:t>Hadoop MapReduce</a:t>
            </a:r>
            <a:r>
              <a:rPr lang="zh-CN" altLang="en-US" dirty="0"/>
              <a:t>设计构思</a:t>
            </a:r>
          </a:p>
        </p:txBody>
      </p:sp>
      <p:sp>
        <p:nvSpPr>
          <p:cNvPr id="6" name="文本占位符 5"/>
          <p:cNvSpPr>
            <a:spLocks noGrp="1"/>
          </p:cNvSpPr>
          <p:nvPr>
            <p:ph type="body" sz="quarter" idx="10"/>
          </p:nvPr>
        </p:nvSpPr>
        <p:spPr/>
        <p:txBody>
          <a:bodyPr/>
          <a:lstStyle/>
          <a:p>
            <a:r>
              <a:rPr lang="zh-CN" altLang="en-US" dirty="0"/>
              <a:t>（</a:t>
            </a:r>
            <a:r>
              <a:rPr lang="en-US" altLang="zh-CN" dirty="0"/>
              <a:t>3</a:t>
            </a:r>
            <a:r>
              <a:rPr lang="zh-CN" altLang="en-US" dirty="0"/>
              <a:t>）统一架构、隐藏底层细节</a:t>
            </a:r>
          </a:p>
        </p:txBody>
      </p:sp>
    </p:spTree>
    <p:extLst>
      <p:ext uri="{BB962C8B-B14F-4D97-AF65-F5344CB8AC3E}">
        <p14:creationId xmlns:p14="http://schemas.microsoft.com/office/powerpoint/2010/main" val="2281189127"/>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zh-CN" altLang="en-US" dirty="0"/>
              <a:t>在</a:t>
            </a:r>
            <a:r>
              <a:rPr lang="en-US" altLang="zh-CN" dirty="0"/>
              <a:t>Hadoop 2.0.0</a:t>
            </a:r>
            <a:r>
              <a:rPr lang="zh-CN" altLang="en-US" dirty="0"/>
              <a:t>之前，</a:t>
            </a:r>
            <a:r>
              <a:rPr lang="en-US" altLang="zh-CN" dirty="0"/>
              <a:t>NameNode</a:t>
            </a:r>
            <a:r>
              <a:rPr lang="zh-CN" altLang="en-US" dirty="0"/>
              <a:t>是</a:t>
            </a:r>
            <a:r>
              <a:rPr lang="en-US" altLang="zh-CN" dirty="0"/>
              <a:t>HDFS</a:t>
            </a:r>
            <a:r>
              <a:rPr lang="zh-CN" altLang="en-US" dirty="0"/>
              <a:t>集群中的单点故障（</a:t>
            </a:r>
            <a:r>
              <a:rPr lang="en-US" altLang="zh-CN" dirty="0"/>
              <a:t>SPOF</a:t>
            </a:r>
            <a:r>
              <a:rPr lang="zh-CN" altLang="en-US" dirty="0"/>
              <a:t>）。</a:t>
            </a:r>
            <a:endParaRPr lang="en-US" altLang="zh-CN" dirty="0"/>
          </a:p>
          <a:p>
            <a:r>
              <a:rPr lang="zh-CN" altLang="en-US" dirty="0"/>
              <a:t>每个群集只有一个</a:t>
            </a:r>
            <a:r>
              <a:rPr lang="en-US" altLang="zh-CN" dirty="0"/>
              <a:t>NameNode</a:t>
            </a:r>
            <a:r>
              <a:rPr lang="zh-CN" altLang="en-US" dirty="0"/>
              <a:t>，如果</a:t>
            </a:r>
            <a:r>
              <a:rPr lang="en-US" altLang="zh-CN" dirty="0"/>
              <a:t>NameNode</a:t>
            </a:r>
            <a:r>
              <a:rPr lang="zh-CN" altLang="en-US" dirty="0"/>
              <a:t>进程不可用，则整个</a:t>
            </a:r>
            <a:r>
              <a:rPr lang="en-US" altLang="zh-CN" dirty="0"/>
              <a:t>HDFS</a:t>
            </a:r>
            <a:r>
              <a:rPr lang="zh-CN" altLang="en-US" dirty="0"/>
              <a:t>群集不可用。</a:t>
            </a:r>
          </a:p>
        </p:txBody>
      </p:sp>
      <p:sp>
        <p:nvSpPr>
          <p:cNvPr id="5" name="标题 4"/>
          <p:cNvSpPr>
            <a:spLocks noGrp="1"/>
          </p:cNvSpPr>
          <p:nvPr>
            <p:ph type="title"/>
          </p:nvPr>
        </p:nvSpPr>
        <p:spPr/>
        <p:txBody>
          <a:bodyPr/>
          <a:lstStyle/>
          <a:p>
            <a:r>
              <a:rPr lang="en-US" altLang="zh-CN" dirty="0"/>
              <a:t>NAMENODE</a:t>
            </a:r>
            <a:r>
              <a:rPr lang="zh-CN" altLang="en-US" dirty="0"/>
              <a:t>单点故障问题</a:t>
            </a:r>
          </a:p>
        </p:txBody>
      </p:sp>
      <p:sp>
        <p:nvSpPr>
          <p:cNvPr id="6" name="文本占位符 5"/>
          <p:cNvSpPr>
            <a:spLocks noGrp="1"/>
          </p:cNvSpPr>
          <p:nvPr>
            <p:ph type="body" sz="quarter" idx="10"/>
          </p:nvPr>
        </p:nvSpPr>
        <p:spPr/>
        <p:txBody>
          <a:bodyPr/>
          <a:lstStyle/>
          <a:p>
            <a:r>
              <a:rPr lang="zh-CN" altLang="en-US" dirty="0"/>
              <a:t>概述</a:t>
            </a:r>
          </a:p>
        </p:txBody>
      </p:sp>
      <p:pic>
        <p:nvPicPr>
          <p:cNvPr id="8" name="图片 7"/>
          <p:cNvPicPr/>
          <p:nvPr/>
        </p:nvPicPr>
        <p:blipFill>
          <a:blip r:embed="rId2"/>
          <a:stretch>
            <a:fillRect/>
          </a:stretch>
        </p:blipFill>
        <p:spPr>
          <a:xfrm>
            <a:off x="3092830" y="3077643"/>
            <a:ext cx="5694680" cy="3200400"/>
          </a:xfrm>
          <a:prstGeom prst="rect">
            <a:avLst/>
          </a:prstGeom>
          <a:ln>
            <a:solidFill>
              <a:schemeClr val="accent1"/>
            </a:solidFill>
          </a:ln>
        </p:spPr>
      </p:pic>
    </p:spTree>
    <p:extLst>
      <p:ext uri="{BB962C8B-B14F-4D97-AF65-F5344CB8AC3E}">
        <p14:creationId xmlns:p14="http://schemas.microsoft.com/office/powerpoint/2010/main" val="1723903322"/>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zh-CN" altLang="zh-CN" b="1" dirty="0">
                <a:solidFill>
                  <a:srgbClr val="FF0000"/>
                </a:solidFill>
              </a:rPr>
              <a:t>在同一群集中运行两个（从</a:t>
            </a:r>
            <a:r>
              <a:rPr lang="en-US" altLang="zh-CN" b="1" dirty="0">
                <a:solidFill>
                  <a:srgbClr val="FF0000"/>
                </a:solidFill>
              </a:rPr>
              <a:t>3.0.0</a:t>
            </a:r>
            <a:r>
              <a:rPr lang="zh-CN" altLang="zh-CN" b="1" dirty="0">
                <a:solidFill>
                  <a:srgbClr val="FF0000"/>
                </a:solidFill>
              </a:rPr>
              <a:t>起，</a:t>
            </a:r>
            <a:r>
              <a:rPr lang="zh-CN" altLang="en-US" b="1" dirty="0">
                <a:solidFill>
                  <a:srgbClr val="FF0000"/>
                </a:solidFill>
              </a:rPr>
              <a:t>支持</a:t>
            </a:r>
            <a:r>
              <a:rPr lang="zh-CN" altLang="zh-CN" b="1" dirty="0">
                <a:solidFill>
                  <a:srgbClr val="FF0000"/>
                </a:solidFill>
              </a:rPr>
              <a:t>超过两个）冗余</a:t>
            </a:r>
            <a:r>
              <a:rPr lang="en-US" altLang="zh-CN" b="1" dirty="0">
                <a:solidFill>
                  <a:srgbClr val="FF0000"/>
                </a:solidFill>
              </a:rPr>
              <a:t>NameNode</a:t>
            </a:r>
            <a:r>
              <a:rPr lang="zh-CN" altLang="zh-CN" dirty="0"/>
              <a:t>。</a:t>
            </a:r>
            <a:r>
              <a:rPr lang="zh-CN" altLang="en-US" dirty="0"/>
              <a:t>形成主备架构。</a:t>
            </a:r>
            <a:endParaRPr lang="en-US" altLang="zh-CN" dirty="0"/>
          </a:p>
          <a:p>
            <a:r>
              <a:rPr lang="zh-CN" altLang="zh-CN" dirty="0"/>
              <a:t>这样可以在机器崩溃的情况下快速故障转移到新的</a:t>
            </a:r>
            <a:r>
              <a:rPr lang="en-US" altLang="zh-CN" dirty="0"/>
              <a:t>NameNode</a:t>
            </a:r>
            <a:r>
              <a:rPr lang="zh-CN" altLang="zh-CN" dirty="0"/>
              <a:t>，或者出于计划维护的目的由管理员发起的正常故障转移。</a:t>
            </a:r>
          </a:p>
        </p:txBody>
      </p:sp>
      <p:sp>
        <p:nvSpPr>
          <p:cNvPr id="5" name="标题 4"/>
          <p:cNvSpPr>
            <a:spLocks noGrp="1"/>
          </p:cNvSpPr>
          <p:nvPr>
            <p:ph type="title"/>
          </p:nvPr>
        </p:nvSpPr>
        <p:spPr/>
        <p:txBody>
          <a:bodyPr/>
          <a:lstStyle/>
          <a:p>
            <a:r>
              <a:rPr lang="en-US" altLang="zh-CN" dirty="0"/>
              <a:t>NAMENODE</a:t>
            </a:r>
            <a:r>
              <a:rPr lang="zh-CN" altLang="en-US" dirty="0"/>
              <a:t>单点故障问题</a:t>
            </a:r>
          </a:p>
        </p:txBody>
      </p:sp>
      <p:sp>
        <p:nvSpPr>
          <p:cNvPr id="6" name="文本占位符 5"/>
          <p:cNvSpPr>
            <a:spLocks noGrp="1"/>
          </p:cNvSpPr>
          <p:nvPr>
            <p:ph type="body" sz="quarter" idx="10"/>
          </p:nvPr>
        </p:nvSpPr>
        <p:spPr/>
        <p:txBody>
          <a:bodyPr/>
          <a:lstStyle/>
          <a:p>
            <a:r>
              <a:rPr lang="zh-CN" altLang="en-US" dirty="0"/>
              <a:t>解决</a:t>
            </a:r>
          </a:p>
        </p:txBody>
      </p:sp>
    </p:spTree>
    <p:extLst>
      <p:ext uri="{BB962C8B-B14F-4D97-AF65-F5344CB8AC3E}">
        <p14:creationId xmlns:p14="http://schemas.microsoft.com/office/powerpoint/2010/main" val="9089144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691FACA-E1ED-6A48-A1E4-D925AAC03039}"/>
              </a:ext>
            </a:extLst>
          </p:cNvPr>
          <p:cNvSpPr>
            <a:spLocks noGrp="1"/>
          </p:cNvSpPr>
          <p:nvPr>
            <p:ph type="body" sz="quarter" idx="10"/>
          </p:nvPr>
        </p:nvSpPr>
        <p:spPr/>
        <p:txBody>
          <a:bodyPr/>
          <a:lstStyle/>
          <a:p>
            <a:r>
              <a:rPr lang="zh-CN" altLang="en-US" dirty="0">
                <a:solidFill>
                  <a:schemeClr val="tx1"/>
                </a:solidFill>
              </a:rPr>
              <a:t>高可用（</a:t>
            </a:r>
            <a:r>
              <a:rPr lang="en-US" altLang="zh-CN" dirty="0">
                <a:solidFill>
                  <a:schemeClr val="tx1"/>
                </a:solidFill>
              </a:rPr>
              <a:t>HA</a:t>
            </a:r>
            <a:r>
              <a:rPr lang="zh-CN" altLang="en-US" dirty="0">
                <a:solidFill>
                  <a:schemeClr val="tx1"/>
                </a:solidFill>
              </a:rPr>
              <a:t>）的背景知识</a:t>
            </a:r>
            <a:endParaRPr lang="en-US" altLang="zh-CN" dirty="0">
              <a:solidFill>
                <a:schemeClr val="tx1"/>
              </a:solidFill>
            </a:endParaRPr>
          </a:p>
          <a:p>
            <a:r>
              <a:rPr lang="en-US" altLang="zh-CN" dirty="0">
                <a:solidFill>
                  <a:schemeClr val="tx1"/>
                </a:solidFill>
              </a:rPr>
              <a:t>NAMENODE</a:t>
            </a:r>
            <a:r>
              <a:rPr lang="zh-CN" altLang="en-US" dirty="0">
                <a:solidFill>
                  <a:schemeClr val="tx1"/>
                </a:solidFill>
              </a:rPr>
              <a:t>单点故障问题</a:t>
            </a:r>
            <a:endParaRPr lang="en-US" altLang="zh-CN" dirty="0">
              <a:solidFill>
                <a:schemeClr val="tx1"/>
              </a:solidFill>
            </a:endParaRPr>
          </a:p>
          <a:p>
            <a:r>
              <a:rPr lang="en-US" altLang="zh-CN" dirty="0">
                <a:solidFill>
                  <a:srgbClr val="FF0000"/>
                </a:solidFill>
              </a:rPr>
              <a:t>HDFS HA</a:t>
            </a:r>
            <a:r>
              <a:rPr lang="zh-CN" altLang="en-US" dirty="0">
                <a:solidFill>
                  <a:srgbClr val="FF0000"/>
                </a:solidFill>
              </a:rPr>
              <a:t>解决方案</a:t>
            </a:r>
            <a:r>
              <a:rPr lang="en-US" altLang="zh-CN" dirty="0">
                <a:solidFill>
                  <a:srgbClr val="FF0000"/>
                </a:solidFill>
              </a:rPr>
              <a:t>--QJM</a:t>
            </a:r>
          </a:p>
          <a:p>
            <a:r>
              <a:rPr lang="en-US" altLang="zh-CN" dirty="0">
                <a:solidFill>
                  <a:schemeClr val="tx1"/>
                </a:solidFill>
              </a:rPr>
              <a:t>YARN HA</a:t>
            </a:r>
            <a:r>
              <a:rPr lang="zh-CN" altLang="en-US" dirty="0">
                <a:solidFill>
                  <a:schemeClr val="tx1"/>
                </a:solidFill>
              </a:rPr>
              <a:t>解决方案</a:t>
            </a:r>
            <a:endParaRPr lang="en-US" altLang="zh-CN" dirty="0">
              <a:solidFill>
                <a:schemeClr val="tx1"/>
              </a:solidFill>
            </a:endParaRPr>
          </a:p>
        </p:txBody>
      </p:sp>
    </p:spTree>
    <p:extLst>
      <p:ext uri="{BB962C8B-B14F-4D97-AF65-F5344CB8AC3E}">
        <p14:creationId xmlns:p14="http://schemas.microsoft.com/office/powerpoint/2010/main" val="149680586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1"/>
          </p:nvPr>
        </p:nvSpPr>
        <p:spPr/>
        <p:txBody>
          <a:bodyPr/>
          <a:lstStyle/>
          <a:p>
            <a:r>
              <a:rPr lang="en-US" altLang="zh-CN" dirty="0">
                <a:solidFill>
                  <a:srgbClr val="92D050"/>
                </a:solidFill>
              </a:rPr>
              <a:t>QJM</a:t>
            </a:r>
            <a:r>
              <a:rPr lang="zh-CN" altLang="en-US" dirty="0"/>
              <a:t>全称</a:t>
            </a:r>
            <a:r>
              <a:rPr lang="en-US" altLang="zh-CN" dirty="0">
                <a:solidFill>
                  <a:schemeClr val="tx1"/>
                </a:solidFill>
              </a:rPr>
              <a:t>Quorum Journal Manager</a:t>
            </a:r>
            <a:r>
              <a:rPr lang="zh-CN" altLang="en-US" dirty="0"/>
              <a:t>（仲裁日志管理器），是</a:t>
            </a:r>
            <a:r>
              <a:rPr lang="en-US" altLang="zh-CN" dirty="0"/>
              <a:t>Hadoop</a:t>
            </a:r>
            <a:r>
              <a:rPr lang="zh-CN" altLang="en-US" dirty="0"/>
              <a:t>官方推荐的</a:t>
            </a:r>
            <a:r>
              <a:rPr lang="en-US" altLang="zh-CN" dirty="0"/>
              <a:t>HDFS HA</a:t>
            </a:r>
            <a:r>
              <a:rPr lang="zh-CN" altLang="en-US" dirty="0"/>
              <a:t>解决方案之一。</a:t>
            </a:r>
          </a:p>
          <a:p>
            <a:r>
              <a:rPr lang="zh-CN" altLang="en-US" dirty="0"/>
              <a:t>使用</a:t>
            </a:r>
            <a:r>
              <a:rPr lang="en-US" altLang="zh-CN" dirty="0">
                <a:solidFill>
                  <a:srgbClr val="92D050"/>
                </a:solidFill>
              </a:rPr>
              <a:t>zookeeper</a:t>
            </a:r>
            <a:r>
              <a:rPr lang="zh-CN" altLang="en-US" dirty="0"/>
              <a:t>中</a:t>
            </a:r>
            <a:r>
              <a:rPr lang="en-US" altLang="zh-CN" dirty="0"/>
              <a:t>ZKFC</a:t>
            </a:r>
            <a:r>
              <a:rPr lang="zh-CN" altLang="en-US" dirty="0"/>
              <a:t>来实现主备切换；</a:t>
            </a:r>
            <a:endParaRPr lang="en-US" altLang="zh-CN" dirty="0"/>
          </a:p>
          <a:p>
            <a:r>
              <a:rPr lang="zh-CN" altLang="en-US" dirty="0"/>
              <a:t>使用</a:t>
            </a:r>
            <a:r>
              <a:rPr lang="en-US" altLang="zh-CN" dirty="0"/>
              <a:t>Journal Node</a:t>
            </a:r>
            <a:r>
              <a:rPr lang="zh-CN" altLang="en-US" dirty="0"/>
              <a:t>（</a:t>
            </a:r>
            <a:r>
              <a:rPr lang="en-US" altLang="zh-CN" dirty="0">
                <a:solidFill>
                  <a:srgbClr val="92D050"/>
                </a:solidFill>
              </a:rPr>
              <a:t>JN</a:t>
            </a:r>
            <a:r>
              <a:rPr lang="zh-CN" altLang="en-US" dirty="0"/>
              <a:t>）集群实现</a:t>
            </a:r>
            <a:r>
              <a:rPr lang="en-US" altLang="zh-CN" dirty="0"/>
              <a:t>edits log</a:t>
            </a:r>
            <a:r>
              <a:rPr lang="zh-CN" altLang="en-US" dirty="0"/>
              <a:t>的共享以达到数据同步的目的。</a:t>
            </a:r>
          </a:p>
          <a:p>
            <a:pPr marL="0" indent="0">
              <a:buNone/>
            </a:pPr>
            <a:endParaRPr lang="zh-CN" altLang="en-US" dirty="0"/>
          </a:p>
        </p:txBody>
      </p:sp>
      <p:sp>
        <p:nvSpPr>
          <p:cNvPr id="2" name="标题 1"/>
          <p:cNvSpPr>
            <a:spLocks noGrp="1"/>
          </p:cNvSpPr>
          <p:nvPr>
            <p:ph type="title"/>
          </p:nvPr>
        </p:nvSpPr>
        <p:spPr/>
        <p:txBody>
          <a:bodyPr/>
          <a:lstStyle/>
          <a:p>
            <a:r>
              <a:rPr lang="en-US" altLang="zh-CN" dirty="0"/>
              <a:t>HDFS HA</a:t>
            </a:r>
            <a:r>
              <a:rPr lang="zh-CN" altLang="en-US" dirty="0"/>
              <a:t>解决方案</a:t>
            </a:r>
            <a:r>
              <a:rPr lang="en-US" altLang="zh-CN" dirty="0"/>
              <a:t>--QJM</a:t>
            </a:r>
            <a:endParaRPr lang="zh-CN" altLang="en-US" dirty="0"/>
          </a:p>
        </p:txBody>
      </p:sp>
      <p:sp>
        <p:nvSpPr>
          <p:cNvPr id="3" name="文本占位符 2"/>
          <p:cNvSpPr>
            <a:spLocks noGrp="1"/>
          </p:cNvSpPr>
          <p:nvPr>
            <p:ph type="body" sz="quarter" idx="10"/>
          </p:nvPr>
        </p:nvSpPr>
        <p:spPr/>
        <p:txBody>
          <a:bodyPr/>
          <a:lstStyle/>
          <a:p>
            <a:r>
              <a:rPr lang="en-US" altLang="zh-CN" dirty="0"/>
              <a:t>Quorum Journal Manager</a:t>
            </a:r>
            <a:r>
              <a:rPr lang="zh-CN" altLang="en-US" dirty="0"/>
              <a:t>介绍</a:t>
            </a:r>
          </a:p>
        </p:txBody>
      </p:sp>
      <p:pic>
        <p:nvPicPr>
          <p:cNvPr id="6" name="图片 5"/>
          <p:cNvPicPr/>
          <p:nvPr/>
        </p:nvPicPr>
        <p:blipFill>
          <a:blip r:embed="rId2"/>
          <a:stretch>
            <a:fillRect/>
          </a:stretch>
        </p:blipFill>
        <p:spPr>
          <a:xfrm>
            <a:off x="2958775" y="3291788"/>
            <a:ext cx="6287861" cy="3164996"/>
          </a:xfrm>
          <a:prstGeom prst="rect">
            <a:avLst/>
          </a:prstGeom>
          <a:ln>
            <a:solidFill>
              <a:schemeClr val="accent1"/>
            </a:solidFill>
          </a:ln>
        </p:spPr>
      </p:pic>
    </p:spTree>
    <p:extLst>
      <p:ext uri="{BB962C8B-B14F-4D97-AF65-F5344CB8AC3E}">
        <p14:creationId xmlns:p14="http://schemas.microsoft.com/office/powerpoint/2010/main" val="122815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 calcmode="lin" valueType="num">
                                      <p:cBhvr additive="base">
                                        <p:cTn id="14" dur="500" fill="hold"/>
                                        <p:tgtEl>
                                          <p:spTgt spid="6"/>
                                        </p:tgtEl>
                                        <p:attrNameLst>
                                          <p:attrName>ppt_x</p:attrName>
                                        </p:attrNameLst>
                                      </p:cBhvr>
                                      <p:tavLst>
                                        <p:tav tm="0">
                                          <p:val>
                                            <p:strVal val="#ppt_x"/>
                                          </p:val>
                                        </p:tav>
                                        <p:tav tm="100000">
                                          <p:val>
                                            <p:strVal val="#ppt_x"/>
                                          </p:val>
                                        </p:tav>
                                      </p:tavLst>
                                    </p:anim>
                                    <p:anim calcmode="lin" valueType="num">
                                      <p:cBhvr additive="base">
                                        <p:cTn id="15"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
                                            <p:txEl>
                                              <p:pRg st="1" end="1"/>
                                            </p:txEl>
                                          </p:spTgt>
                                        </p:tgtEl>
                                        <p:attrNameLst>
                                          <p:attrName>style.visibility</p:attrName>
                                        </p:attrNameLst>
                                      </p:cBhvr>
                                      <p:to>
                                        <p:strVal val="visible"/>
                                      </p:to>
                                    </p:set>
                                    <p:animEffect transition="in" filter="fade">
                                      <p:cBhvr>
                                        <p:cTn id="20" dur="500"/>
                                        <p:tgtEl>
                                          <p:spTgt spid="4">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4">
                                            <p:txEl>
                                              <p:pRg st="2" end="2"/>
                                            </p:txEl>
                                          </p:spTgt>
                                        </p:tgtEl>
                                        <p:attrNameLst>
                                          <p:attrName>style.visibility</p:attrName>
                                        </p:attrNameLst>
                                      </p:cBhvr>
                                      <p:to>
                                        <p:strVal val="visible"/>
                                      </p:to>
                                    </p:set>
                                    <p:animEffect transition="in" filter="fade">
                                      <p:cBhvr>
                                        <p:cTn id="25"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1"/>
          </p:nvPr>
        </p:nvSpPr>
        <p:spPr/>
        <p:txBody>
          <a:bodyPr/>
          <a:lstStyle/>
          <a:p>
            <a:pPr marL="0" indent="0">
              <a:buNone/>
            </a:pPr>
            <a:r>
              <a:rPr lang="en-US" altLang="zh-CN" b="1" dirty="0"/>
              <a:t>ZK Failover Controller</a:t>
            </a:r>
            <a:r>
              <a:rPr lang="zh-CN" altLang="zh-CN" dirty="0"/>
              <a:t>（</a:t>
            </a:r>
            <a:r>
              <a:rPr lang="en-US" altLang="zh-CN" dirty="0"/>
              <a:t>ZKFC</a:t>
            </a:r>
            <a:r>
              <a:rPr lang="zh-CN" altLang="zh-CN" dirty="0"/>
              <a:t>）是一个</a:t>
            </a:r>
            <a:r>
              <a:rPr lang="en-US" altLang="zh-CN" dirty="0"/>
              <a:t>ZooKeeper</a:t>
            </a:r>
            <a:r>
              <a:rPr lang="zh-CN" altLang="zh-CN" dirty="0"/>
              <a:t>客户端。主要职责：</a:t>
            </a:r>
            <a:endParaRPr lang="en-US" altLang="zh-CN" dirty="0"/>
          </a:p>
          <a:p>
            <a:r>
              <a:rPr lang="zh-CN" altLang="zh-CN" sz="1600" dirty="0"/>
              <a:t>监视和管理</a:t>
            </a:r>
            <a:r>
              <a:rPr lang="en-US" altLang="zh-CN" sz="1600" dirty="0"/>
              <a:t>NameNode</a:t>
            </a:r>
            <a:r>
              <a:rPr lang="zh-CN" altLang="zh-CN" sz="1600" dirty="0"/>
              <a:t>健康状态</a:t>
            </a:r>
          </a:p>
          <a:p>
            <a:pPr marL="0" indent="0">
              <a:buNone/>
            </a:pPr>
            <a:r>
              <a:rPr lang="en-US" altLang="zh-CN" dirty="0"/>
              <a:t>ZKFC</a:t>
            </a:r>
            <a:r>
              <a:rPr lang="zh-CN" altLang="zh-CN" dirty="0"/>
              <a:t>通过命令</a:t>
            </a:r>
            <a:r>
              <a:rPr lang="zh-CN" altLang="zh-CN" b="1" dirty="0">
                <a:solidFill>
                  <a:srgbClr val="FF0000"/>
                </a:solidFill>
              </a:rPr>
              <a:t>监视的</a:t>
            </a:r>
            <a:r>
              <a:rPr lang="en-US" altLang="zh-CN" b="1" dirty="0">
                <a:solidFill>
                  <a:srgbClr val="FF0000"/>
                </a:solidFill>
              </a:rPr>
              <a:t>NameNode</a:t>
            </a:r>
            <a:r>
              <a:rPr lang="zh-CN" altLang="zh-CN" b="1" dirty="0">
                <a:solidFill>
                  <a:srgbClr val="FF0000"/>
                </a:solidFill>
              </a:rPr>
              <a:t>节点</a:t>
            </a:r>
            <a:r>
              <a:rPr lang="zh-CN" altLang="en-US" b="1" dirty="0">
                <a:solidFill>
                  <a:srgbClr val="FF0000"/>
                </a:solidFill>
              </a:rPr>
              <a:t>及机器的健康状态</a:t>
            </a:r>
            <a:r>
              <a:rPr lang="zh-CN" altLang="zh-CN" dirty="0"/>
              <a:t>。</a:t>
            </a:r>
            <a:endParaRPr lang="en-US" altLang="zh-CN" dirty="0"/>
          </a:p>
          <a:p>
            <a:pPr marL="0" indent="0">
              <a:buNone/>
            </a:pPr>
            <a:endParaRPr lang="zh-CN" altLang="en-US" dirty="0"/>
          </a:p>
        </p:txBody>
      </p:sp>
      <p:sp>
        <p:nvSpPr>
          <p:cNvPr id="2" name="标题 1"/>
          <p:cNvSpPr>
            <a:spLocks noGrp="1"/>
          </p:cNvSpPr>
          <p:nvPr>
            <p:ph type="title"/>
          </p:nvPr>
        </p:nvSpPr>
        <p:spPr/>
        <p:txBody>
          <a:bodyPr/>
          <a:lstStyle/>
          <a:p>
            <a:r>
              <a:rPr lang="en-US" altLang="zh-CN" dirty="0"/>
              <a:t>HDFS HA</a:t>
            </a:r>
            <a:r>
              <a:rPr lang="zh-CN" altLang="en-US" dirty="0"/>
              <a:t>解决方案</a:t>
            </a:r>
            <a:r>
              <a:rPr lang="en-US" altLang="zh-CN" dirty="0"/>
              <a:t>--QJM</a:t>
            </a:r>
            <a:endParaRPr lang="zh-CN" altLang="en-US" dirty="0"/>
          </a:p>
        </p:txBody>
      </p:sp>
      <p:sp>
        <p:nvSpPr>
          <p:cNvPr id="3" name="文本占位符 2"/>
          <p:cNvSpPr>
            <a:spLocks noGrp="1"/>
          </p:cNvSpPr>
          <p:nvPr>
            <p:ph type="body" sz="quarter" idx="10"/>
          </p:nvPr>
        </p:nvSpPr>
        <p:spPr/>
        <p:txBody>
          <a:bodyPr/>
          <a:lstStyle/>
          <a:p>
            <a:r>
              <a:rPr lang="zh-CN" altLang="en-US" dirty="0"/>
              <a:t>主备切换、脑裂问题解决</a:t>
            </a:r>
            <a:r>
              <a:rPr lang="en-US" altLang="zh-CN" dirty="0"/>
              <a:t>--ZKFailoverController</a:t>
            </a:r>
            <a:r>
              <a:rPr lang="zh-CN" altLang="en-US" dirty="0"/>
              <a:t>（</a:t>
            </a:r>
            <a:r>
              <a:rPr lang="en-US" altLang="zh-CN" dirty="0"/>
              <a:t>zkfc</a:t>
            </a:r>
            <a:r>
              <a:rPr lang="zh-CN" altLang="en-US" dirty="0"/>
              <a:t>）</a:t>
            </a:r>
          </a:p>
        </p:txBody>
      </p:sp>
      <p:pic>
        <p:nvPicPr>
          <p:cNvPr id="4" name="图片 3"/>
          <p:cNvPicPr>
            <a:picLocks noChangeAspect="1"/>
          </p:cNvPicPr>
          <p:nvPr/>
        </p:nvPicPr>
        <p:blipFill>
          <a:blip r:embed="rId2"/>
          <a:stretch>
            <a:fillRect/>
          </a:stretch>
        </p:blipFill>
        <p:spPr>
          <a:xfrm>
            <a:off x="1307525" y="3180262"/>
            <a:ext cx="9556308" cy="3116850"/>
          </a:xfrm>
          <a:prstGeom prst="rect">
            <a:avLst/>
          </a:prstGeom>
        </p:spPr>
      </p:pic>
    </p:spTree>
    <p:extLst>
      <p:ext uri="{BB962C8B-B14F-4D97-AF65-F5344CB8AC3E}">
        <p14:creationId xmlns:p14="http://schemas.microsoft.com/office/powerpoint/2010/main" val="2001338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1000"/>
                                        <p:tgtEl>
                                          <p:spTgt spid="5">
                                            <p:txEl>
                                              <p:pRg st="0" end="0"/>
                                            </p:txEl>
                                          </p:spTgt>
                                        </p:tgtEl>
                                      </p:cBhvr>
                                    </p:animEffect>
                                    <p:anim calcmode="lin" valueType="num">
                                      <p:cBhvr>
                                        <p:cTn id="8"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additive="base">
                                        <p:cTn id="14" dur="500" fill="hold"/>
                                        <p:tgtEl>
                                          <p:spTgt spid="4"/>
                                        </p:tgtEl>
                                        <p:attrNameLst>
                                          <p:attrName>ppt_x</p:attrName>
                                        </p:attrNameLst>
                                      </p:cBhvr>
                                      <p:tavLst>
                                        <p:tav tm="0">
                                          <p:val>
                                            <p:strVal val="#ppt_x"/>
                                          </p:val>
                                        </p:tav>
                                        <p:tav tm="100000">
                                          <p:val>
                                            <p:strVal val="#ppt_x"/>
                                          </p:val>
                                        </p:tav>
                                      </p:tavLst>
                                    </p:anim>
                                    <p:anim calcmode="lin" valueType="num">
                                      <p:cBhvr additive="base">
                                        <p:cTn id="15"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5">
                                            <p:txEl>
                                              <p:pRg st="1" end="1"/>
                                            </p:txEl>
                                          </p:spTgt>
                                        </p:tgtEl>
                                        <p:attrNameLst>
                                          <p:attrName>style.visibility</p:attrName>
                                        </p:attrNameLst>
                                      </p:cBhvr>
                                      <p:to>
                                        <p:strVal val="visible"/>
                                      </p:to>
                                    </p:set>
                                    <p:animEffect transition="in" filter="fade">
                                      <p:cBhvr>
                                        <p:cTn id="20" dur="1000"/>
                                        <p:tgtEl>
                                          <p:spTgt spid="5">
                                            <p:txEl>
                                              <p:pRg st="1" end="1"/>
                                            </p:txEl>
                                          </p:spTgt>
                                        </p:tgtEl>
                                      </p:cBhvr>
                                    </p:animEffect>
                                    <p:anim calcmode="lin" valueType="num">
                                      <p:cBhvr>
                                        <p:cTn id="21" dur="1000" fill="hold"/>
                                        <p:tgtEl>
                                          <p:spTgt spid="5">
                                            <p:txEl>
                                              <p:pRg st="1" end="1"/>
                                            </p:txEl>
                                          </p:spTgt>
                                        </p:tgtEl>
                                        <p:attrNameLst>
                                          <p:attrName>ppt_x</p:attrName>
                                        </p:attrNameLst>
                                      </p:cBhvr>
                                      <p:tavLst>
                                        <p:tav tm="0">
                                          <p:val>
                                            <p:strVal val="#ppt_x"/>
                                          </p:val>
                                        </p:tav>
                                        <p:tav tm="100000">
                                          <p:val>
                                            <p:strVal val="#ppt_x"/>
                                          </p:val>
                                        </p:tav>
                                      </p:tavLst>
                                    </p:anim>
                                    <p:anim calcmode="lin" valueType="num">
                                      <p:cBhvr>
                                        <p:cTn id="22" dur="1000" fill="hold"/>
                                        <p:tgtEl>
                                          <p:spTgt spid="5">
                                            <p:txEl>
                                              <p:pRg st="1" end="1"/>
                                            </p:txEl>
                                          </p:spTgt>
                                        </p:tgtEl>
                                        <p:attrNameLst>
                                          <p:attrName>ppt_y</p:attrName>
                                        </p:attrNameLst>
                                      </p:cBhvr>
                                      <p:tavLst>
                                        <p:tav tm="0">
                                          <p:val>
                                            <p:strVal val="#ppt_y+.1"/>
                                          </p:val>
                                        </p:tav>
                                        <p:tav tm="100000">
                                          <p:val>
                                            <p:strVal val="#ppt_y"/>
                                          </p:val>
                                        </p:tav>
                                      </p:tavLst>
                                    </p:anim>
                                  </p:childTnLst>
                                </p:cTn>
                              </p:par>
                              <p:par>
                                <p:cTn id="23" presetID="42" presetClass="entr" presetSubtype="0" fill="hold" nodeType="withEffect">
                                  <p:stCondLst>
                                    <p:cond delay="0"/>
                                  </p:stCondLst>
                                  <p:childTnLst>
                                    <p:set>
                                      <p:cBhvr>
                                        <p:cTn id="24" dur="1" fill="hold">
                                          <p:stCondLst>
                                            <p:cond delay="0"/>
                                          </p:stCondLst>
                                        </p:cTn>
                                        <p:tgtEl>
                                          <p:spTgt spid="5">
                                            <p:txEl>
                                              <p:pRg st="2" end="2"/>
                                            </p:txEl>
                                          </p:spTgt>
                                        </p:tgtEl>
                                        <p:attrNameLst>
                                          <p:attrName>style.visibility</p:attrName>
                                        </p:attrNameLst>
                                      </p:cBhvr>
                                      <p:to>
                                        <p:strVal val="visible"/>
                                      </p:to>
                                    </p:set>
                                    <p:animEffect transition="in" filter="fade">
                                      <p:cBhvr>
                                        <p:cTn id="25" dur="1000"/>
                                        <p:tgtEl>
                                          <p:spTgt spid="5">
                                            <p:txEl>
                                              <p:pRg st="2" end="2"/>
                                            </p:txEl>
                                          </p:spTgt>
                                        </p:tgtEl>
                                      </p:cBhvr>
                                    </p:animEffect>
                                    <p:anim calcmode="lin" valueType="num">
                                      <p:cBhvr>
                                        <p:cTn id="26" dur="1000" fill="hold"/>
                                        <p:tgtEl>
                                          <p:spTgt spid="5">
                                            <p:txEl>
                                              <p:pRg st="2" end="2"/>
                                            </p:txEl>
                                          </p:spTgt>
                                        </p:tgtEl>
                                        <p:attrNameLst>
                                          <p:attrName>ppt_x</p:attrName>
                                        </p:attrNameLst>
                                      </p:cBhvr>
                                      <p:tavLst>
                                        <p:tav tm="0">
                                          <p:val>
                                            <p:strVal val="#ppt_x"/>
                                          </p:val>
                                        </p:tav>
                                        <p:tav tm="100000">
                                          <p:val>
                                            <p:strVal val="#ppt_x"/>
                                          </p:val>
                                        </p:tav>
                                      </p:tavLst>
                                    </p:anim>
                                    <p:anim calcmode="lin" valueType="num">
                                      <p:cBhvr>
                                        <p:cTn id="27" dur="1000" fill="hold"/>
                                        <p:tgtEl>
                                          <p:spTgt spid="5">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1"/>
          </p:nvPr>
        </p:nvSpPr>
        <p:spPr/>
        <p:txBody>
          <a:bodyPr/>
          <a:lstStyle/>
          <a:p>
            <a:pPr marL="0" indent="0">
              <a:buNone/>
            </a:pPr>
            <a:r>
              <a:rPr lang="en-US" altLang="zh-CN" b="1" dirty="0"/>
              <a:t>ZK Failover Controller</a:t>
            </a:r>
            <a:r>
              <a:rPr lang="zh-CN" altLang="zh-CN" dirty="0"/>
              <a:t>（</a:t>
            </a:r>
            <a:r>
              <a:rPr lang="en-US" altLang="zh-CN" dirty="0"/>
              <a:t>ZKFC</a:t>
            </a:r>
            <a:r>
              <a:rPr lang="zh-CN" altLang="zh-CN" dirty="0"/>
              <a:t>）是一个</a:t>
            </a:r>
            <a:r>
              <a:rPr lang="en-US" altLang="zh-CN" dirty="0"/>
              <a:t>ZooKeeper</a:t>
            </a:r>
            <a:r>
              <a:rPr lang="zh-CN" altLang="zh-CN" dirty="0"/>
              <a:t>客户端。主要职责：</a:t>
            </a:r>
            <a:endParaRPr lang="en-US" altLang="zh-CN" dirty="0"/>
          </a:p>
          <a:p>
            <a:r>
              <a:rPr lang="zh-CN" altLang="zh-CN" sz="1600" dirty="0"/>
              <a:t>维持和</a:t>
            </a:r>
            <a:r>
              <a:rPr lang="en-US" altLang="zh-CN" sz="1600" dirty="0"/>
              <a:t>ZK</a:t>
            </a:r>
            <a:r>
              <a:rPr lang="zh-CN" altLang="zh-CN" sz="1600" dirty="0"/>
              <a:t>集群联系</a:t>
            </a:r>
          </a:p>
          <a:p>
            <a:pPr marL="0" indent="0">
              <a:buNone/>
            </a:pPr>
            <a:r>
              <a:rPr lang="zh-CN" altLang="zh-CN" dirty="0"/>
              <a:t>如果本地</a:t>
            </a:r>
            <a:r>
              <a:rPr lang="en-US" altLang="zh-CN" dirty="0"/>
              <a:t>NameNode</a:t>
            </a:r>
            <a:r>
              <a:rPr lang="zh-CN" altLang="zh-CN" dirty="0"/>
              <a:t>运行状况良好，并且</a:t>
            </a:r>
            <a:r>
              <a:rPr lang="en-US" altLang="zh-CN" dirty="0"/>
              <a:t>ZKFC</a:t>
            </a:r>
            <a:r>
              <a:rPr lang="zh-CN" altLang="zh-CN" dirty="0"/>
              <a:t>看到当前没有其他节点持有锁</a:t>
            </a:r>
            <a:r>
              <a:rPr lang="en-US" altLang="zh-CN" dirty="0"/>
              <a:t>znode</a:t>
            </a:r>
            <a:r>
              <a:rPr lang="zh-CN" altLang="zh-CN" dirty="0"/>
              <a:t>，它将自己尝试获取该锁。如果成功，则表明它</a:t>
            </a:r>
            <a:r>
              <a:rPr lang="en-US" altLang="zh-CN" dirty="0"/>
              <a:t>“</a:t>
            </a:r>
            <a:r>
              <a:rPr lang="zh-CN" altLang="zh-CN" dirty="0"/>
              <a:t>赢得了</a:t>
            </a:r>
            <a:r>
              <a:rPr lang="zh-CN" altLang="zh-CN" b="1" dirty="0">
                <a:solidFill>
                  <a:srgbClr val="FF0000"/>
                </a:solidFill>
              </a:rPr>
              <a:t>选举</a:t>
            </a:r>
            <a:r>
              <a:rPr lang="en-US" altLang="zh-CN" dirty="0"/>
              <a:t>”</a:t>
            </a:r>
            <a:r>
              <a:rPr lang="zh-CN" altLang="zh-CN" dirty="0"/>
              <a:t>，并负责运行故障转移以使其本地</a:t>
            </a:r>
            <a:r>
              <a:rPr lang="en-US" altLang="zh-CN" dirty="0"/>
              <a:t>NameNode</a:t>
            </a:r>
            <a:r>
              <a:rPr lang="zh-CN" altLang="zh-CN" dirty="0"/>
              <a:t>处于</a:t>
            </a:r>
            <a:r>
              <a:rPr lang="en-US" altLang="zh-CN" dirty="0"/>
              <a:t>Active</a:t>
            </a:r>
            <a:r>
              <a:rPr lang="zh-CN" altLang="zh-CN" dirty="0"/>
              <a:t>状态。如果已经有其他节点持有锁，</a:t>
            </a:r>
            <a:r>
              <a:rPr lang="en-US" altLang="zh-CN" dirty="0"/>
              <a:t>zkfc</a:t>
            </a:r>
            <a:r>
              <a:rPr lang="zh-CN" altLang="zh-CN" dirty="0"/>
              <a:t>选举失败，则会对该节点注册监听，等待下次继续选举。</a:t>
            </a:r>
          </a:p>
          <a:p>
            <a:endParaRPr lang="zh-CN" altLang="en-US" dirty="0"/>
          </a:p>
        </p:txBody>
      </p:sp>
      <p:sp>
        <p:nvSpPr>
          <p:cNvPr id="2" name="标题 1"/>
          <p:cNvSpPr>
            <a:spLocks noGrp="1"/>
          </p:cNvSpPr>
          <p:nvPr>
            <p:ph type="title"/>
          </p:nvPr>
        </p:nvSpPr>
        <p:spPr/>
        <p:txBody>
          <a:bodyPr/>
          <a:lstStyle/>
          <a:p>
            <a:r>
              <a:rPr lang="en-US" altLang="zh-CN" dirty="0"/>
              <a:t>HDFS HA</a:t>
            </a:r>
            <a:r>
              <a:rPr lang="zh-CN" altLang="en-US" dirty="0"/>
              <a:t>解决方案</a:t>
            </a:r>
            <a:r>
              <a:rPr lang="en-US" altLang="zh-CN" dirty="0"/>
              <a:t>--QJM</a:t>
            </a:r>
            <a:endParaRPr lang="zh-CN" altLang="en-US" dirty="0"/>
          </a:p>
        </p:txBody>
      </p:sp>
      <p:sp>
        <p:nvSpPr>
          <p:cNvPr id="3" name="文本占位符 2"/>
          <p:cNvSpPr>
            <a:spLocks noGrp="1"/>
          </p:cNvSpPr>
          <p:nvPr>
            <p:ph type="body" sz="quarter" idx="10"/>
          </p:nvPr>
        </p:nvSpPr>
        <p:spPr/>
        <p:txBody>
          <a:bodyPr/>
          <a:lstStyle/>
          <a:p>
            <a:r>
              <a:rPr lang="zh-CN" altLang="en-US" dirty="0"/>
              <a:t>主备切换、脑裂问题解决</a:t>
            </a:r>
            <a:r>
              <a:rPr lang="en-US" altLang="zh-CN" dirty="0"/>
              <a:t>--ZKFailoverController</a:t>
            </a:r>
            <a:r>
              <a:rPr lang="zh-CN" altLang="en-US" dirty="0"/>
              <a:t>（</a:t>
            </a:r>
            <a:r>
              <a:rPr lang="en-US" altLang="zh-CN" dirty="0"/>
              <a:t>zkfc</a:t>
            </a:r>
            <a:r>
              <a:rPr lang="zh-CN" altLang="en-US" dirty="0"/>
              <a:t>）</a:t>
            </a:r>
          </a:p>
        </p:txBody>
      </p:sp>
      <p:pic>
        <p:nvPicPr>
          <p:cNvPr id="4" name="图片 3"/>
          <p:cNvPicPr>
            <a:picLocks noChangeAspect="1"/>
          </p:cNvPicPr>
          <p:nvPr/>
        </p:nvPicPr>
        <p:blipFill>
          <a:blip r:embed="rId2"/>
          <a:stretch>
            <a:fillRect/>
          </a:stretch>
        </p:blipFill>
        <p:spPr>
          <a:xfrm>
            <a:off x="1367346" y="3819969"/>
            <a:ext cx="9556308" cy="2622421"/>
          </a:xfrm>
          <a:prstGeom prst="rect">
            <a:avLst/>
          </a:prstGeom>
        </p:spPr>
      </p:pic>
    </p:spTree>
    <p:extLst>
      <p:ext uri="{BB962C8B-B14F-4D97-AF65-F5344CB8AC3E}">
        <p14:creationId xmlns:p14="http://schemas.microsoft.com/office/powerpoint/2010/main" val="2700074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1000"/>
                                        <p:tgtEl>
                                          <p:spTgt spid="5">
                                            <p:txEl>
                                              <p:pRg st="0" end="0"/>
                                            </p:txEl>
                                          </p:spTgt>
                                        </p:tgtEl>
                                      </p:cBhvr>
                                    </p:animEffect>
                                    <p:anim calcmode="lin" valueType="num">
                                      <p:cBhvr>
                                        <p:cTn id="8"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additive="base">
                                        <p:cTn id="14" dur="500" fill="hold"/>
                                        <p:tgtEl>
                                          <p:spTgt spid="4"/>
                                        </p:tgtEl>
                                        <p:attrNameLst>
                                          <p:attrName>ppt_x</p:attrName>
                                        </p:attrNameLst>
                                      </p:cBhvr>
                                      <p:tavLst>
                                        <p:tav tm="0">
                                          <p:val>
                                            <p:strVal val="#ppt_x"/>
                                          </p:val>
                                        </p:tav>
                                        <p:tav tm="100000">
                                          <p:val>
                                            <p:strVal val="#ppt_x"/>
                                          </p:val>
                                        </p:tav>
                                      </p:tavLst>
                                    </p:anim>
                                    <p:anim calcmode="lin" valueType="num">
                                      <p:cBhvr additive="base">
                                        <p:cTn id="15"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5">
                                            <p:txEl>
                                              <p:pRg st="1" end="1"/>
                                            </p:txEl>
                                          </p:spTgt>
                                        </p:tgtEl>
                                        <p:attrNameLst>
                                          <p:attrName>style.visibility</p:attrName>
                                        </p:attrNameLst>
                                      </p:cBhvr>
                                      <p:to>
                                        <p:strVal val="visible"/>
                                      </p:to>
                                    </p:set>
                                    <p:animEffect transition="in" filter="fade">
                                      <p:cBhvr>
                                        <p:cTn id="20" dur="1000"/>
                                        <p:tgtEl>
                                          <p:spTgt spid="5">
                                            <p:txEl>
                                              <p:pRg st="1" end="1"/>
                                            </p:txEl>
                                          </p:spTgt>
                                        </p:tgtEl>
                                      </p:cBhvr>
                                    </p:animEffect>
                                    <p:anim calcmode="lin" valueType="num">
                                      <p:cBhvr>
                                        <p:cTn id="21" dur="1000" fill="hold"/>
                                        <p:tgtEl>
                                          <p:spTgt spid="5">
                                            <p:txEl>
                                              <p:pRg st="1" end="1"/>
                                            </p:txEl>
                                          </p:spTgt>
                                        </p:tgtEl>
                                        <p:attrNameLst>
                                          <p:attrName>ppt_x</p:attrName>
                                        </p:attrNameLst>
                                      </p:cBhvr>
                                      <p:tavLst>
                                        <p:tav tm="0">
                                          <p:val>
                                            <p:strVal val="#ppt_x"/>
                                          </p:val>
                                        </p:tav>
                                        <p:tav tm="100000">
                                          <p:val>
                                            <p:strVal val="#ppt_x"/>
                                          </p:val>
                                        </p:tav>
                                      </p:tavLst>
                                    </p:anim>
                                    <p:anim calcmode="lin" valueType="num">
                                      <p:cBhvr>
                                        <p:cTn id="22" dur="1000" fill="hold"/>
                                        <p:tgtEl>
                                          <p:spTgt spid="5">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nodeType="clickEffect">
                                  <p:stCondLst>
                                    <p:cond delay="0"/>
                                  </p:stCondLst>
                                  <p:childTnLst>
                                    <p:set>
                                      <p:cBhvr>
                                        <p:cTn id="26" dur="1" fill="hold">
                                          <p:stCondLst>
                                            <p:cond delay="0"/>
                                          </p:stCondLst>
                                        </p:cTn>
                                        <p:tgtEl>
                                          <p:spTgt spid="5">
                                            <p:txEl>
                                              <p:pRg st="2" end="2"/>
                                            </p:txEl>
                                          </p:spTgt>
                                        </p:tgtEl>
                                        <p:attrNameLst>
                                          <p:attrName>style.visibility</p:attrName>
                                        </p:attrNameLst>
                                      </p:cBhvr>
                                      <p:to>
                                        <p:strVal val="visible"/>
                                      </p:to>
                                    </p:set>
                                    <p:animEffect transition="in" filter="fade">
                                      <p:cBhvr>
                                        <p:cTn id="27" dur="1000"/>
                                        <p:tgtEl>
                                          <p:spTgt spid="5">
                                            <p:txEl>
                                              <p:pRg st="2" end="2"/>
                                            </p:txEl>
                                          </p:spTgt>
                                        </p:tgtEl>
                                      </p:cBhvr>
                                    </p:animEffect>
                                    <p:anim calcmode="lin" valueType="num">
                                      <p:cBhvr>
                                        <p:cTn id="28" dur="1000" fill="hold"/>
                                        <p:tgtEl>
                                          <p:spTgt spid="5">
                                            <p:txEl>
                                              <p:pRg st="2" end="2"/>
                                            </p:txEl>
                                          </p:spTgt>
                                        </p:tgtEl>
                                        <p:attrNameLst>
                                          <p:attrName>ppt_x</p:attrName>
                                        </p:attrNameLst>
                                      </p:cBhvr>
                                      <p:tavLst>
                                        <p:tav tm="0">
                                          <p:val>
                                            <p:strVal val="#ppt_x"/>
                                          </p:val>
                                        </p:tav>
                                        <p:tav tm="100000">
                                          <p:val>
                                            <p:strVal val="#ppt_x"/>
                                          </p:val>
                                        </p:tav>
                                      </p:tavLst>
                                    </p:anim>
                                    <p:anim calcmode="lin" valueType="num">
                                      <p:cBhvr>
                                        <p:cTn id="29" dur="1000" fill="hold"/>
                                        <p:tgtEl>
                                          <p:spTgt spid="5">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1"/>
          </p:nvPr>
        </p:nvSpPr>
        <p:spPr/>
        <p:txBody>
          <a:bodyPr/>
          <a:lstStyle/>
          <a:p>
            <a:r>
              <a:rPr lang="zh-CN" altLang="en-US" dirty="0"/>
              <a:t>故障转移过程也就是俗称的主备角色切换的过程，切换过程中最怕的就是脑裂的发生。因此需要</a:t>
            </a:r>
            <a:r>
              <a:rPr lang="en-US" altLang="zh-CN" dirty="0">
                <a:solidFill>
                  <a:srgbClr val="92D050"/>
                </a:solidFill>
              </a:rPr>
              <a:t>Fencing</a:t>
            </a:r>
            <a:r>
              <a:rPr lang="zh-CN" altLang="en-US" dirty="0">
                <a:solidFill>
                  <a:srgbClr val="92D050"/>
                </a:solidFill>
              </a:rPr>
              <a:t>机制来避免，将先前的</a:t>
            </a:r>
            <a:r>
              <a:rPr lang="en-US" altLang="zh-CN" dirty="0">
                <a:solidFill>
                  <a:srgbClr val="92D050"/>
                </a:solidFill>
              </a:rPr>
              <a:t>Active</a:t>
            </a:r>
            <a:r>
              <a:rPr lang="zh-CN" altLang="en-US" dirty="0">
                <a:solidFill>
                  <a:srgbClr val="92D050"/>
                </a:solidFill>
              </a:rPr>
              <a:t>节点隔离，然后将</a:t>
            </a:r>
            <a:r>
              <a:rPr lang="en-US" altLang="zh-CN" dirty="0">
                <a:solidFill>
                  <a:srgbClr val="92D050"/>
                </a:solidFill>
              </a:rPr>
              <a:t>Standby</a:t>
            </a:r>
            <a:r>
              <a:rPr lang="zh-CN" altLang="en-US" dirty="0">
                <a:solidFill>
                  <a:srgbClr val="92D050"/>
                </a:solidFill>
              </a:rPr>
              <a:t>转换为</a:t>
            </a:r>
            <a:r>
              <a:rPr lang="en-US" altLang="zh-CN" dirty="0">
                <a:solidFill>
                  <a:srgbClr val="92D050"/>
                </a:solidFill>
              </a:rPr>
              <a:t>Active</a:t>
            </a:r>
            <a:r>
              <a:rPr lang="zh-CN" altLang="en-US" dirty="0">
                <a:solidFill>
                  <a:srgbClr val="92D050"/>
                </a:solidFill>
              </a:rPr>
              <a:t>状态</a:t>
            </a:r>
            <a:r>
              <a:rPr lang="zh-CN" altLang="en-US" dirty="0"/>
              <a:t>。</a:t>
            </a:r>
          </a:p>
          <a:p>
            <a:r>
              <a:rPr lang="en-US" altLang="zh-CN" dirty="0"/>
              <a:t>Hadoop</a:t>
            </a:r>
            <a:r>
              <a:rPr lang="zh-CN" altLang="en-US" dirty="0"/>
              <a:t>公共库中对外提供了两种</a:t>
            </a:r>
            <a:r>
              <a:rPr lang="en-US" altLang="zh-CN" dirty="0"/>
              <a:t>Fenching</a:t>
            </a:r>
            <a:r>
              <a:rPr lang="zh-CN" altLang="en-US" dirty="0"/>
              <a:t>实现，分别是</a:t>
            </a:r>
            <a:r>
              <a:rPr lang="en-US" altLang="zh-CN" dirty="0">
                <a:solidFill>
                  <a:srgbClr val="92D050"/>
                </a:solidFill>
              </a:rPr>
              <a:t>sshfence</a:t>
            </a:r>
            <a:r>
              <a:rPr lang="zh-CN" altLang="en-US" dirty="0"/>
              <a:t>和</a:t>
            </a:r>
            <a:r>
              <a:rPr lang="en-US" altLang="zh-CN" dirty="0"/>
              <a:t>shellfence</a:t>
            </a:r>
            <a:r>
              <a:rPr lang="zh-CN" altLang="en-US" dirty="0"/>
              <a:t>（缺省实现）。</a:t>
            </a:r>
            <a:endParaRPr lang="en-US" altLang="zh-CN" dirty="0"/>
          </a:p>
          <a:p>
            <a:r>
              <a:rPr lang="en-US" altLang="zh-CN" b="1" dirty="0">
                <a:solidFill>
                  <a:srgbClr val="FF0000"/>
                </a:solidFill>
              </a:rPr>
              <a:t>sshfence</a:t>
            </a:r>
            <a:r>
              <a:rPr lang="zh-CN" altLang="en-US" dirty="0"/>
              <a:t>是指通过</a:t>
            </a:r>
            <a:r>
              <a:rPr lang="en-US" altLang="zh-CN" dirty="0"/>
              <a:t>ssh</a:t>
            </a:r>
            <a:r>
              <a:rPr lang="zh-CN" altLang="en-US" dirty="0"/>
              <a:t>登陆目标节点上，使用命令</a:t>
            </a:r>
            <a:r>
              <a:rPr lang="en-US" altLang="zh-CN" dirty="0">
                <a:solidFill>
                  <a:srgbClr val="92D050"/>
                </a:solidFill>
              </a:rPr>
              <a:t>fuser</a:t>
            </a:r>
            <a:r>
              <a:rPr lang="zh-CN" altLang="en-US" dirty="0"/>
              <a:t>将进程杀死（通过</a:t>
            </a:r>
            <a:r>
              <a:rPr lang="en-US" altLang="zh-CN" dirty="0" err="1"/>
              <a:t>tcp</a:t>
            </a:r>
            <a:r>
              <a:rPr lang="zh-CN" altLang="en-US" dirty="0"/>
              <a:t>端口号定位进程</a:t>
            </a:r>
            <a:r>
              <a:rPr lang="en-US" altLang="zh-CN" dirty="0" err="1"/>
              <a:t>pid</a:t>
            </a:r>
            <a:r>
              <a:rPr lang="zh-CN" altLang="en-US" dirty="0"/>
              <a:t>，该方法比</a:t>
            </a:r>
            <a:r>
              <a:rPr lang="en-US" altLang="zh-CN" dirty="0" err="1"/>
              <a:t>jps</a:t>
            </a:r>
            <a:r>
              <a:rPr lang="zh-CN" altLang="en-US" dirty="0"/>
              <a:t>命令更准确）；</a:t>
            </a:r>
            <a:endParaRPr lang="en-US" altLang="zh-CN" dirty="0"/>
          </a:p>
          <a:p>
            <a:r>
              <a:rPr lang="en-US" altLang="zh-CN" dirty="0"/>
              <a:t>shellfence</a:t>
            </a:r>
            <a:r>
              <a:rPr lang="zh-CN" altLang="en-US" dirty="0"/>
              <a:t>是指执行一个用户事先定义的</a:t>
            </a:r>
            <a:r>
              <a:rPr lang="en-US" altLang="zh-CN" dirty="0"/>
              <a:t>shell</a:t>
            </a:r>
            <a:r>
              <a:rPr lang="zh-CN" altLang="en-US" dirty="0"/>
              <a:t>命令（脚本）完成隔离。</a:t>
            </a:r>
          </a:p>
          <a:p>
            <a:pPr marL="0" indent="0">
              <a:buNone/>
            </a:pPr>
            <a:endParaRPr lang="zh-CN" altLang="en-US" dirty="0"/>
          </a:p>
        </p:txBody>
      </p:sp>
      <p:sp>
        <p:nvSpPr>
          <p:cNvPr id="2" name="标题 1"/>
          <p:cNvSpPr>
            <a:spLocks noGrp="1"/>
          </p:cNvSpPr>
          <p:nvPr>
            <p:ph type="title"/>
          </p:nvPr>
        </p:nvSpPr>
        <p:spPr/>
        <p:txBody>
          <a:bodyPr/>
          <a:lstStyle/>
          <a:p>
            <a:r>
              <a:rPr lang="en-US" altLang="zh-CN" dirty="0"/>
              <a:t>HDFS HA</a:t>
            </a:r>
            <a:r>
              <a:rPr lang="zh-CN" altLang="en-US" dirty="0"/>
              <a:t>解决方案</a:t>
            </a:r>
            <a:r>
              <a:rPr lang="en-US" altLang="zh-CN" dirty="0"/>
              <a:t>--QJM</a:t>
            </a:r>
            <a:endParaRPr lang="zh-CN" altLang="en-US" dirty="0"/>
          </a:p>
        </p:txBody>
      </p:sp>
      <p:sp>
        <p:nvSpPr>
          <p:cNvPr id="3" name="文本占位符 2"/>
          <p:cNvSpPr>
            <a:spLocks noGrp="1"/>
          </p:cNvSpPr>
          <p:nvPr>
            <p:ph type="body" sz="quarter" idx="10"/>
          </p:nvPr>
        </p:nvSpPr>
        <p:spPr/>
        <p:txBody>
          <a:bodyPr/>
          <a:lstStyle/>
          <a:p>
            <a:r>
              <a:rPr lang="zh-CN" altLang="en-US" dirty="0"/>
              <a:t>主备切换、脑裂问题解决</a:t>
            </a:r>
            <a:r>
              <a:rPr lang="en-US" altLang="zh-CN" dirty="0"/>
              <a:t>--Fencing</a:t>
            </a:r>
            <a:r>
              <a:rPr lang="zh-CN" altLang="en-US" dirty="0"/>
              <a:t>（隔离）机制</a:t>
            </a:r>
          </a:p>
        </p:txBody>
      </p:sp>
    </p:spTree>
    <p:extLst>
      <p:ext uri="{BB962C8B-B14F-4D97-AF65-F5344CB8AC3E}">
        <p14:creationId xmlns:p14="http://schemas.microsoft.com/office/powerpoint/2010/main" val="3801415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1"/>
          </p:nvPr>
        </p:nvSpPr>
        <p:spPr/>
        <p:txBody>
          <a:bodyPr/>
          <a:lstStyle/>
          <a:p>
            <a:r>
              <a:rPr lang="en-US" altLang="zh-CN" dirty="0"/>
              <a:t>Journal Node</a:t>
            </a:r>
            <a:r>
              <a:rPr lang="zh-CN" altLang="en-US" dirty="0"/>
              <a:t>（</a:t>
            </a:r>
            <a:r>
              <a:rPr lang="en-US" altLang="zh-CN" b="1" dirty="0">
                <a:solidFill>
                  <a:srgbClr val="FF0000"/>
                </a:solidFill>
              </a:rPr>
              <a:t>JN</a:t>
            </a:r>
            <a:r>
              <a:rPr lang="zh-CN" altLang="en-US" dirty="0"/>
              <a:t>）集群是轻量级分布式系统，主要用于</a:t>
            </a:r>
            <a:r>
              <a:rPr lang="zh-CN" altLang="en-US" dirty="0">
                <a:solidFill>
                  <a:srgbClr val="92D050"/>
                </a:solidFill>
              </a:rPr>
              <a:t>高速读写数据、存储数据</a:t>
            </a:r>
            <a:r>
              <a:rPr lang="zh-CN" altLang="en-US" dirty="0"/>
              <a:t>。</a:t>
            </a:r>
            <a:endParaRPr lang="en-US" altLang="zh-CN" dirty="0"/>
          </a:p>
          <a:p>
            <a:r>
              <a:rPr lang="zh-CN" altLang="en-US" dirty="0"/>
              <a:t>通常使用</a:t>
            </a:r>
            <a:r>
              <a:rPr lang="en-US" altLang="zh-CN" b="1" dirty="0">
                <a:solidFill>
                  <a:srgbClr val="FF0000"/>
                </a:solidFill>
              </a:rPr>
              <a:t>2N+1</a:t>
            </a:r>
            <a:r>
              <a:rPr lang="zh-CN" altLang="en-US" dirty="0"/>
              <a:t>台</a:t>
            </a:r>
            <a:r>
              <a:rPr lang="en-US" altLang="zh-CN" dirty="0"/>
              <a:t>JournalNode</a:t>
            </a:r>
            <a:r>
              <a:rPr lang="zh-CN" altLang="en-US" dirty="0"/>
              <a:t>存储共享</a:t>
            </a:r>
            <a:r>
              <a:rPr lang="en-US" altLang="zh-CN" b="1" dirty="0">
                <a:solidFill>
                  <a:srgbClr val="FF0000"/>
                </a:solidFill>
              </a:rPr>
              <a:t>Edits Log</a:t>
            </a:r>
            <a:r>
              <a:rPr lang="zh-CN" altLang="en-US" dirty="0"/>
              <a:t>（编辑日志）。</a:t>
            </a:r>
            <a:r>
              <a:rPr lang="en-US" altLang="zh-CN" dirty="0"/>
              <a:t>--</a:t>
            </a:r>
            <a:r>
              <a:rPr lang="zh-CN" altLang="en-US" dirty="0"/>
              <a:t>底层类似于</a:t>
            </a:r>
            <a:r>
              <a:rPr lang="en-US" altLang="zh-CN" dirty="0" err="1"/>
              <a:t>zk</a:t>
            </a:r>
            <a:r>
              <a:rPr lang="zh-CN" altLang="en-US" dirty="0"/>
              <a:t>的分布式一致性算法。</a:t>
            </a:r>
            <a:endParaRPr lang="en-US" altLang="zh-CN" dirty="0"/>
          </a:p>
          <a:p>
            <a:r>
              <a:rPr lang="zh-CN" altLang="zh-CN" dirty="0"/>
              <a:t>任何修改操作在</a:t>
            </a:r>
            <a:r>
              <a:rPr lang="en-US" altLang="zh-CN" dirty="0"/>
              <a:t> Active NN</a:t>
            </a:r>
            <a:r>
              <a:rPr lang="zh-CN" altLang="zh-CN" dirty="0"/>
              <a:t>上执行时，</a:t>
            </a:r>
            <a:r>
              <a:rPr lang="en-US" altLang="zh-CN" dirty="0"/>
              <a:t>JournalNode</a:t>
            </a:r>
            <a:r>
              <a:rPr lang="zh-CN" altLang="zh-CN" dirty="0"/>
              <a:t>进程同时也会记录</a:t>
            </a:r>
            <a:r>
              <a:rPr lang="en-US" altLang="zh-CN" dirty="0"/>
              <a:t>edits log</a:t>
            </a:r>
            <a:r>
              <a:rPr lang="zh-CN" altLang="zh-CN" dirty="0"/>
              <a:t>到</a:t>
            </a:r>
            <a:r>
              <a:rPr lang="zh-CN" altLang="zh-CN" b="1" dirty="0">
                <a:solidFill>
                  <a:srgbClr val="FF0000"/>
                </a:solidFill>
              </a:rPr>
              <a:t>至少半数</a:t>
            </a:r>
            <a:r>
              <a:rPr lang="zh-CN" altLang="zh-CN" dirty="0"/>
              <a:t>以上的</a:t>
            </a:r>
            <a:r>
              <a:rPr lang="en-US" altLang="zh-CN" dirty="0"/>
              <a:t>JN</a:t>
            </a:r>
            <a:r>
              <a:rPr lang="zh-CN" altLang="zh-CN" dirty="0"/>
              <a:t>中，这时</a:t>
            </a:r>
            <a:r>
              <a:rPr lang="en-US" altLang="zh-CN" dirty="0"/>
              <a:t> Standby NN </a:t>
            </a:r>
            <a:r>
              <a:rPr lang="zh-CN" altLang="zh-CN" dirty="0"/>
              <a:t>监测到</a:t>
            </a:r>
            <a:r>
              <a:rPr lang="en-US" altLang="zh-CN" dirty="0"/>
              <a:t>JN </a:t>
            </a:r>
            <a:r>
              <a:rPr lang="zh-CN" altLang="zh-CN" dirty="0"/>
              <a:t>里面的同步</a:t>
            </a:r>
            <a:r>
              <a:rPr lang="en-US" altLang="zh-CN" dirty="0"/>
              <a:t>log</a:t>
            </a:r>
            <a:r>
              <a:rPr lang="zh-CN" altLang="zh-CN" dirty="0"/>
              <a:t>发生变化了会读取</a:t>
            </a:r>
            <a:r>
              <a:rPr lang="en-US" altLang="zh-CN" dirty="0"/>
              <a:t>JN</a:t>
            </a:r>
            <a:r>
              <a:rPr lang="zh-CN" altLang="zh-CN" dirty="0"/>
              <a:t>里面的</a:t>
            </a:r>
            <a:r>
              <a:rPr lang="en-US" altLang="zh-CN" dirty="0"/>
              <a:t>edits log</a:t>
            </a:r>
            <a:r>
              <a:rPr lang="zh-CN" altLang="zh-CN" dirty="0"/>
              <a:t>，然后重演操作记录同步到自己的目录镜像树里面</a:t>
            </a:r>
            <a:r>
              <a:rPr lang="zh-CN" altLang="en-US" dirty="0"/>
              <a:t>。</a:t>
            </a:r>
            <a:endParaRPr lang="zh-CN" altLang="zh-CN" dirty="0"/>
          </a:p>
          <a:p>
            <a:pPr marL="0" indent="0">
              <a:buNone/>
            </a:pPr>
            <a:endParaRPr lang="zh-CN" altLang="en-US" dirty="0"/>
          </a:p>
        </p:txBody>
      </p:sp>
      <p:sp>
        <p:nvSpPr>
          <p:cNvPr id="2" name="标题 1"/>
          <p:cNvSpPr>
            <a:spLocks noGrp="1"/>
          </p:cNvSpPr>
          <p:nvPr>
            <p:ph type="title"/>
          </p:nvPr>
        </p:nvSpPr>
        <p:spPr/>
        <p:txBody>
          <a:bodyPr/>
          <a:lstStyle/>
          <a:p>
            <a:r>
              <a:rPr lang="en-US" altLang="zh-CN" dirty="0"/>
              <a:t>HDFS HA</a:t>
            </a:r>
            <a:r>
              <a:rPr lang="zh-CN" altLang="en-US" dirty="0"/>
              <a:t>解决方案</a:t>
            </a:r>
            <a:r>
              <a:rPr lang="en-US" altLang="zh-CN" dirty="0"/>
              <a:t>--QJM</a:t>
            </a:r>
            <a:endParaRPr lang="zh-CN" altLang="en-US" dirty="0"/>
          </a:p>
        </p:txBody>
      </p:sp>
      <p:sp>
        <p:nvSpPr>
          <p:cNvPr id="3" name="文本占位符 2"/>
          <p:cNvSpPr>
            <a:spLocks noGrp="1"/>
          </p:cNvSpPr>
          <p:nvPr>
            <p:ph type="body" sz="quarter" idx="10"/>
          </p:nvPr>
        </p:nvSpPr>
        <p:spPr/>
        <p:txBody>
          <a:bodyPr/>
          <a:lstStyle/>
          <a:p>
            <a:r>
              <a:rPr lang="zh-CN" altLang="en-US" dirty="0"/>
              <a:t>主备数据状态同步问题解决</a:t>
            </a:r>
          </a:p>
        </p:txBody>
      </p:sp>
      <p:pic>
        <p:nvPicPr>
          <p:cNvPr id="6" name="图片 5"/>
          <p:cNvPicPr/>
          <p:nvPr/>
        </p:nvPicPr>
        <p:blipFill>
          <a:blip r:embed="rId2"/>
          <a:stretch>
            <a:fillRect/>
          </a:stretch>
        </p:blipFill>
        <p:spPr>
          <a:xfrm>
            <a:off x="3975385" y="3780220"/>
            <a:ext cx="4170240" cy="2340662"/>
          </a:xfrm>
          <a:prstGeom prst="rect">
            <a:avLst/>
          </a:prstGeom>
          <a:ln>
            <a:solidFill>
              <a:schemeClr val="accent1"/>
            </a:solidFill>
          </a:ln>
        </p:spPr>
      </p:pic>
    </p:spTree>
    <p:extLst>
      <p:ext uri="{BB962C8B-B14F-4D97-AF65-F5344CB8AC3E}">
        <p14:creationId xmlns:p14="http://schemas.microsoft.com/office/powerpoint/2010/main" val="2394443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fill="hold"/>
                                        <p:tgtEl>
                                          <p:spTgt spid="6"/>
                                        </p:tgtEl>
                                        <p:attrNameLst>
                                          <p:attrName>ppt_x</p:attrName>
                                        </p:attrNameLst>
                                      </p:cBhvr>
                                      <p:tavLst>
                                        <p:tav tm="0">
                                          <p:val>
                                            <p:strVal val="#ppt_x"/>
                                          </p:val>
                                        </p:tav>
                                        <p:tav tm="100000">
                                          <p:val>
                                            <p:strVal val="#ppt_x"/>
                                          </p:val>
                                        </p:tav>
                                      </p:tavLst>
                                    </p:anim>
                                    <p:anim calcmode="lin" valueType="num">
                                      <p:cBhvr additive="base">
                                        <p:cTn id="13"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5">
                                            <p:txEl>
                                              <p:pRg st="1" end="1"/>
                                            </p:txEl>
                                          </p:spTgt>
                                        </p:tgtEl>
                                        <p:attrNameLst>
                                          <p:attrName>style.visibility</p:attrName>
                                        </p:attrNameLst>
                                      </p:cBhvr>
                                      <p:to>
                                        <p:strVal val="visible"/>
                                      </p:to>
                                    </p:set>
                                    <p:animEffect transition="in" filter="fade">
                                      <p:cBhvr>
                                        <p:cTn id="18" dur="500"/>
                                        <p:tgtEl>
                                          <p:spTgt spid="5">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5">
                                            <p:txEl>
                                              <p:pRg st="2" end="2"/>
                                            </p:txEl>
                                          </p:spTgt>
                                        </p:tgtEl>
                                        <p:attrNameLst>
                                          <p:attrName>style.visibility</p:attrName>
                                        </p:attrNameLst>
                                      </p:cBhvr>
                                      <p:to>
                                        <p:strVal val="visible"/>
                                      </p:to>
                                    </p:set>
                                    <p:animEffect transition="in" filter="fade">
                                      <p:cBhvr>
                                        <p:cTn id="23"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691FACA-E1ED-6A48-A1E4-D925AAC03039}"/>
              </a:ext>
            </a:extLst>
          </p:cNvPr>
          <p:cNvSpPr>
            <a:spLocks noGrp="1"/>
          </p:cNvSpPr>
          <p:nvPr>
            <p:ph type="body" sz="quarter" idx="10"/>
          </p:nvPr>
        </p:nvSpPr>
        <p:spPr/>
        <p:txBody>
          <a:bodyPr/>
          <a:lstStyle/>
          <a:p>
            <a:r>
              <a:rPr lang="zh-CN" altLang="en-US" dirty="0">
                <a:solidFill>
                  <a:schemeClr val="tx1"/>
                </a:solidFill>
              </a:rPr>
              <a:t>高可用（</a:t>
            </a:r>
            <a:r>
              <a:rPr lang="en-US" altLang="zh-CN" dirty="0">
                <a:solidFill>
                  <a:schemeClr val="tx1"/>
                </a:solidFill>
              </a:rPr>
              <a:t>HA</a:t>
            </a:r>
            <a:r>
              <a:rPr lang="zh-CN" altLang="en-US" dirty="0">
                <a:solidFill>
                  <a:schemeClr val="tx1"/>
                </a:solidFill>
              </a:rPr>
              <a:t>）的背景知识</a:t>
            </a:r>
            <a:endParaRPr lang="en-US" altLang="zh-CN" dirty="0">
              <a:solidFill>
                <a:schemeClr val="tx1"/>
              </a:solidFill>
            </a:endParaRPr>
          </a:p>
          <a:p>
            <a:r>
              <a:rPr lang="en-US" altLang="zh-CN" dirty="0">
                <a:solidFill>
                  <a:schemeClr val="tx1"/>
                </a:solidFill>
              </a:rPr>
              <a:t>NAMENODE</a:t>
            </a:r>
            <a:r>
              <a:rPr lang="zh-CN" altLang="en-US" dirty="0">
                <a:solidFill>
                  <a:schemeClr val="tx1"/>
                </a:solidFill>
              </a:rPr>
              <a:t>单点故障问题</a:t>
            </a:r>
            <a:endParaRPr lang="en-US" altLang="zh-CN" dirty="0">
              <a:solidFill>
                <a:schemeClr val="tx1"/>
              </a:solidFill>
            </a:endParaRPr>
          </a:p>
          <a:p>
            <a:r>
              <a:rPr lang="en-US" altLang="zh-CN" dirty="0">
                <a:solidFill>
                  <a:schemeClr val="tx1"/>
                </a:solidFill>
              </a:rPr>
              <a:t>HDFS HA</a:t>
            </a:r>
            <a:r>
              <a:rPr lang="zh-CN" altLang="en-US" dirty="0">
                <a:solidFill>
                  <a:schemeClr val="tx1"/>
                </a:solidFill>
              </a:rPr>
              <a:t>解决方案</a:t>
            </a:r>
            <a:r>
              <a:rPr lang="en-US" altLang="zh-CN" dirty="0">
                <a:solidFill>
                  <a:schemeClr val="tx1"/>
                </a:solidFill>
              </a:rPr>
              <a:t>--QJM</a:t>
            </a:r>
          </a:p>
          <a:p>
            <a:r>
              <a:rPr lang="en-US" altLang="zh-CN" dirty="0">
                <a:solidFill>
                  <a:srgbClr val="FF0000"/>
                </a:solidFill>
              </a:rPr>
              <a:t>YARN HA</a:t>
            </a:r>
            <a:r>
              <a:rPr lang="zh-CN" altLang="en-US" dirty="0">
                <a:solidFill>
                  <a:srgbClr val="FF0000"/>
                </a:solidFill>
              </a:rPr>
              <a:t>解决方案</a:t>
            </a:r>
            <a:endParaRPr lang="en-US" altLang="zh-CN" dirty="0">
              <a:solidFill>
                <a:srgbClr val="FF0000"/>
              </a:solidFill>
            </a:endParaRPr>
          </a:p>
        </p:txBody>
      </p:sp>
    </p:spTree>
    <p:extLst>
      <p:ext uri="{BB962C8B-B14F-4D97-AF65-F5344CB8AC3E}">
        <p14:creationId xmlns:p14="http://schemas.microsoft.com/office/powerpoint/2010/main" val="2637260237"/>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en-US" altLang="zh-CN" dirty="0"/>
              <a:t>ResourceManager</a:t>
            </a:r>
            <a:r>
              <a:rPr lang="zh-CN" altLang="en-US" dirty="0"/>
              <a:t>负责资源管理和应用的调度，是</a:t>
            </a:r>
            <a:r>
              <a:rPr lang="en-US" altLang="zh-CN" dirty="0"/>
              <a:t>YARN</a:t>
            </a:r>
            <a:r>
              <a:rPr lang="zh-CN" altLang="en-US" dirty="0"/>
              <a:t>的核心组件，集群的主角色。</a:t>
            </a:r>
            <a:endParaRPr lang="en-US" altLang="zh-CN" dirty="0"/>
          </a:p>
          <a:p>
            <a:r>
              <a:rPr lang="zh-CN" altLang="en-US" dirty="0"/>
              <a:t>在</a:t>
            </a:r>
            <a:r>
              <a:rPr lang="en-US" altLang="zh-CN" dirty="0"/>
              <a:t>Hadoop 2.4</a:t>
            </a:r>
            <a:r>
              <a:rPr lang="zh-CN" altLang="en-US" dirty="0"/>
              <a:t>之前，</a:t>
            </a:r>
            <a:r>
              <a:rPr lang="en-US" altLang="zh-CN" dirty="0"/>
              <a:t>ResourceManager</a:t>
            </a:r>
            <a:r>
              <a:rPr lang="zh-CN" altLang="en-US" dirty="0"/>
              <a:t>是</a:t>
            </a:r>
            <a:r>
              <a:rPr lang="en-US" altLang="zh-CN" dirty="0"/>
              <a:t>YARN</a:t>
            </a:r>
            <a:r>
              <a:rPr lang="zh-CN" altLang="en-US" dirty="0"/>
              <a:t>群集中的</a:t>
            </a:r>
            <a:r>
              <a:rPr lang="en-US" altLang="zh-CN" b="1" dirty="0">
                <a:solidFill>
                  <a:srgbClr val="FF0000"/>
                </a:solidFill>
              </a:rPr>
              <a:t>SPOF</a:t>
            </a:r>
            <a:r>
              <a:rPr lang="zh-CN" altLang="en-US" dirty="0"/>
              <a:t>（</a:t>
            </a:r>
            <a:r>
              <a:rPr lang="en-US" altLang="zh-CN" dirty="0"/>
              <a:t>Single Point of Failure</a:t>
            </a:r>
            <a:r>
              <a:rPr lang="zh-CN" altLang="en-US" dirty="0"/>
              <a:t>，单点故障）。</a:t>
            </a:r>
            <a:endParaRPr lang="en-US" altLang="zh-CN" dirty="0"/>
          </a:p>
          <a:p>
            <a:r>
              <a:rPr lang="zh-CN" altLang="en-US" dirty="0"/>
              <a:t>为了解决</a:t>
            </a:r>
            <a:r>
              <a:rPr lang="en-US" altLang="zh-CN" dirty="0"/>
              <a:t>RM</a:t>
            </a:r>
            <a:r>
              <a:rPr lang="zh-CN" altLang="en-US" dirty="0"/>
              <a:t>的单点故障问题，</a:t>
            </a:r>
            <a:r>
              <a:rPr lang="en-US" altLang="zh-CN" dirty="0"/>
              <a:t>YARN</a:t>
            </a:r>
            <a:r>
              <a:rPr lang="zh-CN" altLang="en-US" dirty="0"/>
              <a:t>设计了一套</a:t>
            </a:r>
            <a:r>
              <a:rPr lang="en-US" altLang="zh-CN" b="1" dirty="0">
                <a:solidFill>
                  <a:srgbClr val="FF0000"/>
                </a:solidFill>
              </a:rPr>
              <a:t>Active/Standby</a:t>
            </a:r>
            <a:r>
              <a:rPr lang="zh-CN" altLang="en-US" dirty="0"/>
              <a:t>模式的</a:t>
            </a:r>
            <a:r>
              <a:rPr lang="en-US" altLang="zh-CN" dirty="0"/>
              <a:t>ResourceManager HA</a:t>
            </a:r>
            <a:r>
              <a:rPr lang="zh-CN" altLang="en-US" dirty="0"/>
              <a:t>架构。</a:t>
            </a:r>
            <a:endParaRPr lang="en-US" altLang="zh-CN" dirty="0"/>
          </a:p>
        </p:txBody>
      </p:sp>
      <p:sp>
        <p:nvSpPr>
          <p:cNvPr id="5" name="标题 4"/>
          <p:cNvSpPr>
            <a:spLocks noGrp="1"/>
          </p:cNvSpPr>
          <p:nvPr>
            <p:ph type="title"/>
          </p:nvPr>
        </p:nvSpPr>
        <p:spPr/>
        <p:txBody>
          <a:bodyPr/>
          <a:lstStyle/>
          <a:p>
            <a:r>
              <a:rPr lang="en-US" altLang="zh-CN" dirty="0"/>
              <a:t>YARN HA</a:t>
            </a:r>
            <a:r>
              <a:rPr lang="zh-CN" altLang="en-US" dirty="0"/>
              <a:t>解决方案</a:t>
            </a:r>
          </a:p>
        </p:txBody>
      </p:sp>
      <p:sp>
        <p:nvSpPr>
          <p:cNvPr id="6" name="文本占位符 5"/>
          <p:cNvSpPr>
            <a:spLocks noGrp="1"/>
          </p:cNvSpPr>
          <p:nvPr>
            <p:ph type="body" sz="quarter" idx="10"/>
          </p:nvPr>
        </p:nvSpPr>
        <p:spPr/>
        <p:txBody>
          <a:bodyPr/>
          <a:lstStyle/>
          <a:p>
            <a:r>
              <a:rPr lang="zh-CN" altLang="en-US" dirty="0"/>
              <a:t>背景</a:t>
            </a:r>
          </a:p>
        </p:txBody>
      </p:sp>
      <p:pic>
        <p:nvPicPr>
          <p:cNvPr id="3" name="图片 2"/>
          <p:cNvPicPr>
            <a:picLocks noChangeAspect="1"/>
          </p:cNvPicPr>
          <p:nvPr/>
        </p:nvPicPr>
        <p:blipFill>
          <a:blip r:embed="rId2"/>
          <a:stretch>
            <a:fillRect/>
          </a:stretch>
        </p:blipFill>
        <p:spPr>
          <a:xfrm>
            <a:off x="3612774" y="3261225"/>
            <a:ext cx="4945809" cy="3078747"/>
          </a:xfrm>
          <a:prstGeom prst="rect">
            <a:avLst/>
          </a:prstGeom>
        </p:spPr>
      </p:pic>
    </p:spTree>
    <p:extLst>
      <p:ext uri="{BB962C8B-B14F-4D97-AF65-F5344CB8AC3E}">
        <p14:creationId xmlns:p14="http://schemas.microsoft.com/office/powerpoint/2010/main" val="5112994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691FACA-E1ED-6A48-A1E4-D925AAC03039}"/>
              </a:ext>
            </a:extLst>
          </p:cNvPr>
          <p:cNvSpPr>
            <a:spLocks noGrp="1"/>
          </p:cNvSpPr>
          <p:nvPr>
            <p:ph type="body" sz="quarter" idx="10"/>
          </p:nvPr>
        </p:nvSpPr>
        <p:spPr/>
        <p:txBody>
          <a:bodyPr/>
          <a:lstStyle/>
          <a:p>
            <a:r>
              <a:rPr kumimoji="1" lang="zh-CN" altLang="en-US" dirty="0">
                <a:solidFill>
                  <a:schemeClr val="tx1"/>
                </a:solidFill>
              </a:rPr>
              <a:t>理解</a:t>
            </a:r>
            <a:r>
              <a:rPr kumimoji="1" lang="en-US" altLang="zh-CN" dirty="0">
                <a:solidFill>
                  <a:schemeClr val="tx1"/>
                </a:solidFill>
              </a:rPr>
              <a:t>MapReduce</a:t>
            </a:r>
            <a:r>
              <a:rPr kumimoji="1" lang="zh-CN" altLang="en-US" dirty="0">
                <a:solidFill>
                  <a:schemeClr val="tx1"/>
                </a:solidFill>
              </a:rPr>
              <a:t>思想</a:t>
            </a:r>
            <a:endParaRPr kumimoji="1" lang="en-US" altLang="zh-CN" dirty="0">
              <a:solidFill>
                <a:schemeClr val="tx1"/>
              </a:solidFill>
            </a:endParaRPr>
          </a:p>
          <a:p>
            <a:r>
              <a:rPr kumimoji="1" lang="en-US" altLang="zh-CN" dirty="0"/>
              <a:t>Hadoop MapReduce</a:t>
            </a:r>
            <a:r>
              <a:rPr kumimoji="1" lang="zh-CN" altLang="en-US" dirty="0"/>
              <a:t>设计构思</a:t>
            </a:r>
            <a:endParaRPr kumimoji="1" lang="en-US" altLang="zh-CN" dirty="0"/>
          </a:p>
          <a:p>
            <a:r>
              <a:rPr kumimoji="1" lang="en-US" altLang="zh-CN" dirty="0">
                <a:solidFill>
                  <a:srgbClr val="C00000"/>
                </a:solidFill>
              </a:rPr>
              <a:t>Hadoop MapReduce</a:t>
            </a:r>
            <a:r>
              <a:rPr kumimoji="1" lang="zh-CN" altLang="en-US" dirty="0">
                <a:solidFill>
                  <a:srgbClr val="C00000"/>
                </a:solidFill>
              </a:rPr>
              <a:t>介绍</a:t>
            </a:r>
            <a:endParaRPr kumimoji="1" lang="en-US" altLang="zh-CN" dirty="0">
              <a:solidFill>
                <a:srgbClr val="C00000"/>
              </a:solidFill>
            </a:endParaRPr>
          </a:p>
          <a:p>
            <a:r>
              <a:rPr kumimoji="1" lang="en-US" altLang="zh-CN" dirty="0"/>
              <a:t>Hadoop MapReduce</a:t>
            </a:r>
            <a:r>
              <a:rPr kumimoji="1" lang="zh-CN" altLang="en-US" dirty="0"/>
              <a:t>官方示例</a:t>
            </a:r>
            <a:endParaRPr kumimoji="1" lang="en-US" altLang="zh-CN" dirty="0"/>
          </a:p>
          <a:p>
            <a:r>
              <a:rPr kumimoji="1" lang="en-US" altLang="zh-CN" dirty="0"/>
              <a:t>Hadoop MapReduce Python</a:t>
            </a:r>
            <a:r>
              <a:rPr kumimoji="1" lang="zh-CN" altLang="en-US" dirty="0"/>
              <a:t>接口</a:t>
            </a:r>
            <a:endParaRPr kumimoji="1" lang="en-US" altLang="zh-CN" dirty="0"/>
          </a:p>
        </p:txBody>
      </p:sp>
    </p:spTree>
    <p:extLst>
      <p:ext uri="{BB962C8B-B14F-4D97-AF65-F5344CB8AC3E}">
        <p14:creationId xmlns:p14="http://schemas.microsoft.com/office/powerpoint/2010/main" val="317181446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en-US" altLang="zh-CN" dirty="0"/>
              <a:t>Hadoop</a:t>
            </a:r>
            <a:r>
              <a:rPr lang="zh-CN" altLang="en-US" dirty="0"/>
              <a:t>官方推荐方案：</a:t>
            </a:r>
            <a:r>
              <a:rPr lang="zh-CN" altLang="en-US" dirty="0">
                <a:solidFill>
                  <a:srgbClr val="92D050"/>
                </a:solidFill>
              </a:rPr>
              <a:t>基于</a:t>
            </a:r>
            <a:r>
              <a:rPr lang="en-US" altLang="zh-CN" dirty="0">
                <a:solidFill>
                  <a:srgbClr val="92D050"/>
                </a:solidFill>
              </a:rPr>
              <a:t>Zookeeper</a:t>
            </a:r>
            <a:r>
              <a:rPr lang="zh-CN" altLang="en-US" dirty="0">
                <a:solidFill>
                  <a:srgbClr val="92D050"/>
                </a:solidFill>
              </a:rPr>
              <a:t>集群实现</a:t>
            </a:r>
            <a:r>
              <a:rPr lang="en-US" altLang="zh-CN" dirty="0">
                <a:solidFill>
                  <a:srgbClr val="92D050"/>
                </a:solidFill>
              </a:rPr>
              <a:t>YARN HA</a:t>
            </a:r>
            <a:r>
              <a:rPr lang="zh-CN" altLang="en-US" dirty="0"/>
              <a:t>。</a:t>
            </a:r>
            <a:endParaRPr lang="en-US" altLang="zh-CN" dirty="0"/>
          </a:p>
          <a:p>
            <a:endParaRPr lang="en-US" altLang="zh-CN" dirty="0"/>
          </a:p>
        </p:txBody>
      </p:sp>
      <p:sp>
        <p:nvSpPr>
          <p:cNvPr id="5" name="标题 4"/>
          <p:cNvSpPr>
            <a:spLocks noGrp="1"/>
          </p:cNvSpPr>
          <p:nvPr>
            <p:ph type="title"/>
          </p:nvPr>
        </p:nvSpPr>
        <p:spPr/>
        <p:txBody>
          <a:bodyPr/>
          <a:lstStyle/>
          <a:p>
            <a:r>
              <a:rPr lang="en-US" altLang="zh-CN" dirty="0"/>
              <a:t>YARN HA</a:t>
            </a:r>
            <a:r>
              <a:rPr lang="zh-CN" altLang="en-US" dirty="0"/>
              <a:t>解决方案</a:t>
            </a:r>
          </a:p>
        </p:txBody>
      </p:sp>
      <p:sp>
        <p:nvSpPr>
          <p:cNvPr id="6" name="文本占位符 5"/>
          <p:cNvSpPr>
            <a:spLocks noGrp="1"/>
          </p:cNvSpPr>
          <p:nvPr>
            <p:ph type="body" sz="quarter" idx="10"/>
          </p:nvPr>
        </p:nvSpPr>
        <p:spPr/>
        <p:txBody>
          <a:bodyPr/>
          <a:lstStyle/>
          <a:p>
            <a:r>
              <a:rPr lang="zh-CN" altLang="en-US" dirty="0"/>
              <a:t>架构</a:t>
            </a:r>
          </a:p>
        </p:txBody>
      </p:sp>
      <p:pic>
        <p:nvPicPr>
          <p:cNvPr id="2050" name="Picture 2" descr="ResourceManager高可用性概述"/>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65154" y="2787161"/>
            <a:ext cx="5567581" cy="28816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968914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zh-CN" altLang="en-US" dirty="0"/>
              <a:t>实现</a:t>
            </a:r>
            <a:r>
              <a:rPr lang="en-US" altLang="zh-CN" dirty="0"/>
              <a:t>HA</a:t>
            </a:r>
            <a:r>
              <a:rPr lang="zh-CN" altLang="en-US" dirty="0"/>
              <a:t>集群的关键是：主备之间状态</a:t>
            </a:r>
            <a:r>
              <a:rPr lang="zh-CN" altLang="en-US" dirty="0">
                <a:solidFill>
                  <a:srgbClr val="FF0000"/>
                </a:solidFill>
              </a:rPr>
              <a:t>数据同步</a:t>
            </a:r>
            <a:r>
              <a:rPr lang="zh-CN" altLang="en-US" dirty="0"/>
              <a:t>、</a:t>
            </a:r>
            <a:r>
              <a:rPr lang="zh-CN" altLang="en-US" dirty="0">
                <a:solidFill>
                  <a:srgbClr val="FF0000"/>
                </a:solidFill>
              </a:rPr>
              <a:t>主备之间顺利切换</a:t>
            </a:r>
            <a:r>
              <a:rPr lang="zh-CN" altLang="en-US" dirty="0"/>
              <a:t>（故障转移机制）</a:t>
            </a:r>
            <a:endParaRPr lang="en-US" altLang="zh-CN" dirty="0"/>
          </a:p>
          <a:p>
            <a:r>
              <a:rPr lang="zh-CN" altLang="en-US" dirty="0"/>
              <a:t>针对数据同步问题，可以通过</a:t>
            </a:r>
            <a:r>
              <a:rPr lang="en-US" altLang="zh-CN" dirty="0"/>
              <a:t>zk</a:t>
            </a:r>
            <a:r>
              <a:rPr lang="zh-CN" altLang="en-US" dirty="0"/>
              <a:t>来存储共享集群的状态数据。因为</a:t>
            </a:r>
            <a:r>
              <a:rPr lang="en-US" altLang="zh-CN" dirty="0"/>
              <a:t>zk</a:t>
            </a:r>
            <a:r>
              <a:rPr lang="zh-CN" altLang="en-US" dirty="0"/>
              <a:t>本质也是一个小文件存储系统。</a:t>
            </a:r>
            <a:endParaRPr lang="en-US" altLang="zh-CN" dirty="0"/>
          </a:p>
          <a:p>
            <a:r>
              <a:rPr lang="zh-CN" altLang="en-US" dirty="0"/>
              <a:t>针对主备顺利切换，可以手动，也可以基于</a:t>
            </a:r>
            <a:r>
              <a:rPr lang="en-US" altLang="zh-CN" dirty="0"/>
              <a:t>zk</a:t>
            </a:r>
            <a:r>
              <a:rPr lang="zh-CN" altLang="en-US" dirty="0"/>
              <a:t>自动实现。</a:t>
            </a:r>
            <a:endParaRPr lang="en-US" altLang="zh-CN" dirty="0"/>
          </a:p>
        </p:txBody>
      </p:sp>
      <p:sp>
        <p:nvSpPr>
          <p:cNvPr id="5" name="标题 4"/>
          <p:cNvSpPr>
            <a:spLocks noGrp="1"/>
          </p:cNvSpPr>
          <p:nvPr>
            <p:ph type="title"/>
          </p:nvPr>
        </p:nvSpPr>
        <p:spPr/>
        <p:txBody>
          <a:bodyPr/>
          <a:lstStyle/>
          <a:p>
            <a:r>
              <a:rPr lang="en-US" altLang="zh-CN" dirty="0"/>
              <a:t>YARN HA</a:t>
            </a:r>
            <a:r>
              <a:rPr lang="zh-CN" altLang="en-US" dirty="0"/>
              <a:t>解决方案</a:t>
            </a:r>
          </a:p>
        </p:txBody>
      </p:sp>
      <p:sp>
        <p:nvSpPr>
          <p:cNvPr id="6" name="文本占位符 5"/>
          <p:cNvSpPr>
            <a:spLocks noGrp="1"/>
          </p:cNvSpPr>
          <p:nvPr>
            <p:ph type="body" sz="quarter" idx="10"/>
          </p:nvPr>
        </p:nvSpPr>
        <p:spPr/>
        <p:txBody>
          <a:bodyPr/>
          <a:lstStyle/>
          <a:p>
            <a:r>
              <a:rPr lang="zh-CN" altLang="en-US" dirty="0"/>
              <a:t>架构</a:t>
            </a:r>
          </a:p>
        </p:txBody>
      </p:sp>
      <p:pic>
        <p:nvPicPr>
          <p:cNvPr id="2050" name="Picture 2" descr="ResourceManager高可用性概述"/>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82247" y="3755920"/>
            <a:ext cx="5567581" cy="28816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8561398"/>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zh-CN" altLang="en-US" dirty="0"/>
              <a:t>第一种：</a:t>
            </a:r>
            <a:r>
              <a:rPr lang="zh-CN" altLang="en-US" b="1" dirty="0">
                <a:solidFill>
                  <a:srgbClr val="FF0000"/>
                </a:solidFill>
              </a:rPr>
              <a:t>手动故障转移</a:t>
            </a:r>
          </a:p>
          <a:p>
            <a:pPr marL="0" indent="0">
              <a:buNone/>
            </a:pPr>
            <a:r>
              <a:rPr lang="zh-CN" altLang="en-US" dirty="0"/>
              <a:t>管理员使用命令手动进行状态切换。</a:t>
            </a:r>
            <a:endParaRPr lang="en-US" altLang="zh-CN" dirty="0"/>
          </a:p>
          <a:p>
            <a:r>
              <a:rPr lang="zh-CN" altLang="en-US" dirty="0"/>
              <a:t>第二种：</a:t>
            </a:r>
            <a:r>
              <a:rPr lang="zh-CN" altLang="en-US" b="1" dirty="0">
                <a:solidFill>
                  <a:srgbClr val="FF0000"/>
                </a:solidFill>
              </a:rPr>
              <a:t>自动故障转移</a:t>
            </a:r>
          </a:p>
          <a:p>
            <a:pPr marL="0" indent="0">
              <a:buNone/>
            </a:pPr>
            <a:r>
              <a:rPr lang="en-US" altLang="zh-CN" dirty="0"/>
              <a:t>RM</a:t>
            </a:r>
            <a:r>
              <a:rPr lang="zh-CN" altLang="en-US" dirty="0"/>
              <a:t>可以选择嵌入基于</a:t>
            </a:r>
            <a:r>
              <a:rPr lang="en-US" altLang="zh-CN" dirty="0"/>
              <a:t>Zookeeper</a:t>
            </a:r>
            <a:r>
              <a:rPr lang="zh-CN" altLang="en-US" dirty="0"/>
              <a:t>的</a:t>
            </a:r>
            <a:r>
              <a:rPr lang="en-US" altLang="zh-CN" dirty="0"/>
              <a:t>ActiveStandbyElector</a:t>
            </a:r>
            <a:r>
              <a:rPr lang="zh-CN" altLang="en-US" dirty="0"/>
              <a:t>来实现自动故障转移。</a:t>
            </a:r>
            <a:endParaRPr lang="en-US" altLang="zh-CN" dirty="0"/>
          </a:p>
          <a:p>
            <a:pPr marL="0" indent="0">
              <a:buNone/>
            </a:pPr>
            <a:r>
              <a:rPr lang="en-US" altLang="zh-CN" dirty="0"/>
              <a:t>YARN</a:t>
            </a:r>
            <a:r>
              <a:rPr lang="zh-CN" altLang="en-US" dirty="0"/>
              <a:t>的自动故障转移不需要像</a:t>
            </a:r>
            <a:r>
              <a:rPr lang="en-US" altLang="zh-CN" dirty="0"/>
              <a:t>HDFS</a:t>
            </a:r>
            <a:r>
              <a:rPr lang="zh-CN" altLang="en-US" dirty="0"/>
              <a:t>那样运行单独的</a:t>
            </a:r>
            <a:r>
              <a:rPr lang="en-US" altLang="zh-CN" dirty="0"/>
              <a:t>ZKFC</a:t>
            </a:r>
            <a:r>
              <a:rPr lang="zh-CN" altLang="en-US" dirty="0"/>
              <a:t>守护程序，因为</a:t>
            </a:r>
            <a:r>
              <a:rPr lang="en-US" altLang="zh-CN" dirty="0"/>
              <a:t>ActiveStandbyElector</a:t>
            </a:r>
            <a:r>
              <a:rPr lang="zh-CN" altLang="en-US" dirty="0"/>
              <a:t>是一个嵌入在</a:t>
            </a:r>
            <a:r>
              <a:rPr lang="en-US" altLang="zh-CN" dirty="0"/>
              <a:t>RM</a:t>
            </a:r>
            <a:r>
              <a:rPr lang="zh-CN" altLang="en-US" dirty="0"/>
              <a:t>中充当故障检测器和</a:t>
            </a:r>
            <a:r>
              <a:rPr lang="en-US" altLang="zh-CN" dirty="0"/>
              <a:t>Leader</a:t>
            </a:r>
            <a:r>
              <a:rPr lang="zh-CN" altLang="en-US" dirty="0"/>
              <a:t>选举的线程，而不是单独的</a:t>
            </a:r>
            <a:r>
              <a:rPr lang="en-US" altLang="zh-CN" dirty="0"/>
              <a:t>ZKFC</a:t>
            </a:r>
            <a:r>
              <a:rPr lang="zh-CN" altLang="en-US" dirty="0"/>
              <a:t>守护进程。</a:t>
            </a:r>
          </a:p>
        </p:txBody>
      </p:sp>
      <p:sp>
        <p:nvSpPr>
          <p:cNvPr id="5" name="标题 4"/>
          <p:cNvSpPr>
            <a:spLocks noGrp="1"/>
          </p:cNvSpPr>
          <p:nvPr>
            <p:ph type="title"/>
          </p:nvPr>
        </p:nvSpPr>
        <p:spPr/>
        <p:txBody>
          <a:bodyPr/>
          <a:lstStyle/>
          <a:p>
            <a:r>
              <a:rPr lang="en-US" altLang="zh-CN" dirty="0"/>
              <a:t>YARN HA</a:t>
            </a:r>
            <a:r>
              <a:rPr lang="zh-CN" altLang="en-US" dirty="0"/>
              <a:t>解决方案</a:t>
            </a:r>
          </a:p>
        </p:txBody>
      </p:sp>
      <p:sp>
        <p:nvSpPr>
          <p:cNvPr id="6" name="文本占位符 5"/>
          <p:cNvSpPr>
            <a:spLocks noGrp="1"/>
          </p:cNvSpPr>
          <p:nvPr>
            <p:ph type="body" sz="quarter" idx="10"/>
          </p:nvPr>
        </p:nvSpPr>
        <p:spPr/>
        <p:txBody>
          <a:bodyPr/>
          <a:lstStyle/>
          <a:p>
            <a:r>
              <a:rPr lang="zh-CN" altLang="en-US" dirty="0"/>
              <a:t>故障转移机制</a:t>
            </a:r>
          </a:p>
        </p:txBody>
      </p:sp>
    </p:spTree>
    <p:extLst>
      <p:ext uri="{BB962C8B-B14F-4D97-AF65-F5344CB8AC3E}">
        <p14:creationId xmlns:p14="http://schemas.microsoft.com/office/powerpoint/2010/main" val="253301449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pPr lvl="0"/>
            <a:r>
              <a:rPr lang="zh-CN" altLang="zh-CN" dirty="0">
                <a:solidFill>
                  <a:srgbClr val="FF0000"/>
                </a:solidFill>
              </a:rPr>
              <a:t>创建锁节点</a:t>
            </a:r>
            <a:r>
              <a:rPr lang="zh-CN" altLang="en-US" dirty="0"/>
              <a:t>：</a:t>
            </a:r>
            <a:r>
              <a:rPr lang="zh-CN" altLang="zh-CN" dirty="0"/>
              <a:t>在</a:t>
            </a:r>
            <a:r>
              <a:rPr lang="en-US" altLang="zh-CN" dirty="0"/>
              <a:t>ZooKeeper</a:t>
            </a:r>
            <a:r>
              <a:rPr lang="zh-CN" altLang="zh-CN" dirty="0"/>
              <a:t>上会创建一个叫做</a:t>
            </a:r>
            <a:r>
              <a:rPr lang="en-US" altLang="zh-CN" dirty="0"/>
              <a:t>ActiveStandbyElectorLock</a:t>
            </a:r>
            <a:r>
              <a:rPr lang="zh-CN" altLang="zh-CN" dirty="0"/>
              <a:t>的锁节点，所有的</a:t>
            </a:r>
            <a:r>
              <a:rPr lang="en-US" altLang="zh-CN" dirty="0"/>
              <a:t>RM</a:t>
            </a:r>
            <a:r>
              <a:rPr lang="zh-CN" altLang="zh-CN" dirty="0"/>
              <a:t>在启动的时候，都会去竞争写这个</a:t>
            </a:r>
            <a:r>
              <a:rPr lang="zh-CN" altLang="zh-CN" b="1" dirty="0">
                <a:solidFill>
                  <a:srgbClr val="FF0000"/>
                </a:solidFill>
              </a:rPr>
              <a:t>临时</a:t>
            </a:r>
            <a:r>
              <a:rPr lang="zh-CN" altLang="zh-CN" dirty="0"/>
              <a:t>的</a:t>
            </a:r>
            <a:r>
              <a:rPr lang="en-US" altLang="zh-CN" dirty="0"/>
              <a:t>Lock</a:t>
            </a:r>
            <a:r>
              <a:rPr lang="zh-CN" altLang="zh-CN" dirty="0"/>
              <a:t>节点，而</a:t>
            </a:r>
            <a:r>
              <a:rPr lang="en-US" altLang="zh-CN" dirty="0"/>
              <a:t>ZooKeeper</a:t>
            </a:r>
            <a:r>
              <a:rPr lang="zh-CN" altLang="zh-CN" dirty="0"/>
              <a:t>能保证只有一个</a:t>
            </a:r>
            <a:r>
              <a:rPr lang="en-US" altLang="zh-CN" dirty="0"/>
              <a:t>RM</a:t>
            </a:r>
            <a:r>
              <a:rPr lang="zh-CN" altLang="zh-CN" dirty="0"/>
              <a:t>创建成功。创建成功的</a:t>
            </a:r>
            <a:r>
              <a:rPr lang="en-US" altLang="zh-CN" dirty="0"/>
              <a:t>RM</a:t>
            </a:r>
            <a:r>
              <a:rPr lang="zh-CN" altLang="zh-CN" dirty="0"/>
              <a:t>就切换为</a:t>
            </a:r>
            <a:r>
              <a:rPr lang="en-US" altLang="zh-CN" dirty="0"/>
              <a:t>Active</a:t>
            </a:r>
            <a:r>
              <a:rPr lang="zh-CN" altLang="zh-CN" dirty="0"/>
              <a:t>状态，没有成功的</a:t>
            </a:r>
            <a:r>
              <a:rPr lang="en-US" altLang="zh-CN" dirty="0"/>
              <a:t>RM</a:t>
            </a:r>
            <a:r>
              <a:rPr lang="zh-CN" altLang="zh-CN" dirty="0"/>
              <a:t>则切换为</a:t>
            </a:r>
            <a:r>
              <a:rPr lang="en-US" altLang="zh-CN" dirty="0"/>
              <a:t>Standby</a:t>
            </a:r>
            <a:r>
              <a:rPr lang="zh-CN" altLang="zh-CN" dirty="0"/>
              <a:t>状态。</a:t>
            </a:r>
          </a:p>
          <a:p>
            <a:pPr lvl="0"/>
            <a:r>
              <a:rPr lang="zh-CN" altLang="zh-CN" dirty="0">
                <a:solidFill>
                  <a:srgbClr val="FF0000"/>
                </a:solidFill>
              </a:rPr>
              <a:t>注册</a:t>
            </a:r>
            <a:r>
              <a:rPr lang="en-US" altLang="zh-CN" dirty="0">
                <a:solidFill>
                  <a:srgbClr val="FF0000"/>
                </a:solidFill>
              </a:rPr>
              <a:t>Watcher</a:t>
            </a:r>
            <a:r>
              <a:rPr lang="zh-CN" altLang="zh-CN" dirty="0">
                <a:solidFill>
                  <a:srgbClr val="FF0000"/>
                </a:solidFill>
              </a:rPr>
              <a:t>监听</a:t>
            </a:r>
            <a:r>
              <a:rPr lang="zh-CN" altLang="en-US" dirty="0"/>
              <a:t>：</a:t>
            </a:r>
            <a:r>
              <a:rPr lang="en-US" altLang="zh-CN" dirty="0"/>
              <a:t>Standby</a:t>
            </a:r>
            <a:r>
              <a:rPr lang="zh-CN" altLang="zh-CN" dirty="0"/>
              <a:t>状态的</a:t>
            </a:r>
            <a:r>
              <a:rPr lang="en-US" altLang="zh-CN" dirty="0"/>
              <a:t>RM</a:t>
            </a:r>
            <a:r>
              <a:rPr lang="zh-CN" altLang="zh-CN" dirty="0"/>
              <a:t>向</a:t>
            </a:r>
            <a:r>
              <a:rPr lang="en-US" altLang="zh-CN" dirty="0"/>
              <a:t>ActiveStandbyElectorLock</a:t>
            </a:r>
            <a:r>
              <a:rPr lang="zh-CN" altLang="zh-CN" dirty="0"/>
              <a:t>节点注册一个节点变更的</a:t>
            </a:r>
            <a:r>
              <a:rPr lang="en-US" altLang="zh-CN" dirty="0"/>
              <a:t>Watcher</a:t>
            </a:r>
            <a:r>
              <a:rPr lang="zh-CN" altLang="zh-CN" dirty="0"/>
              <a:t>监听，利用临时节点的特性</a:t>
            </a:r>
            <a:r>
              <a:rPr lang="zh-CN" altLang="en-US" dirty="0"/>
              <a:t>（会话结束节点自动消失）</a:t>
            </a:r>
            <a:r>
              <a:rPr lang="zh-CN" altLang="zh-CN" dirty="0"/>
              <a:t>，能够快速感知到</a:t>
            </a:r>
            <a:r>
              <a:rPr lang="en-US" altLang="zh-CN" dirty="0"/>
              <a:t>Active</a:t>
            </a:r>
            <a:r>
              <a:rPr lang="zh-CN" altLang="zh-CN" dirty="0"/>
              <a:t>状态的</a:t>
            </a:r>
            <a:r>
              <a:rPr lang="en-US" altLang="zh-CN" dirty="0"/>
              <a:t>RM</a:t>
            </a:r>
            <a:r>
              <a:rPr lang="zh-CN" altLang="zh-CN" dirty="0"/>
              <a:t>的运行情况。</a:t>
            </a:r>
          </a:p>
          <a:p>
            <a:pPr lvl="0"/>
            <a:r>
              <a:rPr lang="zh-CN" altLang="zh-CN" dirty="0">
                <a:solidFill>
                  <a:srgbClr val="FF0000"/>
                </a:solidFill>
              </a:rPr>
              <a:t>准备切换</a:t>
            </a:r>
            <a:r>
              <a:rPr lang="zh-CN" altLang="en-US" dirty="0"/>
              <a:t>：</a:t>
            </a:r>
            <a:r>
              <a:rPr lang="zh-CN" altLang="zh-CN" dirty="0"/>
              <a:t>当</a:t>
            </a:r>
            <a:r>
              <a:rPr lang="en-US" altLang="zh-CN" dirty="0"/>
              <a:t>Active</a:t>
            </a:r>
            <a:r>
              <a:rPr lang="zh-CN" altLang="zh-CN" dirty="0"/>
              <a:t>状态的</a:t>
            </a:r>
            <a:r>
              <a:rPr lang="en-US" altLang="zh-CN" dirty="0"/>
              <a:t>RM</a:t>
            </a:r>
            <a:r>
              <a:rPr lang="zh-CN" altLang="zh-CN" dirty="0"/>
              <a:t>出现故障（如宕机或网络中断），其在</a:t>
            </a:r>
            <a:r>
              <a:rPr lang="en-US" altLang="zh-CN" dirty="0"/>
              <a:t>ZooKeeper</a:t>
            </a:r>
            <a:r>
              <a:rPr lang="zh-CN" altLang="zh-CN" dirty="0"/>
              <a:t>上创建的</a:t>
            </a:r>
            <a:r>
              <a:rPr lang="en-US" altLang="zh-CN" dirty="0"/>
              <a:t>Lock</a:t>
            </a:r>
            <a:r>
              <a:rPr lang="zh-CN" altLang="zh-CN" dirty="0"/>
              <a:t>节点随之被删除，这时其它各个</a:t>
            </a:r>
            <a:r>
              <a:rPr lang="en-US" altLang="zh-CN" dirty="0"/>
              <a:t>Standby</a:t>
            </a:r>
            <a:r>
              <a:rPr lang="zh-CN" altLang="zh-CN" dirty="0"/>
              <a:t>状态的</a:t>
            </a:r>
            <a:r>
              <a:rPr lang="en-US" altLang="zh-CN" dirty="0"/>
              <a:t>RM</a:t>
            </a:r>
            <a:r>
              <a:rPr lang="zh-CN" altLang="zh-CN" dirty="0"/>
              <a:t>都会受到</a:t>
            </a:r>
            <a:r>
              <a:rPr lang="en-US" altLang="zh-CN" dirty="0"/>
              <a:t>ZooKeeper</a:t>
            </a:r>
            <a:r>
              <a:rPr lang="zh-CN" altLang="zh-CN" dirty="0"/>
              <a:t>服务端的</a:t>
            </a:r>
            <a:r>
              <a:rPr lang="en-US" altLang="zh-CN" dirty="0"/>
              <a:t>Watcher</a:t>
            </a:r>
            <a:r>
              <a:rPr lang="zh-CN" altLang="zh-CN" dirty="0"/>
              <a:t>事件通知，然后开始竞争写</a:t>
            </a:r>
            <a:r>
              <a:rPr lang="en-US" altLang="zh-CN" dirty="0"/>
              <a:t>Lock</a:t>
            </a:r>
            <a:r>
              <a:rPr lang="zh-CN" altLang="zh-CN" dirty="0"/>
              <a:t>子节点，创建成功的变为</a:t>
            </a:r>
            <a:r>
              <a:rPr lang="en-US" altLang="zh-CN" dirty="0"/>
              <a:t>Active</a:t>
            </a:r>
            <a:r>
              <a:rPr lang="zh-CN" altLang="zh-CN" dirty="0"/>
              <a:t>状态，其他的则是</a:t>
            </a:r>
            <a:r>
              <a:rPr lang="en-US" altLang="zh-CN" dirty="0"/>
              <a:t>Standby</a:t>
            </a:r>
            <a:r>
              <a:rPr lang="zh-CN" altLang="zh-CN" dirty="0"/>
              <a:t>状态。</a:t>
            </a:r>
          </a:p>
        </p:txBody>
      </p:sp>
      <p:sp>
        <p:nvSpPr>
          <p:cNvPr id="5" name="标题 4"/>
          <p:cNvSpPr>
            <a:spLocks noGrp="1"/>
          </p:cNvSpPr>
          <p:nvPr>
            <p:ph type="title"/>
          </p:nvPr>
        </p:nvSpPr>
        <p:spPr/>
        <p:txBody>
          <a:bodyPr/>
          <a:lstStyle/>
          <a:p>
            <a:r>
              <a:rPr lang="en-US" altLang="zh-CN" dirty="0"/>
              <a:t>YARN HA</a:t>
            </a:r>
            <a:r>
              <a:rPr lang="zh-CN" altLang="en-US" dirty="0"/>
              <a:t>解决方案</a:t>
            </a:r>
          </a:p>
        </p:txBody>
      </p:sp>
      <p:sp>
        <p:nvSpPr>
          <p:cNvPr id="6" name="文本占位符 5"/>
          <p:cNvSpPr>
            <a:spLocks noGrp="1"/>
          </p:cNvSpPr>
          <p:nvPr>
            <p:ph type="body" sz="quarter" idx="10"/>
          </p:nvPr>
        </p:nvSpPr>
        <p:spPr/>
        <p:txBody>
          <a:bodyPr/>
          <a:lstStyle/>
          <a:p>
            <a:r>
              <a:rPr lang="zh-CN" altLang="en-US" dirty="0"/>
              <a:t>故障转移原理（基于</a:t>
            </a:r>
            <a:r>
              <a:rPr lang="en-US" altLang="zh-CN" dirty="0"/>
              <a:t>zk</a:t>
            </a:r>
            <a:r>
              <a:rPr lang="zh-CN" altLang="en-US" dirty="0"/>
              <a:t>自动切换）</a:t>
            </a:r>
          </a:p>
        </p:txBody>
      </p:sp>
    </p:spTree>
    <p:extLst>
      <p:ext uri="{BB962C8B-B14F-4D97-AF65-F5344CB8AC3E}">
        <p14:creationId xmlns:p14="http://schemas.microsoft.com/office/powerpoint/2010/main" val="3812352132"/>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pPr lvl="0"/>
            <a:r>
              <a:rPr lang="en-US" altLang="zh-CN" dirty="0">
                <a:solidFill>
                  <a:srgbClr val="FF0000"/>
                </a:solidFill>
              </a:rPr>
              <a:t>Fencing(</a:t>
            </a:r>
            <a:r>
              <a:rPr lang="zh-CN" altLang="zh-CN" dirty="0">
                <a:solidFill>
                  <a:srgbClr val="FF0000"/>
                </a:solidFill>
              </a:rPr>
              <a:t>隔离</a:t>
            </a:r>
            <a:r>
              <a:rPr lang="en-US" altLang="zh-CN" dirty="0">
                <a:solidFill>
                  <a:srgbClr val="FF0000"/>
                </a:solidFill>
              </a:rPr>
              <a:t>)</a:t>
            </a:r>
            <a:r>
              <a:rPr lang="zh-CN" altLang="en-US" dirty="0"/>
              <a:t>：</a:t>
            </a:r>
            <a:r>
              <a:rPr lang="zh-CN" altLang="zh-CN" dirty="0"/>
              <a:t>在分布式环境中，机器经常出现假死的情况（常见的是</a:t>
            </a:r>
            <a:r>
              <a:rPr lang="en-US" altLang="zh-CN" dirty="0"/>
              <a:t>GC</a:t>
            </a:r>
            <a:r>
              <a:rPr lang="zh-CN" altLang="zh-CN" dirty="0"/>
              <a:t>耗时过长、网络中断或</a:t>
            </a:r>
            <a:r>
              <a:rPr lang="en-US" altLang="zh-CN" dirty="0"/>
              <a:t>CPU</a:t>
            </a:r>
            <a:r>
              <a:rPr lang="zh-CN" altLang="zh-CN" dirty="0"/>
              <a:t>负载过高）而导致无法正常对外进行及时响应。如果有一个处于</a:t>
            </a:r>
            <a:r>
              <a:rPr lang="en-US" altLang="zh-CN" dirty="0"/>
              <a:t>Active</a:t>
            </a:r>
            <a:r>
              <a:rPr lang="zh-CN" altLang="zh-CN" dirty="0"/>
              <a:t>状态的</a:t>
            </a:r>
            <a:r>
              <a:rPr lang="en-US" altLang="zh-CN" dirty="0"/>
              <a:t>RM</a:t>
            </a:r>
            <a:r>
              <a:rPr lang="zh-CN" altLang="zh-CN" dirty="0"/>
              <a:t>出现假死，其他的</a:t>
            </a:r>
            <a:r>
              <a:rPr lang="en-US" altLang="zh-CN" dirty="0"/>
              <a:t>RM</a:t>
            </a:r>
            <a:r>
              <a:rPr lang="zh-CN" altLang="zh-CN" dirty="0"/>
              <a:t>刚选举出来新的</a:t>
            </a:r>
            <a:r>
              <a:rPr lang="en-US" altLang="zh-CN" dirty="0"/>
              <a:t>Active</a:t>
            </a:r>
            <a:r>
              <a:rPr lang="zh-CN" altLang="zh-CN" dirty="0"/>
              <a:t>状态的</a:t>
            </a:r>
            <a:r>
              <a:rPr lang="en-US" altLang="zh-CN" dirty="0"/>
              <a:t>RM</a:t>
            </a:r>
            <a:r>
              <a:rPr lang="zh-CN" altLang="zh-CN" dirty="0"/>
              <a:t>，这时假死的</a:t>
            </a:r>
            <a:r>
              <a:rPr lang="en-US" altLang="zh-CN" dirty="0"/>
              <a:t>RM</a:t>
            </a:r>
            <a:r>
              <a:rPr lang="zh-CN" altLang="zh-CN" dirty="0"/>
              <a:t>又恢复正常，还认为自己是</a:t>
            </a:r>
            <a:r>
              <a:rPr lang="en-US" altLang="zh-CN" dirty="0"/>
              <a:t>Active</a:t>
            </a:r>
            <a:r>
              <a:rPr lang="zh-CN" altLang="zh-CN" dirty="0"/>
              <a:t>状态，这就是分布式系统的脑裂现象，即存在多个处于</a:t>
            </a:r>
            <a:r>
              <a:rPr lang="en-US" altLang="zh-CN" dirty="0"/>
              <a:t>Active</a:t>
            </a:r>
            <a:r>
              <a:rPr lang="zh-CN" altLang="zh-CN" dirty="0"/>
              <a:t>状态的</a:t>
            </a:r>
            <a:r>
              <a:rPr lang="en-US" altLang="zh-CN" dirty="0"/>
              <a:t>RM</a:t>
            </a:r>
            <a:r>
              <a:rPr lang="zh-CN" altLang="zh-CN" dirty="0"/>
              <a:t>，可以使用隔离机制来解决此类问题。</a:t>
            </a:r>
            <a:endParaRPr lang="en-US" altLang="zh-CN" dirty="0"/>
          </a:p>
          <a:p>
            <a:pPr lvl="0"/>
            <a:r>
              <a:rPr lang="en-US" altLang="zh-CN" dirty="0"/>
              <a:t>YARN</a:t>
            </a:r>
            <a:r>
              <a:rPr lang="zh-CN" altLang="zh-CN" dirty="0"/>
              <a:t>的</a:t>
            </a:r>
            <a:r>
              <a:rPr lang="en-US" altLang="zh-CN" dirty="0"/>
              <a:t>Fencing</a:t>
            </a:r>
            <a:r>
              <a:rPr lang="zh-CN" altLang="zh-CN" dirty="0"/>
              <a:t>机制是借助</a:t>
            </a:r>
            <a:r>
              <a:rPr lang="en-US" altLang="zh-CN" dirty="0"/>
              <a:t>ZooKeeper</a:t>
            </a:r>
            <a:r>
              <a:rPr lang="zh-CN" altLang="zh-CN" dirty="0"/>
              <a:t>数据节点的</a:t>
            </a:r>
            <a:r>
              <a:rPr lang="en-US" altLang="zh-CN" dirty="0">
                <a:solidFill>
                  <a:srgbClr val="FF0000"/>
                </a:solidFill>
              </a:rPr>
              <a:t>ACL</a:t>
            </a:r>
            <a:r>
              <a:rPr lang="zh-CN" altLang="zh-CN" dirty="0">
                <a:solidFill>
                  <a:srgbClr val="FF0000"/>
                </a:solidFill>
              </a:rPr>
              <a:t>权限控制</a:t>
            </a:r>
            <a:r>
              <a:rPr lang="zh-CN" altLang="zh-CN" dirty="0"/>
              <a:t>来实现不同</a:t>
            </a:r>
            <a:r>
              <a:rPr lang="en-US" altLang="zh-CN" dirty="0"/>
              <a:t>RM</a:t>
            </a:r>
            <a:r>
              <a:rPr lang="zh-CN" altLang="zh-CN" dirty="0"/>
              <a:t>之间的隔离。创建的根</a:t>
            </a:r>
            <a:r>
              <a:rPr lang="en-US" altLang="zh-CN" dirty="0"/>
              <a:t>ZNode</a:t>
            </a:r>
            <a:r>
              <a:rPr lang="zh-CN" altLang="zh-CN" dirty="0"/>
              <a:t>必须携带</a:t>
            </a:r>
            <a:r>
              <a:rPr lang="en-US" altLang="zh-CN" dirty="0"/>
              <a:t>ZooKeeper</a:t>
            </a:r>
            <a:r>
              <a:rPr lang="zh-CN" altLang="zh-CN" dirty="0"/>
              <a:t>的</a:t>
            </a:r>
            <a:r>
              <a:rPr lang="en-US" altLang="zh-CN" dirty="0"/>
              <a:t>ACL</a:t>
            </a:r>
            <a:r>
              <a:rPr lang="zh-CN" altLang="zh-CN" dirty="0"/>
              <a:t>信息，目的是为了独占该节点，以防止其他</a:t>
            </a:r>
            <a:r>
              <a:rPr lang="en-US" altLang="zh-CN" dirty="0"/>
              <a:t>RM</a:t>
            </a:r>
            <a:r>
              <a:rPr lang="zh-CN" altLang="zh-CN" dirty="0"/>
              <a:t>对该</a:t>
            </a:r>
            <a:r>
              <a:rPr lang="en-US" altLang="zh-CN" dirty="0"/>
              <a:t>ZNode</a:t>
            </a:r>
            <a:r>
              <a:rPr lang="zh-CN" altLang="zh-CN" dirty="0"/>
              <a:t>进行更新。借助这个机制假死之后的</a:t>
            </a:r>
            <a:r>
              <a:rPr lang="en-US" altLang="zh-CN" dirty="0"/>
              <a:t>RM</a:t>
            </a:r>
            <a:r>
              <a:rPr lang="zh-CN" altLang="zh-CN" dirty="0"/>
              <a:t>会试图去更新</a:t>
            </a:r>
            <a:r>
              <a:rPr lang="en-US" altLang="zh-CN" dirty="0"/>
              <a:t>ZooKeeper</a:t>
            </a:r>
            <a:r>
              <a:rPr lang="zh-CN" altLang="zh-CN" dirty="0"/>
              <a:t>的相关信息，但发现没有权限去更新节点数据，就把自己切换为</a:t>
            </a:r>
            <a:r>
              <a:rPr lang="en-US" altLang="zh-CN" dirty="0"/>
              <a:t>Standby</a:t>
            </a:r>
            <a:r>
              <a:rPr lang="zh-CN" altLang="zh-CN" dirty="0"/>
              <a:t>状态。</a:t>
            </a:r>
          </a:p>
        </p:txBody>
      </p:sp>
      <p:sp>
        <p:nvSpPr>
          <p:cNvPr id="5" name="标题 4"/>
          <p:cNvSpPr>
            <a:spLocks noGrp="1"/>
          </p:cNvSpPr>
          <p:nvPr>
            <p:ph type="title"/>
          </p:nvPr>
        </p:nvSpPr>
        <p:spPr/>
        <p:txBody>
          <a:bodyPr/>
          <a:lstStyle/>
          <a:p>
            <a:r>
              <a:rPr lang="en-US" altLang="zh-CN" dirty="0"/>
              <a:t>YARN HA</a:t>
            </a:r>
            <a:r>
              <a:rPr lang="zh-CN" altLang="en-US" dirty="0"/>
              <a:t>解决方案</a:t>
            </a:r>
          </a:p>
        </p:txBody>
      </p:sp>
      <p:sp>
        <p:nvSpPr>
          <p:cNvPr id="6" name="文本占位符 5"/>
          <p:cNvSpPr>
            <a:spLocks noGrp="1"/>
          </p:cNvSpPr>
          <p:nvPr>
            <p:ph type="body" sz="quarter" idx="10"/>
          </p:nvPr>
        </p:nvSpPr>
        <p:spPr/>
        <p:txBody>
          <a:bodyPr/>
          <a:lstStyle/>
          <a:p>
            <a:r>
              <a:rPr lang="zh-CN" altLang="en-US" dirty="0"/>
              <a:t>故障转移原理（基于</a:t>
            </a:r>
            <a:r>
              <a:rPr lang="en-US" altLang="zh-CN" dirty="0"/>
              <a:t>zk</a:t>
            </a:r>
            <a:r>
              <a:rPr lang="zh-CN" altLang="en-US" dirty="0"/>
              <a:t>自动切换）</a:t>
            </a:r>
          </a:p>
        </p:txBody>
      </p:sp>
    </p:spTree>
    <p:extLst>
      <p:ext uri="{BB962C8B-B14F-4D97-AF65-F5344CB8AC3E}">
        <p14:creationId xmlns:p14="http://schemas.microsoft.com/office/powerpoint/2010/main" val="69237490"/>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4A7A685B-F94D-194F-BA07-9413F6ABF747}"/>
              </a:ext>
            </a:extLst>
          </p:cNvPr>
          <p:cNvSpPr>
            <a:spLocks noGrp="1"/>
          </p:cNvSpPr>
          <p:nvPr>
            <p:ph type="body" sz="quarter" idx="10"/>
          </p:nvPr>
        </p:nvSpPr>
        <p:spPr/>
        <p:txBody>
          <a:bodyPr/>
          <a:lstStyle/>
          <a:p>
            <a:r>
              <a:rPr lang="en-US" altLang="zh-CN" dirty="0"/>
              <a:t>Hadoop MapReduce</a:t>
            </a:r>
          </a:p>
          <a:p>
            <a:r>
              <a:rPr lang="en-US" altLang="zh-CN" dirty="0"/>
              <a:t>Hadoop MapReduce</a:t>
            </a:r>
            <a:r>
              <a:rPr lang="zh-CN" altLang="en-US" dirty="0"/>
              <a:t>基本原理</a:t>
            </a:r>
            <a:endParaRPr lang="en-US" altLang="zh-CN" dirty="0"/>
          </a:p>
          <a:p>
            <a:r>
              <a:rPr lang="en-US" altLang="zh-CN" dirty="0"/>
              <a:t>Hadoop YARN</a:t>
            </a:r>
          </a:p>
          <a:p>
            <a:r>
              <a:rPr lang="en-US" altLang="zh-CN" dirty="0"/>
              <a:t>Hadoop HA</a:t>
            </a:r>
            <a:r>
              <a:rPr lang="zh-CN" altLang="en-US" dirty="0"/>
              <a:t>集群</a:t>
            </a:r>
            <a:endParaRPr lang="en-US" altLang="zh-CN" dirty="0"/>
          </a:p>
        </p:txBody>
      </p:sp>
      <p:sp>
        <p:nvSpPr>
          <p:cNvPr id="4" name="标题 3">
            <a:extLst>
              <a:ext uri="{FF2B5EF4-FFF2-40B4-BE49-F238E27FC236}">
                <a16:creationId xmlns:a16="http://schemas.microsoft.com/office/drawing/2014/main" id="{A9F82B00-895D-5847-806D-43DBD78651D2}"/>
              </a:ext>
            </a:extLst>
          </p:cNvPr>
          <p:cNvSpPr>
            <a:spLocks noGrp="1"/>
          </p:cNvSpPr>
          <p:nvPr>
            <p:ph type="title"/>
          </p:nvPr>
        </p:nvSpPr>
        <p:spPr/>
        <p:txBody>
          <a:bodyPr/>
          <a:lstStyle/>
          <a:p>
            <a:r>
              <a:rPr lang="en-US" altLang="zh-CN" b="0" dirty="0">
                <a:solidFill>
                  <a:srgbClr val="595959"/>
                </a:solidFill>
                <a:latin typeface="Alibaba PuHuiTi M" pitchFamily="18" charset="-122"/>
                <a:ea typeface="Alibaba PuHuiTi M" pitchFamily="18" charset="-122"/>
                <a:cs typeface="Alibaba PuHuiTi M" pitchFamily="18" charset="-122"/>
              </a:rPr>
              <a:t>Hadoop MapReduce</a:t>
            </a:r>
            <a:r>
              <a:rPr lang="zh-CN" altLang="en-US" b="0" dirty="0">
                <a:solidFill>
                  <a:srgbClr val="595959"/>
                </a:solidFill>
                <a:latin typeface="Alibaba PuHuiTi M" pitchFamily="18" charset="-122"/>
                <a:ea typeface="Alibaba PuHuiTi M" pitchFamily="18" charset="-122"/>
                <a:cs typeface="Alibaba PuHuiTi M" pitchFamily="18" charset="-122"/>
              </a:rPr>
              <a:t>、</a:t>
            </a:r>
            <a:r>
              <a:rPr lang="en-US" altLang="zh-CN" b="0" dirty="0">
                <a:solidFill>
                  <a:srgbClr val="595959"/>
                </a:solidFill>
                <a:latin typeface="Alibaba PuHuiTi M" pitchFamily="18" charset="-122"/>
                <a:ea typeface="Alibaba PuHuiTi M" pitchFamily="18" charset="-122"/>
                <a:cs typeface="Alibaba PuHuiTi M" pitchFamily="18" charset="-122"/>
              </a:rPr>
              <a:t>YARN</a:t>
            </a:r>
            <a:r>
              <a:rPr lang="zh-CN" altLang="en-US" b="0" dirty="0">
                <a:solidFill>
                  <a:srgbClr val="595959"/>
                </a:solidFill>
                <a:latin typeface="Alibaba PuHuiTi M" pitchFamily="18" charset="-122"/>
                <a:ea typeface="Alibaba PuHuiTi M" pitchFamily="18" charset="-122"/>
                <a:cs typeface="Alibaba PuHuiTi M" pitchFamily="18" charset="-122"/>
              </a:rPr>
              <a:t>、</a:t>
            </a:r>
            <a:r>
              <a:rPr lang="en-US" altLang="zh-CN" b="0" dirty="0">
                <a:solidFill>
                  <a:srgbClr val="595959"/>
                </a:solidFill>
                <a:latin typeface="Alibaba PuHuiTi M" pitchFamily="18" charset="-122"/>
                <a:ea typeface="Alibaba PuHuiTi M" pitchFamily="18" charset="-122"/>
                <a:cs typeface="Alibaba PuHuiTi M" pitchFamily="18" charset="-122"/>
              </a:rPr>
              <a:t>HA</a:t>
            </a:r>
            <a:endParaRPr lang="zh-CN" altLang="en-US" dirty="0"/>
          </a:p>
        </p:txBody>
      </p:sp>
    </p:spTree>
    <p:extLst>
      <p:ext uri="{BB962C8B-B14F-4D97-AF65-F5344CB8AC3E}">
        <p14:creationId xmlns:p14="http://schemas.microsoft.com/office/powerpoint/2010/main" val="1920213166"/>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B5EC2059-C43B-E74C-9676-118DAF47C657}"/>
              </a:ext>
            </a:extLst>
          </p:cNvPr>
          <p:cNvSpPr>
            <a:spLocks noGrp="1"/>
          </p:cNvSpPr>
          <p:nvPr>
            <p:ph type="body" sz="quarter" idx="10"/>
          </p:nvPr>
        </p:nvSpPr>
        <p:spPr/>
        <p:txBody>
          <a:bodyPr/>
          <a:lstStyle/>
          <a:p>
            <a:r>
              <a:rPr lang="zh-CN" altLang="en-US" dirty="0"/>
              <a:t>理解分布式计算分而治之的思想</a:t>
            </a:r>
          </a:p>
          <a:p>
            <a:r>
              <a:rPr lang="zh-CN" altLang="en-US" dirty="0"/>
              <a:t>学会提交</a:t>
            </a:r>
            <a:r>
              <a:rPr lang="en-US" altLang="zh-CN" dirty="0"/>
              <a:t>MapReduce</a:t>
            </a:r>
            <a:r>
              <a:rPr lang="zh-CN" altLang="en-US" dirty="0"/>
              <a:t>程序</a:t>
            </a:r>
          </a:p>
          <a:p>
            <a:r>
              <a:rPr lang="zh-CN" altLang="en-US" dirty="0"/>
              <a:t>掌握</a:t>
            </a:r>
            <a:r>
              <a:rPr lang="en-US" altLang="zh-CN" dirty="0"/>
              <a:t>MapReduce</a:t>
            </a:r>
            <a:r>
              <a:rPr lang="zh-CN" altLang="en-US" dirty="0"/>
              <a:t>执行流程</a:t>
            </a:r>
          </a:p>
          <a:p>
            <a:r>
              <a:rPr lang="zh-CN" altLang="en-US" dirty="0"/>
              <a:t>掌握</a:t>
            </a:r>
            <a:r>
              <a:rPr lang="en-US" altLang="zh-CN" dirty="0"/>
              <a:t>YARN</a:t>
            </a:r>
            <a:r>
              <a:rPr lang="zh-CN" altLang="en-US" dirty="0"/>
              <a:t>功能与架构组件</a:t>
            </a:r>
          </a:p>
          <a:p>
            <a:r>
              <a:rPr lang="zh-CN" altLang="en-US" dirty="0"/>
              <a:t>掌握程序提交</a:t>
            </a:r>
            <a:r>
              <a:rPr lang="en-US" altLang="zh-CN" dirty="0"/>
              <a:t>YARN</a:t>
            </a:r>
            <a:r>
              <a:rPr lang="zh-CN" altLang="en-US" dirty="0"/>
              <a:t>交互流程</a:t>
            </a:r>
          </a:p>
          <a:p>
            <a:r>
              <a:rPr lang="zh-CN" altLang="en-US" dirty="0"/>
              <a:t>理解</a:t>
            </a:r>
            <a:r>
              <a:rPr lang="en-US" altLang="zh-CN" dirty="0"/>
              <a:t>YARN</a:t>
            </a:r>
            <a:r>
              <a:rPr lang="zh-CN" altLang="en-US" dirty="0"/>
              <a:t>调度策略</a:t>
            </a:r>
          </a:p>
          <a:p>
            <a:r>
              <a:rPr lang="zh-CN" altLang="en-US" dirty="0"/>
              <a:t>掌握</a:t>
            </a:r>
            <a:r>
              <a:rPr lang="en-US" altLang="zh-CN" dirty="0"/>
              <a:t>Hadoop HA</a:t>
            </a:r>
            <a:r>
              <a:rPr lang="zh-CN" altLang="en-US" dirty="0"/>
              <a:t>实现原理</a:t>
            </a:r>
          </a:p>
        </p:txBody>
      </p:sp>
      <p:sp>
        <p:nvSpPr>
          <p:cNvPr id="4" name="标题 3">
            <a:extLst>
              <a:ext uri="{FF2B5EF4-FFF2-40B4-BE49-F238E27FC236}">
                <a16:creationId xmlns:a16="http://schemas.microsoft.com/office/drawing/2014/main" id="{F29EDBEC-5E42-F040-B63A-408C1ED4A9F6}"/>
              </a:ext>
            </a:extLst>
          </p:cNvPr>
          <p:cNvSpPr>
            <a:spLocks noGrp="1"/>
          </p:cNvSpPr>
          <p:nvPr>
            <p:ph type="title"/>
          </p:nvPr>
        </p:nvSpPr>
        <p:spPr/>
        <p:txBody>
          <a:bodyPr/>
          <a:lstStyle/>
          <a:p>
            <a:r>
              <a:rPr lang="en-US" altLang="zh-CN" b="0" dirty="0">
                <a:solidFill>
                  <a:srgbClr val="595959"/>
                </a:solidFill>
                <a:latin typeface="Alibaba PuHuiTi M" pitchFamily="18" charset="-122"/>
                <a:ea typeface="Alibaba PuHuiTi M" pitchFamily="18" charset="-122"/>
                <a:cs typeface="Alibaba PuHuiTi M" pitchFamily="18" charset="-122"/>
              </a:rPr>
              <a:t>Hadoop MapReduce</a:t>
            </a:r>
            <a:r>
              <a:rPr lang="zh-CN" altLang="en-US" b="0" dirty="0">
                <a:solidFill>
                  <a:srgbClr val="595959"/>
                </a:solidFill>
                <a:latin typeface="Alibaba PuHuiTi M" pitchFamily="18" charset="-122"/>
                <a:ea typeface="Alibaba PuHuiTi M" pitchFamily="18" charset="-122"/>
                <a:cs typeface="Alibaba PuHuiTi M" pitchFamily="18" charset="-122"/>
              </a:rPr>
              <a:t>、</a:t>
            </a:r>
            <a:r>
              <a:rPr lang="en-US" altLang="zh-CN" b="0" dirty="0">
                <a:solidFill>
                  <a:srgbClr val="595959"/>
                </a:solidFill>
                <a:latin typeface="Alibaba PuHuiTi M" pitchFamily="18" charset="-122"/>
                <a:ea typeface="Alibaba PuHuiTi M" pitchFamily="18" charset="-122"/>
                <a:cs typeface="Alibaba PuHuiTi M" pitchFamily="18" charset="-122"/>
              </a:rPr>
              <a:t>YARN</a:t>
            </a:r>
            <a:r>
              <a:rPr lang="zh-CN" altLang="en-US" b="0" dirty="0">
                <a:solidFill>
                  <a:srgbClr val="595959"/>
                </a:solidFill>
                <a:latin typeface="Alibaba PuHuiTi M" pitchFamily="18" charset="-122"/>
                <a:ea typeface="Alibaba PuHuiTi M" pitchFamily="18" charset="-122"/>
                <a:cs typeface="Alibaba PuHuiTi M" pitchFamily="18" charset="-122"/>
              </a:rPr>
              <a:t>、</a:t>
            </a:r>
            <a:r>
              <a:rPr lang="en-US" altLang="zh-CN" b="0" dirty="0">
                <a:solidFill>
                  <a:srgbClr val="595959"/>
                </a:solidFill>
                <a:latin typeface="Alibaba PuHuiTi M" pitchFamily="18" charset="-122"/>
                <a:ea typeface="Alibaba PuHuiTi M" pitchFamily="18" charset="-122"/>
                <a:cs typeface="Alibaba PuHuiTi M" pitchFamily="18" charset="-122"/>
              </a:rPr>
              <a:t>HA</a:t>
            </a:r>
            <a:endParaRPr lang="zh-CN" altLang="en-US" b="0" dirty="0"/>
          </a:p>
        </p:txBody>
      </p:sp>
    </p:spTree>
    <p:extLst>
      <p:ext uri="{BB962C8B-B14F-4D97-AF65-F5344CB8AC3E}">
        <p14:creationId xmlns:p14="http://schemas.microsoft.com/office/powerpoint/2010/main" val="2892822405"/>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56457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en-US" altLang="zh-CN" dirty="0"/>
              <a:t>Hadoop MapReduce</a:t>
            </a:r>
            <a:r>
              <a:rPr lang="zh-CN" altLang="en-US" dirty="0"/>
              <a:t>是一个</a:t>
            </a:r>
            <a:r>
              <a:rPr lang="zh-CN" altLang="en-US" b="1" dirty="0">
                <a:solidFill>
                  <a:srgbClr val="FF0000"/>
                </a:solidFill>
              </a:rPr>
              <a:t>分布式计算框架</a:t>
            </a:r>
            <a:r>
              <a:rPr lang="zh-CN" altLang="en-US" dirty="0"/>
              <a:t>，用于轻松编写分布式应用程序，这些应用程序以可靠，容错的方式并行处理大型硬件集群（数千个节点）上的大量数据（多</a:t>
            </a:r>
            <a:r>
              <a:rPr lang="en-US" altLang="zh-CN" dirty="0"/>
              <a:t>TB</a:t>
            </a:r>
            <a:r>
              <a:rPr lang="zh-CN" altLang="en-US" dirty="0"/>
              <a:t>数据集）。</a:t>
            </a:r>
          </a:p>
          <a:p>
            <a:r>
              <a:rPr lang="en-US" altLang="zh-CN" dirty="0"/>
              <a:t>MapReduce</a:t>
            </a:r>
            <a:r>
              <a:rPr lang="zh-CN" altLang="en-US" dirty="0"/>
              <a:t>是一种面向海量数据处理的一种指导思想，也是一种用于对大规模数据进行分布式计算的编程模型。</a:t>
            </a:r>
          </a:p>
          <a:p>
            <a:endParaRPr lang="zh-CN" altLang="en-US" dirty="0"/>
          </a:p>
        </p:txBody>
      </p:sp>
      <p:sp>
        <p:nvSpPr>
          <p:cNvPr id="5" name="标题 4"/>
          <p:cNvSpPr>
            <a:spLocks noGrp="1"/>
          </p:cNvSpPr>
          <p:nvPr>
            <p:ph type="title"/>
          </p:nvPr>
        </p:nvSpPr>
        <p:spPr/>
        <p:txBody>
          <a:bodyPr/>
          <a:lstStyle/>
          <a:p>
            <a:r>
              <a:rPr lang="en-US" altLang="zh-CN" dirty="0"/>
              <a:t>Hadoop MapReduce</a:t>
            </a:r>
            <a:endParaRPr lang="zh-CN" altLang="en-US" dirty="0"/>
          </a:p>
        </p:txBody>
      </p:sp>
      <p:sp>
        <p:nvSpPr>
          <p:cNvPr id="6" name="文本占位符 5"/>
          <p:cNvSpPr>
            <a:spLocks noGrp="1"/>
          </p:cNvSpPr>
          <p:nvPr>
            <p:ph type="body" sz="quarter" idx="10"/>
          </p:nvPr>
        </p:nvSpPr>
        <p:spPr/>
        <p:txBody>
          <a:bodyPr/>
          <a:lstStyle/>
          <a:p>
            <a:r>
              <a:rPr lang="en-US" altLang="zh-CN" dirty="0"/>
              <a:t>MapReduce</a:t>
            </a:r>
            <a:r>
              <a:rPr lang="zh-CN" altLang="en-US" dirty="0"/>
              <a:t>介绍</a:t>
            </a:r>
          </a:p>
        </p:txBody>
      </p:sp>
      <p:pic>
        <p:nvPicPr>
          <p:cNvPr id="2052" name="Picture 4" descr="Image for pos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66373" y="3983525"/>
            <a:ext cx="6638611" cy="1882183"/>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81634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zh-CN" altLang="en-US" dirty="0"/>
              <a:t>分布式计算是一种计算方法，和集中式计算是相对的。</a:t>
            </a:r>
          </a:p>
          <a:p>
            <a:r>
              <a:rPr lang="zh-CN" altLang="en-US" dirty="0"/>
              <a:t>随着计算技术的发展，有些应用需要非常巨大的计算能力才能完成，如果采用集中式计算，需要耗费相当长的时间来完成。</a:t>
            </a:r>
          </a:p>
          <a:p>
            <a:r>
              <a:rPr lang="zh-CN" altLang="en-US" dirty="0"/>
              <a:t>分布式计算</a:t>
            </a:r>
            <a:r>
              <a:rPr lang="zh-CN" altLang="en-US" dirty="0">
                <a:solidFill>
                  <a:srgbClr val="FF0000"/>
                </a:solidFill>
              </a:rPr>
              <a:t>将该应用分解成许多小的部分，分配给多台计算机进行处理</a:t>
            </a:r>
            <a:r>
              <a:rPr lang="zh-CN" altLang="en-US" dirty="0"/>
              <a:t>。这样可以节约整体计算时间，大大提高计算效率。</a:t>
            </a:r>
          </a:p>
          <a:p>
            <a:endParaRPr lang="zh-CN" altLang="en-US" dirty="0"/>
          </a:p>
        </p:txBody>
      </p:sp>
      <p:sp>
        <p:nvSpPr>
          <p:cNvPr id="5" name="标题 4"/>
          <p:cNvSpPr>
            <a:spLocks noGrp="1"/>
          </p:cNvSpPr>
          <p:nvPr>
            <p:ph type="title"/>
          </p:nvPr>
        </p:nvSpPr>
        <p:spPr/>
        <p:txBody>
          <a:bodyPr/>
          <a:lstStyle/>
          <a:p>
            <a:r>
              <a:rPr lang="en-US" altLang="zh-CN" dirty="0"/>
              <a:t>Hadoop MapReduce</a:t>
            </a:r>
            <a:endParaRPr lang="zh-CN" altLang="en-US" dirty="0"/>
          </a:p>
        </p:txBody>
      </p:sp>
      <p:sp>
        <p:nvSpPr>
          <p:cNvPr id="6" name="文本占位符 5"/>
          <p:cNvSpPr>
            <a:spLocks noGrp="1"/>
          </p:cNvSpPr>
          <p:nvPr>
            <p:ph type="body" sz="quarter" idx="10"/>
          </p:nvPr>
        </p:nvSpPr>
        <p:spPr/>
        <p:txBody>
          <a:bodyPr/>
          <a:lstStyle/>
          <a:p>
            <a:r>
              <a:rPr lang="zh-CN" altLang="en-US" dirty="0"/>
              <a:t>分布式计算概念</a:t>
            </a:r>
          </a:p>
        </p:txBody>
      </p:sp>
      <p:pic>
        <p:nvPicPr>
          <p:cNvPr id="8" name="图片 7" descr="分布式计算和云计算的区别| ITIGIC"/>
          <p:cNvPicPr/>
          <p:nvPr/>
        </p:nvPicPr>
        <p:blipFill>
          <a:blip r:embed="rId2">
            <a:extLst>
              <a:ext uri="{28A0092B-C50C-407E-A947-70E740481C1C}">
                <a14:useLocalDpi xmlns:a14="http://schemas.microsoft.com/office/drawing/2010/main" val="0"/>
              </a:ext>
            </a:extLst>
          </a:blip>
          <a:srcRect/>
          <a:stretch>
            <a:fillRect/>
          </a:stretch>
        </p:blipFill>
        <p:spPr bwMode="auto">
          <a:xfrm>
            <a:off x="3238339" y="3997105"/>
            <a:ext cx="5694680" cy="2286000"/>
          </a:xfrm>
          <a:prstGeom prst="rect">
            <a:avLst/>
          </a:prstGeom>
          <a:noFill/>
          <a:ln>
            <a:solidFill>
              <a:schemeClr val="accent1"/>
            </a:solidFill>
          </a:ln>
        </p:spPr>
      </p:pic>
    </p:spTree>
    <p:extLst>
      <p:ext uri="{BB962C8B-B14F-4D97-AF65-F5344CB8AC3E}">
        <p14:creationId xmlns:p14="http://schemas.microsoft.com/office/powerpoint/2010/main" val="23473079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en-US" altLang="zh-CN" dirty="0"/>
              <a:t>MapReduce</a:t>
            </a:r>
            <a:r>
              <a:rPr lang="zh-CN" altLang="zh-CN" dirty="0"/>
              <a:t>最早由</a:t>
            </a:r>
            <a:r>
              <a:rPr lang="en-US" altLang="zh-CN" b="1" dirty="0">
                <a:solidFill>
                  <a:srgbClr val="FF0000"/>
                </a:solidFill>
              </a:rPr>
              <a:t>Google</a:t>
            </a:r>
            <a:r>
              <a:rPr lang="zh-CN" altLang="zh-CN" dirty="0"/>
              <a:t>于</a:t>
            </a:r>
            <a:r>
              <a:rPr lang="en-US" altLang="zh-CN" dirty="0"/>
              <a:t>2004</a:t>
            </a:r>
            <a:r>
              <a:rPr lang="zh-CN" altLang="zh-CN" dirty="0"/>
              <a:t>年在一篇名为《</a:t>
            </a:r>
            <a:r>
              <a:rPr lang="en-US" altLang="zh-CN" dirty="0" err="1"/>
              <a:t>MapReduce:Simplified</a:t>
            </a:r>
            <a:r>
              <a:rPr lang="en-US" altLang="zh-CN" dirty="0"/>
              <a:t> Data Processingon Large Clusters</a:t>
            </a:r>
            <a:r>
              <a:rPr lang="zh-CN" altLang="zh-CN" dirty="0"/>
              <a:t>》的</a:t>
            </a:r>
            <a:r>
              <a:rPr lang="zh-CN" altLang="zh-CN" dirty="0">
                <a:solidFill>
                  <a:srgbClr val="FF0000"/>
                </a:solidFill>
              </a:rPr>
              <a:t>论文</a:t>
            </a:r>
            <a:r>
              <a:rPr lang="zh-CN" altLang="zh-CN" dirty="0"/>
              <a:t>中提出</a:t>
            </a:r>
            <a:r>
              <a:rPr lang="zh-CN" altLang="en-US" dirty="0"/>
              <a:t>。</a:t>
            </a:r>
            <a:endParaRPr lang="en-US" altLang="zh-CN" dirty="0"/>
          </a:p>
          <a:p>
            <a:r>
              <a:rPr lang="zh-CN" altLang="en-US" dirty="0"/>
              <a:t>论文中谷歌</a:t>
            </a:r>
            <a:r>
              <a:rPr lang="zh-CN" altLang="zh-CN" dirty="0"/>
              <a:t>把分布式数据处理的过程拆分为</a:t>
            </a:r>
            <a:r>
              <a:rPr lang="en-US" altLang="zh-CN" dirty="0"/>
              <a:t>Map</a:t>
            </a:r>
            <a:r>
              <a:rPr lang="zh-CN" altLang="zh-CN" dirty="0"/>
              <a:t>和</a:t>
            </a:r>
            <a:r>
              <a:rPr lang="en-US" altLang="zh-CN" dirty="0"/>
              <a:t>Reduce</a:t>
            </a:r>
            <a:r>
              <a:rPr lang="zh-CN" altLang="zh-CN" dirty="0"/>
              <a:t>两个操作函数（受到函数式编程语言的启发），随后被</a:t>
            </a:r>
            <a:r>
              <a:rPr lang="en-US" altLang="zh-CN" dirty="0"/>
              <a:t>Apache Hadoop</a:t>
            </a:r>
            <a:r>
              <a:rPr lang="zh-CN" altLang="zh-CN" dirty="0"/>
              <a:t>参考并作为开源版本提供支持</a:t>
            </a:r>
            <a:r>
              <a:rPr lang="zh-CN" altLang="en-US" dirty="0"/>
              <a:t>，叫做</a:t>
            </a:r>
            <a:r>
              <a:rPr lang="en-US" altLang="zh-CN" dirty="0"/>
              <a:t>Hadoop MapReduce</a:t>
            </a:r>
            <a:r>
              <a:rPr lang="zh-CN" altLang="zh-CN" dirty="0"/>
              <a:t>。</a:t>
            </a:r>
            <a:endParaRPr lang="en-US" altLang="zh-CN" dirty="0"/>
          </a:p>
          <a:p>
            <a:r>
              <a:rPr lang="zh-CN" altLang="zh-CN" dirty="0"/>
              <a:t>它的出现解决了人们在最初面临海量数据束手无策的问题，同时它还是</a:t>
            </a:r>
            <a:r>
              <a:rPr lang="zh-CN" altLang="zh-CN" b="1" dirty="0">
                <a:solidFill>
                  <a:srgbClr val="FF0000"/>
                </a:solidFill>
              </a:rPr>
              <a:t>易于使用和高度可扩展</a:t>
            </a:r>
            <a:r>
              <a:rPr lang="zh-CN" altLang="zh-CN" dirty="0"/>
              <a:t>的，使得开发者无需关系分布式系统底层的复杂性即可很容易的编写分布式数据处理程序，并在成千上万台普通的商用服务器中运行。</a:t>
            </a:r>
          </a:p>
          <a:p>
            <a:endParaRPr lang="zh-CN" altLang="en-US" dirty="0"/>
          </a:p>
        </p:txBody>
      </p:sp>
      <p:sp>
        <p:nvSpPr>
          <p:cNvPr id="5" name="标题 4"/>
          <p:cNvSpPr>
            <a:spLocks noGrp="1"/>
          </p:cNvSpPr>
          <p:nvPr>
            <p:ph type="title"/>
          </p:nvPr>
        </p:nvSpPr>
        <p:spPr/>
        <p:txBody>
          <a:bodyPr/>
          <a:lstStyle/>
          <a:p>
            <a:r>
              <a:rPr lang="en-US" altLang="zh-CN" dirty="0"/>
              <a:t>Hadoop MapReduce</a:t>
            </a:r>
            <a:endParaRPr lang="zh-CN" altLang="en-US" dirty="0"/>
          </a:p>
        </p:txBody>
      </p:sp>
      <p:sp>
        <p:nvSpPr>
          <p:cNvPr id="6" name="文本占位符 5"/>
          <p:cNvSpPr>
            <a:spLocks noGrp="1"/>
          </p:cNvSpPr>
          <p:nvPr>
            <p:ph type="body" sz="quarter" idx="10"/>
          </p:nvPr>
        </p:nvSpPr>
        <p:spPr/>
        <p:txBody>
          <a:bodyPr/>
          <a:lstStyle/>
          <a:p>
            <a:r>
              <a:rPr lang="en-US" altLang="zh-CN" dirty="0"/>
              <a:t>MapReduce</a:t>
            </a:r>
            <a:r>
              <a:rPr lang="zh-CN" altLang="en-US" dirty="0"/>
              <a:t>产生背景</a:t>
            </a:r>
          </a:p>
        </p:txBody>
      </p:sp>
      <p:pic>
        <p:nvPicPr>
          <p:cNvPr id="2" name="图片 1"/>
          <p:cNvPicPr>
            <a:picLocks noChangeAspect="1"/>
          </p:cNvPicPr>
          <p:nvPr/>
        </p:nvPicPr>
        <p:blipFill>
          <a:blip r:embed="rId2"/>
          <a:stretch>
            <a:fillRect/>
          </a:stretch>
        </p:blipFill>
        <p:spPr>
          <a:xfrm>
            <a:off x="1868973" y="4128379"/>
            <a:ext cx="8725656" cy="2392671"/>
          </a:xfrm>
          <a:prstGeom prst="rect">
            <a:avLst/>
          </a:prstGeom>
          <a:ln>
            <a:solidFill>
              <a:schemeClr val="accent1"/>
            </a:solidFill>
          </a:ln>
        </p:spPr>
      </p:pic>
    </p:spTree>
    <p:extLst>
      <p:ext uri="{BB962C8B-B14F-4D97-AF65-F5344CB8AC3E}">
        <p14:creationId xmlns:p14="http://schemas.microsoft.com/office/powerpoint/2010/main" val="20757930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zh-CN" altLang="en-US" dirty="0">
                <a:solidFill>
                  <a:srgbClr val="FF0000"/>
                </a:solidFill>
              </a:rPr>
              <a:t>易于编程</a:t>
            </a:r>
          </a:p>
          <a:p>
            <a:pPr marL="0" indent="0">
              <a:buNone/>
            </a:pPr>
            <a:r>
              <a:rPr lang="en-US" altLang="zh-CN" dirty="0"/>
              <a:t>Mapreduce</a:t>
            </a:r>
            <a:r>
              <a:rPr lang="zh-CN" altLang="en-US" dirty="0"/>
              <a:t>框架提供了用于二次开发的接口；简单地实现一些接口，就可以完成一个分布式程序。任务计算交给计算框架去处理，将分布式程序部署到</a:t>
            </a:r>
            <a:r>
              <a:rPr lang="en-US" altLang="zh-CN" dirty="0"/>
              <a:t>hadoop</a:t>
            </a:r>
            <a:r>
              <a:rPr lang="zh-CN" altLang="en-US" dirty="0"/>
              <a:t>集群上运行，集群节点可以扩展到成百上千个等。</a:t>
            </a:r>
          </a:p>
          <a:p>
            <a:r>
              <a:rPr lang="zh-CN" altLang="en-US" dirty="0">
                <a:solidFill>
                  <a:srgbClr val="FF0000"/>
                </a:solidFill>
              </a:rPr>
              <a:t>良好的扩展性</a:t>
            </a:r>
          </a:p>
          <a:p>
            <a:pPr marL="0" indent="0">
              <a:buNone/>
            </a:pPr>
            <a:r>
              <a:rPr lang="zh-CN" altLang="en-US" dirty="0"/>
              <a:t>当计算机资源不能得到满足的时候，可以通过增加机器来扩展它的计算能力。基于</a:t>
            </a:r>
            <a:r>
              <a:rPr lang="en-US" altLang="zh-CN" dirty="0"/>
              <a:t>MapReduce</a:t>
            </a:r>
            <a:r>
              <a:rPr lang="zh-CN" altLang="en-US" dirty="0"/>
              <a:t>的分布式计算得特点可以随节点数目增长保持近似于线性的增长，这个特点是</a:t>
            </a:r>
            <a:r>
              <a:rPr lang="en-US" altLang="zh-CN" dirty="0"/>
              <a:t>MapReduce</a:t>
            </a:r>
            <a:r>
              <a:rPr lang="zh-CN" altLang="en-US" dirty="0"/>
              <a:t>处理海量数据的关键，通过将计算节点增至几百或者几千可以很容易地处理数百</a:t>
            </a:r>
            <a:r>
              <a:rPr lang="en-US" altLang="zh-CN" dirty="0"/>
              <a:t>TB</a:t>
            </a:r>
            <a:r>
              <a:rPr lang="zh-CN" altLang="en-US" dirty="0"/>
              <a:t>甚至</a:t>
            </a:r>
            <a:r>
              <a:rPr lang="en-US" altLang="zh-CN" dirty="0"/>
              <a:t>PB</a:t>
            </a:r>
            <a:r>
              <a:rPr lang="zh-CN" altLang="en-US" dirty="0"/>
              <a:t>级别的离线数据。</a:t>
            </a:r>
          </a:p>
          <a:p>
            <a:endParaRPr lang="zh-CN" altLang="en-US" dirty="0"/>
          </a:p>
        </p:txBody>
      </p:sp>
      <p:sp>
        <p:nvSpPr>
          <p:cNvPr id="5" name="标题 4"/>
          <p:cNvSpPr>
            <a:spLocks noGrp="1"/>
          </p:cNvSpPr>
          <p:nvPr>
            <p:ph type="title"/>
          </p:nvPr>
        </p:nvSpPr>
        <p:spPr/>
        <p:txBody>
          <a:bodyPr/>
          <a:lstStyle/>
          <a:p>
            <a:r>
              <a:rPr lang="en-US" altLang="zh-CN" dirty="0"/>
              <a:t>Hadoop MapReduce</a:t>
            </a:r>
            <a:endParaRPr lang="zh-CN" altLang="en-US" dirty="0"/>
          </a:p>
        </p:txBody>
      </p:sp>
      <p:sp>
        <p:nvSpPr>
          <p:cNvPr id="6" name="文本占位符 5"/>
          <p:cNvSpPr>
            <a:spLocks noGrp="1"/>
          </p:cNvSpPr>
          <p:nvPr>
            <p:ph type="body" sz="quarter" idx="10"/>
          </p:nvPr>
        </p:nvSpPr>
        <p:spPr/>
        <p:txBody>
          <a:bodyPr/>
          <a:lstStyle/>
          <a:p>
            <a:r>
              <a:rPr lang="en-US" altLang="zh-CN" dirty="0"/>
              <a:t>MapReduce</a:t>
            </a:r>
            <a:r>
              <a:rPr lang="zh-CN" altLang="en-US" dirty="0"/>
              <a:t>特点</a:t>
            </a:r>
          </a:p>
        </p:txBody>
      </p:sp>
    </p:spTree>
    <p:extLst>
      <p:ext uri="{BB962C8B-B14F-4D97-AF65-F5344CB8AC3E}">
        <p14:creationId xmlns:p14="http://schemas.microsoft.com/office/powerpoint/2010/main" val="40909109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zh-CN" altLang="en-US" dirty="0">
                <a:solidFill>
                  <a:srgbClr val="FF0000"/>
                </a:solidFill>
              </a:rPr>
              <a:t>高容错性</a:t>
            </a:r>
          </a:p>
          <a:p>
            <a:pPr marL="0" indent="0">
              <a:buNone/>
            </a:pPr>
            <a:r>
              <a:rPr lang="en-US" altLang="zh-CN" dirty="0"/>
              <a:t>Hadoop</a:t>
            </a:r>
            <a:r>
              <a:rPr lang="zh-CN" altLang="en-US" dirty="0"/>
              <a:t>集群是分布式搭建和部署得，任何单一机器节点宕机了，它可以把上面的计算任务转移到另一个节点上运行，不影响整个作业任务得完成，过程完全是由</a:t>
            </a:r>
            <a:r>
              <a:rPr lang="en-US" altLang="zh-CN" dirty="0"/>
              <a:t>Hadoop</a:t>
            </a:r>
            <a:r>
              <a:rPr lang="zh-CN" altLang="en-US" dirty="0"/>
              <a:t>内部完成的。</a:t>
            </a:r>
          </a:p>
          <a:p>
            <a:r>
              <a:rPr lang="zh-CN" altLang="en-US" dirty="0">
                <a:solidFill>
                  <a:srgbClr val="FF0000"/>
                </a:solidFill>
              </a:rPr>
              <a:t>适合海量数据的离线处理</a:t>
            </a:r>
          </a:p>
          <a:p>
            <a:pPr marL="0" indent="0">
              <a:buNone/>
            </a:pPr>
            <a:r>
              <a:rPr lang="zh-CN" altLang="en-US" dirty="0"/>
              <a:t>可以处理</a:t>
            </a:r>
            <a:r>
              <a:rPr lang="en-US" altLang="zh-CN" dirty="0"/>
              <a:t>GB</a:t>
            </a:r>
            <a:r>
              <a:rPr lang="zh-CN" altLang="en-US" dirty="0"/>
              <a:t>、</a:t>
            </a:r>
            <a:r>
              <a:rPr lang="en-US" altLang="zh-CN" dirty="0"/>
              <a:t>TB</a:t>
            </a:r>
            <a:r>
              <a:rPr lang="zh-CN" altLang="en-US" dirty="0"/>
              <a:t>和</a:t>
            </a:r>
            <a:r>
              <a:rPr lang="en-US" altLang="zh-CN" dirty="0"/>
              <a:t>PB</a:t>
            </a:r>
            <a:r>
              <a:rPr lang="zh-CN" altLang="en-US" dirty="0"/>
              <a:t>级别得数据量</a:t>
            </a:r>
          </a:p>
          <a:p>
            <a:endParaRPr lang="zh-CN" altLang="en-US" dirty="0"/>
          </a:p>
        </p:txBody>
      </p:sp>
      <p:sp>
        <p:nvSpPr>
          <p:cNvPr id="5" name="标题 4"/>
          <p:cNvSpPr>
            <a:spLocks noGrp="1"/>
          </p:cNvSpPr>
          <p:nvPr>
            <p:ph type="title"/>
          </p:nvPr>
        </p:nvSpPr>
        <p:spPr/>
        <p:txBody>
          <a:bodyPr/>
          <a:lstStyle/>
          <a:p>
            <a:r>
              <a:rPr lang="en-US" altLang="zh-CN" dirty="0"/>
              <a:t>Hadoop MapReduce</a:t>
            </a:r>
            <a:endParaRPr lang="zh-CN" altLang="en-US" dirty="0"/>
          </a:p>
        </p:txBody>
      </p:sp>
      <p:sp>
        <p:nvSpPr>
          <p:cNvPr id="6" name="文本占位符 5"/>
          <p:cNvSpPr>
            <a:spLocks noGrp="1"/>
          </p:cNvSpPr>
          <p:nvPr>
            <p:ph type="body" sz="quarter" idx="10"/>
          </p:nvPr>
        </p:nvSpPr>
        <p:spPr/>
        <p:txBody>
          <a:bodyPr/>
          <a:lstStyle/>
          <a:p>
            <a:r>
              <a:rPr lang="en-US" altLang="zh-CN" dirty="0"/>
              <a:t>MapReduce</a:t>
            </a:r>
            <a:r>
              <a:rPr lang="zh-CN" altLang="en-US" dirty="0"/>
              <a:t>特点</a:t>
            </a:r>
          </a:p>
        </p:txBody>
      </p:sp>
    </p:spTree>
    <p:extLst>
      <p:ext uri="{BB962C8B-B14F-4D97-AF65-F5344CB8AC3E}">
        <p14:creationId xmlns:p14="http://schemas.microsoft.com/office/powerpoint/2010/main" val="15751505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691FACA-E1ED-6A48-A1E4-D925AAC03039}"/>
              </a:ext>
            </a:extLst>
          </p:cNvPr>
          <p:cNvSpPr>
            <a:spLocks noGrp="1"/>
          </p:cNvSpPr>
          <p:nvPr>
            <p:ph type="body" sz="quarter" idx="10"/>
          </p:nvPr>
        </p:nvSpPr>
        <p:spPr/>
        <p:txBody>
          <a:bodyPr/>
          <a:lstStyle/>
          <a:p>
            <a:r>
              <a:rPr lang="en-US" altLang="zh-CN" dirty="0">
                <a:solidFill>
                  <a:schemeClr val="tx1"/>
                </a:solidFill>
              </a:rPr>
              <a:t>Hadoop MapReduce</a:t>
            </a:r>
          </a:p>
          <a:p>
            <a:r>
              <a:rPr lang="en-US" altLang="zh-CN" dirty="0">
                <a:solidFill>
                  <a:schemeClr val="tx1"/>
                </a:solidFill>
              </a:rPr>
              <a:t>Hadoop MapReduce</a:t>
            </a:r>
            <a:r>
              <a:rPr lang="zh-CN" altLang="en-US" dirty="0">
                <a:solidFill>
                  <a:schemeClr val="tx1"/>
                </a:solidFill>
              </a:rPr>
              <a:t>基本原理</a:t>
            </a:r>
            <a:endParaRPr lang="en-US" altLang="zh-CN" dirty="0">
              <a:solidFill>
                <a:schemeClr val="tx1"/>
              </a:solidFill>
            </a:endParaRPr>
          </a:p>
          <a:p>
            <a:r>
              <a:rPr lang="en-US" altLang="zh-CN" dirty="0">
                <a:solidFill>
                  <a:schemeClr val="tx1"/>
                </a:solidFill>
              </a:rPr>
              <a:t>Hadoop YARN</a:t>
            </a:r>
          </a:p>
          <a:p>
            <a:r>
              <a:rPr lang="en-US" altLang="zh-CN" dirty="0">
                <a:solidFill>
                  <a:schemeClr val="tx1"/>
                </a:solidFill>
              </a:rPr>
              <a:t>Hadoop HA</a:t>
            </a:r>
            <a:r>
              <a:rPr lang="zh-CN" altLang="en-US" dirty="0">
                <a:solidFill>
                  <a:schemeClr val="tx1"/>
                </a:solidFill>
              </a:rPr>
              <a:t>集群</a:t>
            </a:r>
            <a:endParaRPr lang="en-US" altLang="zh-CN" dirty="0">
              <a:solidFill>
                <a:schemeClr val="tx1"/>
              </a:solidFill>
            </a:endParaRPr>
          </a:p>
        </p:txBody>
      </p:sp>
    </p:spTree>
    <p:extLst>
      <p:ext uri="{BB962C8B-B14F-4D97-AF65-F5344CB8AC3E}">
        <p14:creationId xmlns:p14="http://schemas.microsoft.com/office/powerpoint/2010/main" val="37101851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pPr marL="0" indent="0">
              <a:buNone/>
            </a:pPr>
            <a:r>
              <a:rPr lang="en-US" altLang="zh-CN" dirty="0"/>
              <a:t>MapReduce</a:t>
            </a:r>
            <a:r>
              <a:rPr lang="zh-CN" altLang="zh-CN" dirty="0"/>
              <a:t>虽然有很多的优势，也有相对得局限性，</a:t>
            </a:r>
            <a:r>
              <a:rPr lang="zh-CN" altLang="en-US" dirty="0"/>
              <a:t>局限性</a:t>
            </a:r>
            <a:r>
              <a:rPr lang="zh-CN" altLang="zh-CN" dirty="0"/>
              <a:t>不代表不能做，而是在有些场景下实现的效果比较差，并不适合用</a:t>
            </a:r>
            <a:r>
              <a:rPr lang="en-US" altLang="zh-CN" dirty="0"/>
              <a:t>MapReduce</a:t>
            </a:r>
            <a:r>
              <a:rPr lang="zh-CN" altLang="zh-CN" dirty="0"/>
              <a:t>来处理，主要表现在以下结果方面：</a:t>
            </a:r>
          </a:p>
          <a:p>
            <a:r>
              <a:rPr lang="zh-CN" altLang="zh-CN" dirty="0">
                <a:solidFill>
                  <a:srgbClr val="FF0000"/>
                </a:solidFill>
              </a:rPr>
              <a:t>实时计算性能差</a:t>
            </a:r>
          </a:p>
          <a:p>
            <a:pPr marL="0" indent="0">
              <a:buNone/>
            </a:pPr>
            <a:r>
              <a:rPr lang="en-US" altLang="zh-CN" dirty="0"/>
              <a:t>MapReduce</a:t>
            </a:r>
            <a:r>
              <a:rPr lang="zh-CN" altLang="zh-CN" dirty="0"/>
              <a:t>主要应用于离线作业，无法作到秒级或者是亚秒级得数据响应。</a:t>
            </a:r>
          </a:p>
          <a:p>
            <a:r>
              <a:rPr lang="zh-CN" altLang="zh-CN" dirty="0">
                <a:solidFill>
                  <a:srgbClr val="FF0000"/>
                </a:solidFill>
              </a:rPr>
              <a:t>不能进行流式计算</a:t>
            </a:r>
          </a:p>
          <a:p>
            <a:pPr marL="0" indent="0">
              <a:buNone/>
            </a:pPr>
            <a:r>
              <a:rPr lang="zh-CN" altLang="zh-CN" dirty="0"/>
              <a:t>流式计算特点是数据是源源不断得计算，并且数据是动态的；而</a:t>
            </a:r>
            <a:r>
              <a:rPr lang="en-US" altLang="zh-CN" dirty="0"/>
              <a:t>MapReduce</a:t>
            </a:r>
            <a:r>
              <a:rPr lang="zh-CN" altLang="zh-CN" dirty="0"/>
              <a:t>作为一个离线计算框架，主要是针对静态数据集得，数据是不能动态变化得。</a:t>
            </a:r>
          </a:p>
          <a:p>
            <a:endParaRPr lang="zh-CN" altLang="en-US" dirty="0"/>
          </a:p>
        </p:txBody>
      </p:sp>
      <p:sp>
        <p:nvSpPr>
          <p:cNvPr id="5" name="标题 4"/>
          <p:cNvSpPr>
            <a:spLocks noGrp="1"/>
          </p:cNvSpPr>
          <p:nvPr>
            <p:ph type="title"/>
          </p:nvPr>
        </p:nvSpPr>
        <p:spPr/>
        <p:txBody>
          <a:bodyPr/>
          <a:lstStyle/>
          <a:p>
            <a:r>
              <a:rPr lang="en-US" altLang="zh-CN" dirty="0"/>
              <a:t>Hadoop MapReduce</a:t>
            </a:r>
            <a:endParaRPr lang="zh-CN" altLang="en-US" dirty="0"/>
          </a:p>
        </p:txBody>
      </p:sp>
      <p:sp>
        <p:nvSpPr>
          <p:cNvPr id="6" name="文本占位符 5"/>
          <p:cNvSpPr>
            <a:spLocks noGrp="1"/>
          </p:cNvSpPr>
          <p:nvPr>
            <p:ph type="body" sz="quarter" idx="10"/>
          </p:nvPr>
        </p:nvSpPr>
        <p:spPr/>
        <p:txBody>
          <a:bodyPr/>
          <a:lstStyle/>
          <a:p>
            <a:r>
              <a:rPr lang="en-US" altLang="zh-CN" dirty="0"/>
              <a:t>MapReduce</a:t>
            </a:r>
            <a:r>
              <a:rPr lang="zh-CN" altLang="en-US" dirty="0"/>
              <a:t>局限性</a:t>
            </a:r>
          </a:p>
        </p:txBody>
      </p:sp>
    </p:spTree>
    <p:extLst>
      <p:ext uri="{BB962C8B-B14F-4D97-AF65-F5344CB8AC3E}">
        <p14:creationId xmlns:p14="http://schemas.microsoft.com/office/powerpoint/2010/main" val="29967204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pPr marL="0" indent="0">
              <a:buNone/>
            </a:pPr>
            <a:r>
              <a:rPr lang="zh-CN" altLang="en-US" dirty="0"/>
              <a:t>一个完整的</a:t>
            </a:r>
            <a:r>
              <a:rPr lang="en-US" altLang="zh-CN" dirty="0"/>
              <a:t>MapReduce</a:t>
            </a:r>
            <a:r>
              <a:rPr lang="zh-CN" altLang="en-US" dirty="0"/>
              <a:t>程序在分布式运行时有三类</a:t>
            </a:r>
          </a:p>
          <a:p>
            <a:r>
              <a:rPr lang="en-US" altLang="zh-CN" dirty="0">
                <a:solidFill>
                  <a:srgbClr val="FF0000"/>
                </a:solidFill>
              </a:rPr>
              <a:t>MRAppMaster</a:t>
            </a:r>
            <a:r>
              <a:rPr lang="zh-CN" altLang="en-US" dirty="0"/>
              <a:t>：负责整个程序的过程调度及状态协调</a:t>
            </a:r>
          </a:p>
          <a:p>
            <a:r>
              <a:rPr lang="en-US" altLang="zh-CN" dirty="0">
                <a:solidFill>
                  <a:srgbClr val="FF0000"/>
                </a:solidFill>
              </a:rPr>
              <a:t>MapTask</a:t>
            </a:r>
            <a:r>
              <a:rPr lang="zh-CN" altLang="en-US" dirty="0"/>
              <a:t>：负责</a:t>
            </a:r>
            <a:r>
              <a:rPr lang="en-US" altLang="zh-CN" dirty="0"/>
              <a:t>map</a:t>
            </a:r>
            <a:r>
              <a:rPr lang="zh-CN" altLang="en-US" dirty="0"/>
              <a:t>阶段的整个数据处理流程</a:t>
            </a:r>
          </a:p>
          <a:p>
            <a:r>
              <a:rPr lang="en-US" altLang="zh-CN" dirty="0">
                <a:solidFill>
                  <a:srgbClr val="FF0000"/>
                </a:solidFill>
              </a:rPr>
              <a:t>ReduceTask</a:t>
            </a:r>
            <a:r>
              <a:rPr lang="zh-CN" altLang="en-US" dirty="0"/>
              <a:t>：负责</a:t>
            </a:r>
            <a:r>
              <a:rPr lang="en-US" altLang="zh-CN" dirty="0"/>
              <a:t>reduce</a:t>
            </a:r>
            <a:r>
              <a:rPr lang="zh-CN" altLang="en-US" dirty="0"/>
              <a:t>阶段的整个数据处理流程</a:t>
            </a:r>
          </a:p>
          <a:p>
            <a:endParaRPr lang="zh-CN" altLang="en-US" dirty="0"/>
          </a:p>
        </p:txBody>
      </p:sp>
      <p:sp>
        <p:nvSpPr>
          <p:cNvPr id="5" name="标题 4"/>
          <p:cNvSpPr>
            <a:spLocks noGrp="1"/>
          </p:cNvSpPr>
          <p:nvPr>
            <p:ph type="title"/>
          </p:nvPr>
        </p:nvSpPr>
        <p:spPr/>
        <p:txBody>
          <a:bodyPr/>
          <a:lstStyle/>
          <a:p>
            <a:r>
              <a:rPr lang="en-US" altLang="zh-CN" dirty="0"/>
              <a:t>Hadoop MapReduce</a:t>
            </a:r>
            <a:r>
              <a:rPr lang="zh-CN" altLang="en-US" dirty="0"/>
              <a:t>架构体系</a:t>
            </a:r>
          </a:p>
        </p:txBody>
      </p:sp>
      <p:sp>
        <p:nvSpPr>
          <p:cNvPr id="6" name="文本占位符 5"/>
          <p:cNvSpPr>
            <a:spLocks noGrp="1"/>
          </p:cNvSpPr>
          <p:nvPr>
            <p:ph type="body" sz="quarter" idx="10"/>
          </p:nvPr>
        </p:nvSpPr>
        <p:spPr/>
        <p:txBody>
          <a:bodyPr/>
          <a:lstStyle/>
          <a:p>
            <a:r>
              <a:rPr lang="en-US" altLang="zh-CN" dirty="0"/>
              <a:t>MapReduce</a:t>
            </a:r>
            <a:r>
              <a:rPr lang="zh-CN" altLang="en-US" dirty="0"/>
              <a:t>实例进程</a:t>
            </a:r>
          </a:p>
        </p:txBody>
      </p:sp>
      <p:pic>
        <p:nvPicPr>
          <p:cNvPr id="11" name="图片 10"/>
          <p:cNvPicPr/>
          <p:nvPr/>
        </p:nvPicPr>
        <p:blipFill>
          <a:blip r:embed="rId2">
            <a:extLst>
              <a:ext uri="{28A0092B-C50C-407E-A947-70E740481C1C}">
                <a14:useLocalDpi xmlns:a14="http://schemas.microsoft.com/office/drawing/2010/main" val="0"/>
              </a:ext>
            </a:extLst>
          </a:blip>
          <a:stretch>
            <a:fillRect/>
          </a:stretch>
        </p:blipFill>
        <p:spPr>
          <a:xfrm>
            <a:off x="6186169" y="3476532"/>
            <a:ext cx="5274310" cy="3018956"/>
          </a:xfrm>
          <a:prstGeom prst="rect">
            <a:avLst/>
          </a:prstGeom>
          <a:ln>
            <a:solidFill>
              <a:schemeClr val="accent1"/>
            </a:solidFill>
          </a:ln>
        </p:spPr>
      </p:pic>
    </p:spTree>
    <p:extLst>
      <p:ext uri="{BB962C8B-B14F-4D97-AF65-F5344CB8AC3E}">
        <p14:creationId xmlns:p14="http://schemas.microsoft.com/office/powerpoint/2010/main" val="438709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en-US" altLang="zh-CN" dirty="0"/>
              <a:t>MapReduce</a:t>
            </a:r>
            <a:r>
              <a:rPr lang="zh-CN" altLang="zh-CN" dirty="0"/>
              <a:t>编程模型</a:t>
            </a:r>
            <a:r>
              <a:rPr lang="zh-CN" altLang="zh-CN" dirty="0">
                <a:solidFill>
                  <a:srgbClr val="C00000"/>
                </a:solidFill>
              </a:rPr>
              <a:t>只能包含一个</a:t>
            </a:r>
            <a:r>
              <a:rPr lang="en-US" altLang="zh-CN" dirty="0">
                <a:solidFill>
                  <a:srgbClr val="C00000"/>
                </a:solidFill>
              </a:rPr>
              <a:t>Map</a:t>
            </a:r>
            <a:r>
              <a:rPr lang="zh-CN" altLang="zh-CN" dirty="0">
                <a:solidFill>
                  <a:srgbClr val="C00000"/>
                </a:solidFill>
              </a:rPr>
              <a:t>阶段和一个</a:t>
            </a:r>
            <a:r>
              <a:rPr lang="en-US" altLang="zh-CN" dirty="0">
                <a:solidFill>
                  <a:srgbClr val="C00000"/>
                </a:solidFill>
              </a:rPr>
              <a:t>Reduce</a:t>
            </a:r>
            <a:r>
              <a:rPr lang="zh-CN" altLang="zh-CN" dirty="0">
                <a:solidFill>
                  <a:srgbClr val="C00000"/>
                </a:solidFill>
              </a:rPr>
              <a:t>阶段</a:t>
            </a:r>
            <a:endParaRPr lang="en-US" altLang="zh-CN" dirty="0">
              <a:solidFill>
                <a:srgbClr val="C00000"/>
              </a:solidFill>
            </a:endParaRPr>
          </a:p>
          <a:p>
            <a:r>
              <a:rPr lang="zh-CN" altLang="zh-CN" dirty="0"/>
              <a:t>如果用户的业务逻辑非常复杂，那就只能多个</a:t>
            </a:r>
            <a:r>
              <a:rPr lang="en-US" altLang="zh-CN" dirty="0"/>
              <a:t>MapReduce</a:t>
            </a:r>
            <a:r>
              <a:rPr lang="zh-CN" altLang="zh-CN" dirty="0"/>
              <a:t>程序串行运行。</a:t>
            </a:r>
          </a:p>
          <a:p>
            <a:endParaRPr lang="zh-CN" altLang="en-US" dirty="0"/>
          </a:p>
        </p:txBody>
      </p:sp>
      <p:sp>
        <p:nvSpPr>
          <p:cNvPr id="5" name="标题 4"/>
          <p:cNvSpPr>
            <a:spLocks noGrp="1"/>
          </p:cNvSpPr>
          <p:nvPr>
            <p:ph type="title"/>
          </p:nvPr>
        </p:nvSpPr>
        <p:spPr/>
        <p:txBody>
          <a:bodyPr/>
          <a:lstStyle/>
          <a:p>
            <a:r>
              <a:rPr lang="en-US" altLang="zh-CN" dirty="0"/>
              <a:t>Hadoop MapReduce</a:t>
            </a:r>
            <a:r>
              <a:rPr lang="zh-CN" altLang="en-US" dirty="0"/>
              <a:t>架构体系</a:t>
            </a:r>
          </a:p>
        </p:txBody>
      </p:sp>
      <p:sp>
        <p:nvSpPr>
          <p:cNvPr id="6" name="文本占位符 5"/>
          <p:cNvSpPr>
            <a:spLocks noGrp="1"/>
          </p:cNvSpPr>
          <p:nvPr>
            <p:ph type="body" sz="quarter" idx="10"/>
          </p:nvPr>
        </p:nvSpPr>
        <p:spPr/>
        <p:txBody>
          <a:bodyPr/>
          <a:lstStyle/>
          <a:p>
            <a:r>
              <a:rPr lang="zh-CN" altLang="en-US" dirty="0"/>
              <a:t>阶段组成</a:t>
            </a:r>
          </a:p>
        </p:txBody>
      </p:sp>
      <p:sp>
        <p:nvSpPr>
          <p:cNvPr id="2" name="圆角矩形 1"/>
          <p:cNvSpPr/>
          <p:nvPr/>
        </p:nvSpPr>
        <p:spPr>
          <a:xfrm>
            <a:off x="1634149" y="3153229"/>
            <a:ext cx="1013989" cy="1086416"/>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CN" sz="1600" dirty="0"/>
              <a:t>Mapper</a:t>
            </a:r>
            <a:endParaRPr lang="zh-CN" altLang="en-US" sz="1600" dirty="0"/>
          </a:p>
        </p:txBody>
      </p:sp>
      <p:sp>
        <p:nvSpPr>
          <p:cNvPr id="10" name="圆角矩形 9"/>
          <p:cNvSpPr/>
          <p:nvPr/>
        </p:nvSpPr>
        <p:spPr>
          <a:xfrm>
            <a:off x="3404102" y="3153229"/>
            <a:ext cx="1013989" cy="1086416"/>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CN" sz="1600" dirty="0"/>
              <a:t>Mapper</a:t>
            </a:r>
            <a:endParaRPr lang="zh-CN" altLang="en-US" sz="1600" dirty="0"/>
          </a:p>
        </p:txBody>
      </p:sp>
      <p:sp>
        <p:nvSpPr>
          <p:cNvPr id="11" name="圆角矩形 10"/>
          <p:cNvSpPr/>
          <p:nvPr/>
        </p:nvSpPr>
        <p:spPr>
          <a:xfrm>
            <a:off x="5008317" y="3153229"/>
            <a:ext cx="1013989" cy="1086416"/>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CN" sz="1600"/>
              <a:t>Mapper</a:t>
            </a:r>
            <a:endParaRPr lang="zh-CN" altLang="en-US" sz="1600"/>
          </a:p>
        </p:txBody>
      </p:sp>
      <p:sp>
        <p:nvSpPr>
          <p:cNvPr id="12" name="圆角矩形 11"/>
          <p:cNvSpPr/>
          <p:nvPr/>
        </p:nvSpPr>
        <p:spPr>
          <a:xfrm>
            <a:off x="6876967" y="3153229"/>
            <a:ext cx="1013989" cy="1086416"/>
          </a:xfrm>
          <a:prstGeom prst="round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1600" dirty="0"/>
              <a:t>Reducer</a:t>
            </a:r>
            <a:endParaRPr lang="zh-CN" altLang="en-US" sz="1600" dirty="0"/>
          </a:p>
        </p:txBody>
      </p:sp>
      <p:sp>
        <p:nvSpPr>
          <p:cNvPr id="3" name="右箭头 2"/>
          <p:cNvSpPr/>
          <p:nvPr/>
        </p:nvSpPr>
        <p:spPr>
          <a:xfrm>
            <a:off x="2851842" y="3605902"/>
            <a:ext cx="344032" cy="206962"/>
          </a:xfrm>
          <a:prstGeom prst="rightArrow">
            <a:avLst/>
          </a:prstGeom>
          <a:ln/>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a:p>
        </p:txBody>
      </p:sp>
      <p:sp>
        <p:nvSpPr>
          <p:cNvPr id="13" name="右箭头 12"/>
          <p:cNvSpPr/>
          <p:nvPr/>
        </p:nvSpPr>
        <p:spPr>
          <a:xfrm>
            <a:off x="4541188" y="3605902"/>
            <a:ext cx="344032" cy="206962"/>
          </a:xfrm>
          <a:prstGeom prst="rightArrow">
            <a:avLst/>
          </a:prstGeom>
          <a:ln/>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a:p>
        </p:txBody>
      </p:sp>
      <p:sp>
        <p:nvSpPr>
          <p:cNvPr id="14" name="右箭头 13"/>
          <p:cNvSpPr/>
          <p:nvPr/>
        </p:nvSpPr>
        <p:spPr>
          <a:xfrm>
            <a:off x="6301784" y="3546420"/>
            <a:ext cx="344032" cy="206962"/>
          </a:xfrm>
          <a:prstGeom prst="rightArrow">
            <a:avLst/>
          </a:prstGeom>
          <a:ln/>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a:p>
        </p:txBody>
      </p:sp>
      <p:pic>
        <p:nvPicPr>
          <p:cNvPr id="25" name="图片 24"/>
          <p:cNvPicPr>
            <a:picLocks noChangeAspect="1"/>
          </p:cNvPicPr>
          <p:nvPr/>
        </p:nvPicPr>
        <p:blipFill>
          <a:blip r:embed="rId2"/>
          <a:stretch>
            <a:fillRect/>
          </a:stretch>
        </p:blipFill>
        <p:spPr>
          <a:xfrm>
            <a:off x="8745617" y="3113166"/>
            <a:ext cx="1481896" cy="1166542"/>
          </a:xfrm>
          <a:prstGeom prst="rect">
            <a:avLst/>
          </a:prstGeom>
        </p:spPr>
      </p:pic>
      <p:sp>
        <p:nvSpPr>
          <p:cNvPr id="26" name="圆角矩形 25"/>
          <p:cNvSpPr/>
          <p:nvPr/>
        </p:nvSpPr>
        <p:spPr>
          <a:xfrm>
            <a:off x="1634148" y="4968154"/>
            <a:ext cx="1013989" cy="1086416"/>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CN" sz="1600" dirty="0"/>
              <a:t>Mapper</a:t>
            </a:r>
            <a:endParaRPr lang="zh-CN" altLang="en-US" sz="1600" dirty="0"/>
          </a:p>
        </p:txBody>
      </p:sp>
      <p:sp>
        <p:nvSpPr>
          <p:cNvPr id="30" name="圆角矩形 29"/>
          <p:cNvSpPr/>
          <p:nvPr/>
        </p:nvSpPr>
        <p:spPr>
          <a:xfrm>
            <a:off x="3404102" y="4968154"/>
            <a:ext cx="1013989" cy="1086416"/>
          </a:xfrm>
          <a:prstGeom prst="round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1600" dirty="0"/>
              <a:t>Reducer</a:t>
            </a:r>
            <a:endParaRPr lang="zh-CN" altLang="en-US" sz="1600" dirty="0"/>
          </a:p>
        </p:txBody>
      </p:sp>
      <p:sp>
        <p:nvSpPr>
          <p:cNvPr id="31" name="圆角矩形 30"/>
          <p:cNvSpPr/>
          <p:nvPr/>
        </p:nvSpPr>
        <p:spPr>
          <a:xfrm>
            <a:off x="6876967" y="4959471"/>
            <a:ext cx="1013989" cy="1086416"/>
          </a:xfrm>
          <a:prstGeom prst="round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1600" dirty="0"/>
              <a:t>Reducer</a:t>
            </a:r>
            <a:endParaRPr lang="zh-CN" altLang="en-US" sz="1600" dirty="0"/>
          </a:p>
        </p:txBody>
      </p:sp>
      <p:sp>
        <p:nvSpPr>
          <p:cNvPr id="32" name="圆角矩形 31"/>
          <p:cNvSpPr/>
          <p:nvPr/>
        </p:nvSpPr>
        <p:spPr>
          <a:xfrm>
            <a:off x="5008317" y="4959471"/>
            <a:ext cx="1013989" cy="1086416"/>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CN" sz="1600"/>
              <a:t>Mapper</a:t>
            </a:r>
            <a:endParaRPr lang="zh-CN" altLang="en-US" sz="1600"/>
          </a:p>
        </p:txBody>
      </p:sp>
      <p:sp>
        <p:nvSpPr>
          <p:cNvPr id="33" name="右箭头 32"/>
          <p:cNvSpPr/>
          <p:nvPr/>
        </p:nvSpPr>
        <p:spPr>
          <a:xfrm>
            <a:off x="2851842" y="5407881"/>
            <a:ext cx="344032" cy="206962"/>
          </a:xfrm>
          <a:prstGeom prst="rightArrow">
            <a:avLst/>
          </a:prstGeom>
          <a:ln/>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a:p>
        </p:txBody>
      </p:sp>
      <p:sp>
        <p:nvSpPr>
          <p:cNvPr id="34" name="右箭头 33"/>
          <p:cNvSpPr/>
          <p:nvPr/>
        </p:nvSpPr>
        <p:spPr>
          <a:xfrm>
            <a:off x="4541188" y="5399198"/>
            <a:ext cx="344032" cy="206962"/>
          </a:xfrm>
          <a:prstGeom prst="rightArrow">
            <a:avLst/>
          </a:prstGeom>
          <a:ln/>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a:p>
        </p:txBody>
      </p:sp>
      <p:sp>
        <p:nvSpPr>
          <p:cNvPr id="35" name="右箭头 34"/>
          <p:cNvSpPr/>
          <p:nvPr/>
        </p:nvSpPr>
        <p:spPr>
          <a:xfrm>
            <a:off x="6268500" y="5399198"/>
            <a:ext cx="344032" cy="206962"/>
          </a:xfrm>
          <a:prstGeom prst="rightArrow">
            <a:avLst/>
          </a:prstGeom>
          <a:ln/>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a:p>
        </p:txBody>
      </p:sp>
      <p:pic>
        <p:nvPicPr>
          <p:cNvPr id="36" name="图片 35"/>
          <p:cNvPicPr>
            <a:picLocks noChangeAspect="1"/>
          </p:cNvPicPr>
          <p:nvPr/>
        </p:nvPicPr>
        <p:blipFill>
          <a:blip r:embed="rId3"/>
          <a:stretch>
            <a:fillRect/>
          </a:stretch>
        </p:blipFill>
        <p:spPr>
          <a:xfrm>
            <a:off x="8815142" y="4922960"/>
            <a:ext cx="1412371" cy="1122927"/>
          </a:xfrm>
          <a:prstGeom prst="rect">
            <a:avLst/>
          </a:prstGeom>
        </p:spPr>
      </p:pic>
    </p:spTree>
    <p:extLst>
      <p:ext uri="{BB962C8B-B14F-4D97-AF65-F5344CB8AC3E}">
        <p14:creationId xmlns:p14="http://schemas.microsoft.com/office/powerpoint/2010/main" val="3898053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1000"/>
                                        <p:tgtEl>
                                          <p:spTgt spid="7">
                                            <p:txEl>
                                              <p:pRg st="0" end="0"/>
                                            </p:txEl>
                                          </p:spTgt>
                                        </p:tgtEl>
                                      </p:cBhvr>
                                    </p:animEffect>
                                    <p:anim calcmode="lin" valueType="num">
                                      <p:cBhvr>
                                        <p:cTn id="8"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7">
                                            <p:txEl>
                                              <p:pRg st="1" end="1"/>
                                            </p:txEl>
                                          </p:spTgt>
                                        </p:tgtEl>
                                        <p:attrNameLst>
                                          <p:attrName>style.visibility</p:attrName>
                                        </p:attrNameLst>
                                      </p:cBhvr>
                                      <p:to>
                                        <p:strVal val="visible"/>
                                      </p:to>
                                    </p:set>
                                    <p:animEffect transition="in" filter="fade">
                                      <p:cBhvr>
                                        <p:cTn id="14" dur="1000"/>
                                        <p:tgtEl>
                                          <p:spTgt spid="7">
                                            <p:txEl>
                                              <p:pRg st="1" end="1"/>
                                            </p:txEl>
                                          </p:spTgt>
                                        </p:tgtEl>
                                      </p:cBhvr>
                                    </p:animEffect>
                                    <p:anim calcmode="lin" valueType="num">
                                      <p:cBhvr>
                                        <p:cTn id="15" dur="1000" fill="hold"/>
                                        <p:tgtEl>
                                          <p:spTgt spid="7">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7">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1000"/>
                                        <p:tgtEl>
                                          <p:spTgt spid="2"/>
                                        </p:tgtEl>
                                      </p:cBhvr>
                                    </p:animEffect>
                                    <p:anim calcmode="lin" valueType="num">
                                      <p:cBhvr>
                                        <p:cTn id="22" dur="1000" fill="hold"/>
                                        <p:tgtEl>
                                          <p:spTgt spid="2"/>
                                        </p:tgtEl>
                                        <p:attrNameLst>
                                          <p:attrName>ppt_x</p:attrName>
                                        </p:attrNameLst>
                                      </p:cBhvr>
                                      <p:tavLst>
                                        <p:tav tm="0">
                                          <p:val>
                                            <p:strVal val="#ppt_x"/>
                                          </p:val>
                                        </p:tav>
                                        <p:tav tm="100000">
                                          <p:val>
                                            <p:strVal val="#ppt_x"/>
                                          </p:val>
                                        </p:tav>
                                      </p:tavLst>
                                    </p:anim>
                                    <p:anim calcmode="lin" valueType="num">
                                      <p:cBhvr>
                                        <p:cTn id="23" dur="1000" fill="hold"/>
                                        <p:tgtEl>
                                          <p:spTgt spid="2"/>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1000"/>
                                        <p:tgtEl>
                                          <p:spTgt spid="10"/>
                                        </p:tgtEl>
                                      </p:cBhvr>
                                    </p:animEffect>
                                    <p:anim calcmode="lin" valueType="num">
                                      <p:cBhvr>
                                        <p:cTn id="27" dur="1000" fill="hold"/>
                                        <p:tgtEl>
                                          <p:spTgt spid="10"/>
                                        </p:tgtEl>
                                        <p:attrNameLst>
                                          <p:attrName>ppt_x</p:attrName>
                                        </p:attrNameLst>
                                      </p:cBhvr>
                                      <p:tavLst>
                                        <p:tav tm="0">
                                          <p:val>
                                            <p:strVal val="#ppt_x"/>
                                          </p:val>
                                        </p:tav>
                                        <p:tav tm="100000">
                                          <p:val>
                                            <p:strVal val="#ppt_x"/>
                                          </p:val>
                                        </p:tav>
                                      </p:tavLst>
                                    </p:anim>
                                    <p:anim calcmode="lin" valueType="num">
                                      <p:cBhvr>
                                        <p:cTn id="28" dur="1000" fill="hold"/>
                                        <p:tgtEl>
                                          <p:spTgt spid="10"/>
                                        </p:tgtEl>
                                        <p:attrNameLst>
                                          <p:attrName>ppt_y</p:attrName>
                                        </p:attrNameLst>
                                      </p:cBhvr>
                                      <p:tavLst>
                                        <p:tav tm="0">
                                          <p:val>
                                            <p:strVal val="#ppt_y+.1"/>
                                          </p:val>
                                        </p:tav>
                                        <p:tav tm="100000">
                                          <p:val>
                                            <p:strVal val="#ppt_y"/>
                                          </p:val>
                                        </p:tav>
                                      </p:tavLst>
                                    </p:anim>
                                  </p:childTnLst>
                                </p:cTn>
                              </p:par>
                              <p:par>
                                <p:cTn id="29" presetID="42" presetClass="entr" presetSubtype="0"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1000"/>
                                        <p:tgtEl>
                                          <p:spTgt spid="11"/>
                                        </p:tgtEl>
                                      </p:cBhvr>
                                    </p:animEffect>
                                    <p:anim calcmode="lin" valueType="num">
                                      <p:cBhvr>
                                        <p:cTn id="32" dur="1000" fill="hold"/>
                                        <p:tgtEl>
                                          <p:spTgt spid="11"/>
                                        </p:tgtEl>
                                        <p:attrNameLst>
                                          <p:attrName>ppt_x</p:attrName>
                                        </p:attrNameLst>
                                      </p:cBhvr>
                                      <p:tavLst>
                                        <p:tav tm="0">
                                          <p:val>
                                            <p:strVal val="#ppt_x"/>
                                          </p:val>
                                        </p:tav>
                                        <p:tav tm="100000">
                                          <p:val>
                                            <p:strVal val="#ppt_x"/>
                                          </p:val>
                                        </p:tav>
                                      </p:tavLst>
                                    </p:anim>
                                    <p:anim calcmode="lin" valueType="num">
                                      <p:cBhvr>
                                        <p:cTn id="33" dur="1000" fill="hold"/>
                                        <p:tgtEl>
                                          <p:spTgt spid="11"/>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fade">
                                      <p:cBhvr>
                                        <p:cTn id="36" dur="1000"/>
                                        <p:tgtEl>
                                          <p:spTgt spid="12"/>
                                        </p:tgtEl>
                                      </p:cBhvr>
                                    </p:animEffect>
                                    <p:anim calcmode="lin" valueType="num">
                                      <p:cBhvr>
                                        <p:cTn id="37" dur="1000" fill="hold"/>
                                        <p:tgtEl>
                                          <p:spTgt spid="12"/>
                                        </p:tgtEl>
                                        <p:attrNameLst>
                                          <p:attrName>ppt_x</p:attrName>
                                        </p:attrNameLst>
                                      </p:cBhvr>
                                      <p:tavLst>
                                        <p:tav tm="0">
                                          <p:val>
                                            <p:strVal val="#ppt_x"/>
                                          </p:val>
                                        </p:tav>
                                        <p:tav tm="100000">
                                          <p:val>
                                            <p:strVal val="#ppt_x"/>
                                          </p:val>
                                        </p:tav>
                                      </p:tavLst>
                                    </p:anim>
                                    <p:anim calcmode="lin" valueType="num">
                                      <p:cBhvr>
                                        <p:cTn id="38" dur="1000" fill="hold"/>
                                        <p:tgtEl>
                                          <p:spTgt spid="12"/>
                                        </p:tgtEl>
                                        <p:attrNameLst>
                                          <p:attrName>ppt_y</p:attrName>
                                        </p:attrNameLst>
                                      </p:cBhvr>
                                      <p:tavLst>
                                        <p:tav tm="0">
                                          <p:val>
                                            <p:strVal val="#ppt_y+.1"/>
                                          </p:val>
                                        </p:tav>
                                        <p:tav tm="100000">
                                          <p:val>
                                            <p:strVal val="#ppt_y"/>
                                          </p:val>
                                        </p:tav>
                                      </p:tavLst>
                                    </p:anim>
                                  </p:childTnLst>
                                </p:cTn>
                              </p:par>
                              <p:par>
                                <p:cTn id="39" presetID="42" presetClass="entr" presetSubtype="0" fill="hold" grpId="0" nodeType="withEffect">
                                  <p:stCondLst>
                                    <p:cond delay="0"/>
                                  </p:stCondLst>
                                  <p:childTnLst>
                                    <p:set>
                                      <p:cBhvr>
                                        <p:cTn id="40" dur="1" fill="hold">
                                          <p:stCondLst>
                                            <p:cond delay="0"/>
                                          </p:stCondLst>
                                        </p:cTn>
                                        <p:tgtEl>
                                          <p:spTgt spid="3"/>
                                        </p:tgtEl>
                                        <p:attrNameLst>
                                          <p:attrName>style.visibility</p:attrName>
                                        </p:attrNameLst>
                                      </p:cBhvr>
                                      <p:to>
                                        <p:strVal val="visible"/>
                                      </p:to>
                                    </p:set>
                                    <p:animEffect transition="in" filter="fade">
                                      <p:cBhvr>
                                        <p:cTn id="41" dur="1000"/>
                                        <p:tgtEl>
                                          <p:spTgt spid="3"/>
                                        </p:tgtEl>
                                      </p:cBhvr>
                                    </p:animEffect>
                                    <p:anim calcmode="lin" valueType="num">
                                      <p:cBhvr>
                                        <p:cTn id="42" dur="1000" fill="hold"/>
                                        <p:tgtEl>
                                          <p:spTgt spid="3"/>
                                        </p:tgtEl>
                                        <p:attrNameLst>
                                          <p:attrName>ppt_x</p:attrName>
                                        </p:attrNameLst>
                                      </p:cBhvr>
                                      <p:tavLst>
                                        <p:tav tm="0">
                                          <p:val>
                                            <p:strVal val="#ppt_x"/>
                                          </p:val>
                                        </p:tav>
                                        <p:tav tm="100000">
                                          <p:val>
                                            <p:strVal val="#ppt_x"/>
                                          </p:val>
                                        </p:tav>
                                      </p:tavLst>
                                    </p:anim>
                                    <p:anim calcmode="lin" valueType="num">
                                      <p:cBhvr>
                                        <p:cTn id="43" dur="1000" fill="hold"/>
                                        <p:tgtEl>
                                          <p:spTgt spid="3"/>
                                        </p:tgtEl>
                                        <p:attrNameLst>
                                          <p:attrName>ppt_y</p:attrName>
                                        </p:attrNameLst>
                                      </p:cBhvr>
                                      <p:tavLst>
                                        <p:tav tm="0">
                                          <p:val>
                                            <p:strVal val="#ppt_y+.1"/>
                                          </p:val>
                                        </p:tav>
                                        <p:tav tm="100000">
                                          <p:val>
                                            <p:strVal val="#ppt_y"/>
                                          </p:val>
                                        </p:tav>
                                      </p:tavLst>
                                    </p:anim>
                                  </p:childTnLst>
                                </p:cTn>
                              </p:par>
                              <p:par>
                                <p:cTn id="44" presetID="42" presetClass="entr" presetSubtype="0" fill="hold" grpId="0" nodeType="withEffect">
                                  <p:stCondLst>
                                    <p:cond delay="0"/>
                                  </p:stCondLst>
                                  <p:childTnLst>
                                    <p:set>
                                      <p:cBhvr>
                                        <p:cTn id="45" dur="1" fill="hold">
                                          <p:stCondLst>
                                            <p:cond delay="0"/>
                                          </p:stCondLst>
                                        </p:cTn>
                                        <p:tgtEl>
                                          <p:spTgt spid="13"/>
                                        </p:tgtEl>
                                        <p:attrNameLst>
                                          <p:attrName>style.visibility</p:attrName>
                                        </p:attrNameLst>
                                      </p:cBhvr>
                                      <p:to>
                                        <p:strVal val="visible"/>
                                      </p:to>
                                    </p:set>
                                    <p:animEffect transition="in" filter="fade">
                                      <p:cBhvr>
                                        <p:cTn id="46" dur="1000"/>
                                        <p:tgtEl>
                                          <p:spTgt spid="13"/>
                                        </p:tgtEl>
                                      </p:cBhvr>
                                    </p:animEffect>
                                    <p:anim calcmode="lin" valueType="num">
                                      <p:cBhvr>
                                        <p:cTn id="47" dur="1000" fill="hold"/>
                                        <p:tgtEl>
                                          <p:spTgt spid="13"/>
                                        </p:tgtEl>
                                        <p:attrNameLst>
                                          <p:attrName>ppt_x</p:attrName>
                                        </p:attrNameLst>
                                      </p:cBhvr>
                                      <p:tavLst>
                                        <p:tav tm="0">
                                          <p:val>
                                            <p:strVal val="#ppt_x"/>
                                          </p:val>
                                        </p:tav>
                                        <p:tav tm="100000">
                                          <p:val>
                                            <p:strVal val="#ppt_x"/>
                                          </p:val>
                                        </p:tav>
                                      </p:tavLst>
                                    </p:anim>
                                    <p:anim calcmode="lin" valueType="num">
                                      <p:cBhvr>
                                        <p:cTn id="48" dur="1000" fill="hold"/>
                                        <p:tgtEl>
                                          <p:spTgt spid="13"/>
                                        </p:tgtEl>
                                        <p:attrNameLst>
                                          <p:attrName>ppt_y</p:attrName>
                                        </p:attrNameLst>
                                      </p:cBhvr>
                                      <p:tavLst>
                                        <p:tav tm="0">
                                          <p:val>
                                            <p:strVal val="#ppt_y+.1"/>
                                          </p:val>
                                        </p:tav>
                                        <p:tav tm="100000">
                                          <p:val>
                                            <p:strVal val="#ppt_y"/>
                                          </p:val>
                                        </p:tav>
                                      </p:tavLst>
                                    </p:anim>
                                  </p:childTnLst>
                                </p:cTn>
                              </p:par>
                              <p:par>
                                <p:cTn id="49" presetID="42" presetClass="entr" presetSubtype="0" fill="hold" grpId="0" nodeType="withEffect">
                                  <p:stCondLst>
                                    <p:cond delay="0"/>
                                  </p:stCondLst>
                                  <p:childTnLst>
                                    <p:set>
                                      <p:cBhvr>
                                        <p:cTn id="50" dur="1" fill="hold">
                                          <p:stCondLst>
                                            <p:cond delay="0"/>
                                          </p:stCondLst>
                                        </p:cTn>
                                        <p:tgtEl>
                                          <p:spTgt spid="14"/>
                                        </p:tgtEl>
                                        <p:attrNameLst>
                                          <p:attrName>style.visibility</p:attrName>
                                        </p:attrNameLst>
                                      </p:cBhvr>
                                      <p:to>
                                        <p:strVal val="visible"/>
                                      </p:to>
                                    </p:set>
                                    <p:animEffect transition="in" filter="fade">
                                      <p:cBhvr>
                                        <p:cTn id="51" dur="1000"/>
                                        <p:tgtEl>
                                          <p:spTgt spid="14"/>
                                        </p:tgtEl>
                                      </p:cBhvr>
                                    </p:animEffect>
                                    <p:anim calcmode="lin" valueType="num">
                                      <p:cBhvr>
                                        <p:cTn id="52" dur="1000" fill="hold"/>
                                        <p:tgtEl>
                                          <p:spTgt spid="14"/>
                                        </p:tgtEl>
                                        <p:attrNameLst>
                                          <p:attrName>ppt_x</p:attrName>
                                        </p:attrNameLst>
                                      </p:cBhvr>
                                      <p:tavLst>
                                        <p:tav tm="0">
                                          <p:val>
                                            <p:strVal val="#ppt_x"/>
                                          </p:val>
                                        </p:tav>
                                        <p:tav tm="100000">
                                          <p:val>
                                            <p:strVal val="#ppt_x"/>
                                          </p:val>
                                        </p:tav>
                                      </p:tavLst>
                                    </p:anim>
                                    <p:anim calcmode="lin" valueType="num">
                                      <p:cBhvr>
                                        <p:cTn id="53"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2" presetClass="entr" presetSubtype="4" fill="hold" nodeType="clickEffect">
                                  <p:stCondLst>
                                    <p:cond delay="0"/>
                                  </p:stCondLst>
                                  <p:childTnLst>
                                    <p:set>
                                      <p:cBhvr>
                                        <p:cTn id="57" dur="1" fill="hold">
                                          <p:stCondLst>
                                            <p:cond delay="0"/>
                                          </p:stCondLst>
                                        </p:cTn>
                                        <p:tgtEl>
                                          <p:spTgt spid="25"/>
                                        </p:tgtEl>
                                        <p:attrNameLst>
                                          <p:attrName>style.visibility</p:attrName>
                                        </p:attrNameLst>
                                      </p:cBhvr>
                                      <p:to>
                                        <p:strVal val="visible"/>
                                      </p:to>
                                    </p:set>
                                    <p:anim calcmode="lin" valueType="num">
                                      <p:cBhvr additive="base">
                                        <p:cTn id="58" dur="500" fill="hold"/>
                                        <p:tgtEl>
                                          <p:spTgt spid="25"/>
                                        </p:tgtEl>
                                        <p:attrNameLst>
                                          <p:attrName>ppt_x</p:attrName>
                                        </p:attrNameLst>
                                      </p:cBhvr>
                                      <p:tavLst>
                                        <p:tav tm="0">
                                          <p:val>
                                            <p:strVal val="#ppt_x"/>
                                          </p:val>
                                        </p:tav>
                                        <p:tav tm="100000">
                                          <p:val>
                                            <p:strVal val="#ppt_x"/>
                                          </p:val>
                                        </p:tav>
                                      </p:tavLst>
                                    </p:anim>
                                    <p:anim calcmode="lin" valueType="num">
                                      <p:cBhvr additive="base">
                                        <p:cTn id="59"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42" presetClass="entr" presetSubtype="0" fill="hold" grpId="0" nodeType="clickEffect">
                                  <p:stCondLst>
                                    <p:cond delay="0"/>
                                  </p:stCondLst>
                                  <p:childTnLst>
                                    <p:set>
                                      <p:cBhvr>
                                        <p:cTn id="63" dur="1" fill="hold">
                                          <p:stCondLst>
                                            <p:cond delay="0"/>
                                          </p:stCondLst>
                                        </p:cTn>
                                        <p:tgtEl>
                                          <p:spTgt spid="26"/>
                                        </p:tgtEl>
                                        <p:attrNameLst>
                                          <p:attrName>style.visibility</p:attrName>
                                        </p:attrNameLst>
                                      </p:cBhvr>
                                      <p:to>
                                        <p:strVal val="visible"/>
                                      </p:to>
                                    </p:set>
                                    <p:animEffect transition="in" filter="fade">
                                      <p:cBhvr>
                                        <p:cTn id="64" dur="1000"/>
                                        <p:tgtEl>
                                          <p:spTgt spid="26"/>
                                        </p:tgtEl>
                                      </p:cBhvr>
                                    </p:animEffect>
                                    <p:anim calcmode="lin" valueType="num">
                                      <p:cBhvr>
                                        <p:cTn id="65" dur="1000" fill="hold"/>
                                        <p:tgtEl>
                                          <p:spTgt spid="26"/>
                                        </p:tgtEl>
                                        <p:attrNameLst>
                                          <p:attrName>ppt_x</p:attrName>
                                        </p:attrNameLst>
                                      </p:cBhvr>
                                      <p:tavLst>
                                        <p:tav tm="0">
                                          <p:val>
                                            <p:strVal val="#ppt_x"/>
                                          </p:val>
                                        </p:tav>
                                        <p:tav tm="100000">
                                          <p:val>
                                            <p:strVal val="#ppt_x"/>
                                          </p:val>
                                        </p:tav>
                                      </p:tavLst>
                                    </p:anim>
                                    <p:anim calcmode="lin" valueType="num">
                                      <p:cBhvr>
                                        <p:cTn id="66" dur="1000" fill="hold"/>
                                        <p:tgtEl>
                                          <p:spTgt spid="26"/>
                                        </p:tgtEl>
                                        <p:attrNameLst>
                                          <p:attrName>ppt_y</p:attrName>
                                        </p:attrNameLst>
                                      </p:cBhvr>
                                      <p:tavLst>
                                        <p:tav tm="0">
                                          <p:val>
                                            <p:strVal val="#ppt_y+.1"/>
                                          </p:val>
                                        </p:tav>
                                        <p:tav tm="100000">
                                          <p:val>
                                            <p:strVal val="#ppt_y"/>
                                          </p:val>
                                        </p:tav>
                                      </p:tavLst>
                                    </p:anim>
                                  </p:childTnLst>
                                </p:cTn>
                              </p:par>
                              <p:par>
                                <p:cTn id="67" presetID="42" presetClass="entr" presetSubtype="0" fill="hold" grpId="0" nodeType="withEffect">
                                  <p:stCondLst>
                                    <p:cond delay="0"/>
                                  </p:stCondLst>
                                  <p:childTnLst>
                                    <p:set>
                                      <p:cBhvr>
                                        <p:cTn id="68" dur="1" fill="hold">
                                          <p:stCondLst>
                                            <p:cond delay="0"/>
                                          </p:stCondLst>
                                        </p:cTn>
                                        <p:tgtEl>
                                          <p:spTgt spid="30"/>
                                        </p:tgtEl>
                                        <p:attrNameLst>
                                          <p:attrName>style.visibility</p:attrName>
                                        </p:attrNameLst>
                                      </p:cBhvr>
                                      <p:to>
                                        <p:strVal val="visible"/>
                                      </p:to>
                                    </p:set>
                                    <p:animEffect transition="in" filter="fade">
                                      <p:cBhvr>
                                        <p:cTn id="69" dur="1000"/>
                                        <p:tgtEl>
                                          <p:spTgt spid="30"/>
                                        </p:tgtEl>
                                      </p:cBhvr>
                                    </p:animEffect>
                                    <p:anim calcmode="lin" valueType="num">
                                      <p:cBhvr>
                                        <p:cTn id="70" dur="1000" fill="hold"/>
                                        <p:tgtEl>
                                          <p:spTgt spid="30"/>
                                        </p:tgtEl>
                                        <p:attrNameLst>
                                          <p:attrName>ppt_x</p:attrName>
                                        </p:attrNameLst>
                                      </p:cBhvr>
                                      <p:tavLst>
                                        <p:tav tm="0">
                                          <p:val>
                                            <p:strVal val="#ppt_x"/>
                                          </p:val>
                                        </p:tav>
                                        <p:tav tm="100000">
                                          <p:val>
                                            <p:strVal val="#ppt_x"/>
                                          </p:val>
                                        </p:tav>
                                      </p:tavLst>
                                    </p:anim>
                                    <p:anim calcmode="lin" valueType="num">
                                      <p:cBhvr>
                                        <p:cTn id="71" dur="1000" fill="hold"/>
                                        <p:tgtEl>
                                          <p:spTgt spid="30"/>
                                        </p:tgtEl>
                                        <p:attrNameLst>
                                          <p:attrName>ppt_y</p:attrName>
                                        </p:attrNameLst>
                                      </p:cBhvr>
                                      <p:tavLst>
                                        <p:tav tm="0">
                                          <p:val>
                                            <p:strVal val="#ppt_y+.1"/>
                                          </p:val>
                                        </p:tav>
                                        <p:tav tm="100000">
                                          <p:val>
                                            <p:strVal val="#ppt_y"/>
                                          </p:val>
                                        </p:tav>
                                      </p:tavLst>
                                    </p:anim>
                                  </p:childTnLst>
                                </p:cTn>
                              </p:par>
                              <p:par>
                                <p:cTn id="72" presetID="42" presetClass="entr" presetSubtype="0" fill="hold" grpId="0" nodeType="withEffect">
                                  <p:stCondLst>
                                    <p:cond delay="0"/>
                                  </p:stCondLst>
                                  <p:childTnLst>
                                    <p:set>
                                      <p:cBhvr>
                                        <p:cTn id="73" dur="1" fill="hold">
                                          <p:stCondLst>
                                            <p:cond delay="0"/>
                                          </p:stCondLst>
                                        </p:cTn>
                                        <p:tgtEl>
                                          <p:spTgt spid="31"/>
                                        </p:tgtEl>
                                        <p:attrNameLst>
                                          <p:attrName>style.visibility</p:attrName>
                                        </p:attrNameLst>
                                      </p:cBhvr>
                                      <p:to>
                                        <p:strVal val="visible"/>
                                      </p:to>
                                    </p:set>
                                    <p:animEffect transition="in" filter="fade">
                                      <p:cBhvr>
                                        <p:cTn id="74" dur="1000"/>
                                        <p:tgtEl>
                                          <p:spTgt spid="31"/>
                                        </p:tgtEl>
                                      </p:cBhvr>
                                    </p:animEffect>
                                    <p:anim calcmode="lin" valueType="num">
                                      <p:cBhvr>
                                        <p:cTn id="75" dur="1000" fill="hold"/>
                                        <p:tgtEl>
                                          <p:spTgt spid="31"/>
                                        </p:tgtEl>
                                        <p:attrNameLst>
                                          <p:attrName>ppt_x</p:attrName>
                                        </p:attrNameLst>
                                      </p:cBhvr>
                                      <p:tavLst>
                                        <p:tav tm="0">
                                          <p:val>
                                            <p:strVal val="#ppt_x"/>
                                          </p:val>
                                        </p:tav>
                                        <p:tav tm="100000">
                                          <p:val>
                                            <p:strVal val="#ppt_x"/>
                                          </p:val>
                                        </p:tav>
                                      </p:tavLst>
                                    </p:anim>
                                    <p:anim calcmode="lin" valueType="num">
                                      <p:cBhvr>
                                        <p:cTn id="76" dur="1000" fill="hold"/>
                                        <p:tgtEl>
                                          <p:spTgt spid="31"/>
                                        </p:tgtEl>
                                        <p:attrNameLst>
                                          <p:attrName>ppt_y</p:attrName>
                                        </p:attrNameLst>
                                      </p:cBhvr>
                                      <p:tavLst>
                                        <p:tav tm="0">
                                          <p:val>
                                            <p:strVal val="#ppt_y+.1"/>
                                          </p:val>
                                        </p:tav>
                                        <p:tav tm="100000">
                                          <p:val>
                                            <p:strVal val="#ppt_y"/>
                                          </p:val>
                                        </p:tav>
                                      </p:tavLst>
                                    </p:anim>
                                  </p:childTnLst>
                                </p:cTn>
                              </p:par>
                              <p:par>
                                <p:cTn id="77" presetID="42" presetClass="entr" presetSubtype="0" fill="hold" grpId="0" nodeType="withEffect">
                                  <p:stCondLst>
                                    <p:cond delay="0"/>
                                  </p:stCondLst>
                                  <p:childTnLst>
                                    <p:set>
                                      <p:cBhvr>
                                        <p:cTn id="78" dur="1" fill="hold">
                                          <p:stCondLst>
                                            <p:cond delay="0"/>
                                          </p:stCondLst>
                                        </p:cTn>
                                        <p:tgtEl>
                                          <p:spTgt spid="32"/>
                                        </p:tgtEl>
                                        <p:attrNameLst>
                                          <p:attrName>style.visibility</p:attrName>
                                        </p:attrNameLst>
                                      </p:cBhvr>
                                      <p:to>
                                        <p:strVal val="visible"/>
                                      </p:to>
                                    </p:set>
                                    <p:animEffect transition="in" filter="fade">
                                      <p:cBhvr>
                                        <p:cTn id="79" dur="1000"/>
                                        <p:tgtEl>
                                          <p:spTgt spid="32"/>
                                        </p:tgtEl>
                                      </p:cBhvr>
                                    </p:animEffect>
                                    <p:anim calcmode="lin" valueType="num">
                                      <p:cBhvr>
                                        <p:cTn id="80" dur="1000" fill="hold"/>
                                        <p:tgtEl>
                                          <p:spTgt spid="32"/>
                                        </p:tgtEl>
                                        <p:attrNameLst>
                                          <p:attrName>ppt_x</p:attrName>
                                        </p:attrNameLst>
                                      </p:cBhvr>
                                      <p:tavLst>
                                        <p:tav tm="0">
                                          <p:val>
                                            <p:strVal val="#ppt_x"/>
                                          </p:val>
                                        </p:tav>
                                        <p:tav tm="100000">
                                          <p:val>
                                            <p:strVal val="#ppt_x"/>
                                          </p:val>
                                        </p:tav>
                                      </p:tavLst>
                                    </p:anim>
                                    <p:anim calcmode="lin" valueType="num">
                                      <p:cBhvr>
                                        <p:cTn id="81" dur="1000" fill="hold"/>
                                        <p:tgtEl>
                                          <p:spTgt spid="32"/>
                                        </p:tgtEl>
                                        <p:attrNameLst>
                                          <p:attrName>ppt_y</p:attrName>
                                        </p:attrNameLst>
                                      </p:cBhvr>
                                      <p:tavLst>
                                        <p:tav tm="0">
                                          <p:val>
                                            <p:strVal val="#ppt_y+.1"/>
                                          </p:val>
                                        </p:tav>
                                        <p:tav tm="100000">
                                          <p:val>
                                            <p:strVal val="#ppt_y"/>
                                          </p:val>
                                        </p:tav>
                                      </p:tavLst>
                                    </p:anim>
                                  </p:childTnLst>
                                </p:cTn>
                              </p:par>
                              <p:par>
                                <p:cTn id="82" presetID="42" presetClass="entr" presetSubtype="0" fill="hold" grpId="0" nodeType="withEffect">
                                  <p:stCondLst>
                                    <p:cond delay="0"/>
                                  </p:stCondLst>
                                  <p:childTnLst>
                                    <p:set>
                                      <p:cBhvr>
                                        <p:cTn id="83" dur="1" fill="hold">
                                          <p:stCondLst>
                                            <p:cond delay="0"/>
                                          </p:stCondLst>
                                        </p:cTn>
                                        <p:tgtEl>
                                          <p:spTgt spid="33"/>
                                        </p:tgtEl>
                                        <p:attrNameLst>
                                          <p:attrName>style.visibility</p:attrName>
                                        </p:attrNameLst>
                                      </p:cBhvr>
                                      <p:to>
                                        <p:strVal val="visible"/>
                                      </p:to>
                                    </p:set>
                                    <p:animEffect transition="in" filter="fade">
                                      <p:cBhvr>
                                        <p:cTn id="84" dur="1000"/>
                                        <p:tgtEl>
                                          <p:spTgt spid="33"/>
                                        </p:tgtEl>
                                      </p:cBhvr>
                                    </p:animEffect>
                                    <p:anim calcmode="lin" valueType="num">
                                      <p:cBhvr>
                                        <p:cTn id="85" dur="1000" fill="hold"/>
                                        <p:tgtEl>
                                          <p:spTgt spid="33"/>
                                        </p:tgtEl>
                                        <p:attrNameLst>
                                          <p:attrName>ppt_x</p:attrName>
                                        </p:attrNameLst>
                                      </p:cBhvr>
                                      <p:tavLst>
                                        <p:tav tm="0">
                                          <p:val>
                                            <p:strVal val="#ppt_x"/>
                                          </p:val>
                                        </p:tav>
                                        <p:tav tm="100000">
                                          <p:val>
                                            <p:strVal val="#ppt_x"/>
                                          </p:val>
                                        </p:tav>
                                      </p:tavLst>
                                    </p:anim>
                                    <p:anim calcmode="lin" valueType="num">
                                      <p:cBhvr>
                                        <p:cTn id="86" dur="1000" fill="hold"/>
                                        <p:tgtEl>
                                          <p:spTgt spid="33"/>
                                        </p:tgtEl>
                                        <p:attrNameLst>
                                          <p:attrName>ppt_y</p:attrName>
                                        </p:attrNameLst>
                                      </p:cBhvr>
                                      <p:tavLst>
                                        <p:tav tm="0">
                                          <p:val>
                                            <p:strVal val="#ppt_y+.1"/>
                                          </p:val>
                                        </p:tav>
                                        <p:tav tm="100000">
                                          <p:val>
                                            <p:strVal val="#ppt_y"/>
                                          </p:val>
                                        </p:tav>
                                      </p:tavLst>
                                    </p:anim>
                                  </p:childTnLst>
                                </p:cTn>
                              </p:par>
                              <p:par>
                                <p:cTn id="87" presetID="42" presetClass="entr" presetSubtype="0" fill="hold" grpId="0" nodeType="withEffect">
                                  <p:stCondLst>
                                    <p:cond delay="0"/>
                                  </p:stCondLst>
                                  <p:childTnLst>
                                    <p:set>
                                      <p:cBhvr>
                                        <p:cTn id="88" dur="1" fill="hold">
                                          <p:stCondLst>
                                            <p:cond delay="0"/>
                                          </p:stCondLst>
                                        </p:cTn>
                                        <p:tgtEl>
                                          <p:spTgt spid="34"/>
                                        </p:tgtEl>
                                        <p:attrNameLst>
                                          <p:attrName>style.visibility</p:attrName>
                                        </p:attrNameLst>
                                      </p:cBhvr>
                                      <p:to>
                                        <p:strVal val="visible"/>
                                      </p:to>
                                    </p:set>
                                    <p:animEffect transition="in" filter="fade">
                                      <p:cBhvr>
                                        <p:cTn id="89" dur="1000"/>
                                        <p:tgtEl>
                                          <p:spTgt spid="34"/>
                                        </p:tgtEl>
                                      </p:cBhvr>
                                    </p:animEffect>
                                    <p:anim calcmode="lin" valueType="num">
                                      <p:cBhvr>
                                        <p:cTn id="90" dur="1000" fill="hold"/>
                                        <p:tgtEl>
                                          <p:spTgt spid="34"/>
                                        </p:tgtEl>
                                        <p:attrNameLst>
                                          <p:attrName>ppt_x</p:attrName>
                                        </p:attrNameLst>
                                      </p:cBhvr>
                                      <p:tavLst>
                                        <p:tav tm="0">
                                          <p:val>
                                            <p:strVal val="#ppt_x"/>
                                          </p:val>
                                        </p:tav>
                                        <p:tav tm="100000">
                                          <p:val>
                                            <p:strVal val="#ppt_x"/>
                                          </p:val>
                                        </p:tav>
                                      </p:tavLst>
                                    </p:anim>
                                    <p:anim calcmode="lin" valueType="num">
                                      <p:cBhvr>
                                        <p:cTn id="91" dur="1000" fill="hold"/>
                                        <p:tgtEl>
                                          <p:spTgt spid="34"/>
                                        </p:tgtEl>
                                        <p:attrNameLst>
                                          <p:attrName>ppt_y</p:attrName>
                                        </p:attrNameLst>
                                      </p:cBhvr>
                                      <p:tavLst>
                                        <p:tav tm="0">
                                          <p:val>
                                            <p:strVal val="#ppt_y+.1"/>
                                          </p:val>
                                        </p:tav>
                                        <p:tav tm="100000">
                                          <p:val>
                                            <p:strVal val="#ppt_y"/>
                                          </p:val>
                                        </p:tav>
                                      </p:tavLst>
                                    </p:anim>
                                  </p:childTnLst>
                                </p:cTn>
                              </p:par>
                              <p:par>
                                <p:cTn id="92" presetID="42" presetClass="entr" presetSubtype="0" fill="hold" grpId="0" nodeType="withEffect">
                                  <p:stCondLst>
                                    <p:cond delay="0"/>
                                  </p:stCondLst>
                                  <p:childTnLst>
                                    <p:set>
                                      <p:cBhvr>
                                        <p:cTn id="93" dur="1" fill="hold">
                                          <p:stCondLst>
                                            <p:cond delay="0"/>
                                          </p:stCondLst>
                                        </p:cTn>
                                        <p:tgtEl>
                                          <p:spTgt spid="35"/>
                                        </p:tgtEl>
                                        <p:attrNameLst>
                                          <p:attrName>style.visibility</p:attrName>
                                        </p:attrNameLst>
                                      </p:cBhvr>
                                      <p:to>
                                        <p:strVal val="visible"/>
                                      </p:to>
                                    </p:set>
                                    <p:animEffect transition="in" filter="fade">
                                      <p:cBhvr>
                                        <p:cTn id="94" dur="1000"/>
                                        <p:tgtEl>
                                          <p:spTgt spid="35"/>
                                        </p:tgtEl>
                                      </p:cBhvr>
                                    </p:animEffect>
                                    <p:anim calcmode="lin" valueType="num">
                                      <p:cBhvr>
                                        <p:cTn id="95" dur="1000" fill="hold"/>
                                        <p:tgtEl>
                                          <p:spTgt spid="35"/>
                                        </p:tgtEl>
                                        <p:attrNameLst>
                                          <p:attrName>ppt_x</p:attrName>
                                        </p:attrNameLst>
                                      </p:cBhvr>
                                      <p:tavLst>
                                        <p:tav tm="0">
                                          <p:val>
                                            <p:strVal val="#ppt_x"/>
                                          </p:val>
                                        </p:tav>
                                        <p:tav tm="100000">
                                          <p:val>
                                            <p:strVal val="#ppt_x"/>
                                          </p:val>
                                        </p:tav>
                                      </p:tavLst>
                                    </p:anim>
                                    <p:anim calcmode="lin" valueType="num">
                                      <p:cBhvr>
                                        <p:cTn id="96" dur="1000" fill="hold"/>
                                        <p:tgtEl>
                                          <p:spTgt spid="35"/>
                                        </p:tgtEl>
                                        <p:attrNameLst>
                                          <p:attrName>ppt_y</p:attrName>
                                        </p:attrNameLst>
                                      </p:cBhvr>
                                      <p:tavLst>
                                        <p:tav tm="0">
                                          <p:val>
                                            <p:strVal val="#ppt_y+.1"/>
                                          </p:val>
                                        </p:tav>
                                        <p:tav tm="100000">
                                          <p:val>
                                            <p:strVal val="#ppt_y"/>
                                          </p:val>
                                        </p:tav>
                                      </p:tavLst>
                                    </p:anim>
                                  </p:childTnLst>
                                </p:cTn>
                              </p:par>
                            </p:childTnLst>
                          </p:cTn>
                        </p:par>
                      </p:childTnLst>
                    </p:cTn>
                  </p:par>
                  <p:par>
                    <p:cTn id="97" fill="hold">
                      <p:stCondLst>
                        <p:cond delay="indefinite"/>
                      </p:stCondLst>
                      <p:childTnLst>
                        <p:par>
                          <p:cTn id="98" fill="hold">
                            <p:stCondLst>
                              <p:cond delay="0"/>
                            </p:stCondLst>
                            <p:childTnLst>
                              <p:par>
                                <p:cTn id="99" presetID="2" presetClass="entr" presetSubtype="4" fill="hold" nodeType="clickEffect">
                                  <p:stCondLst>
                                    <p:cond delay="0"/>
                                  </p:stCondLst>
                                  <p:childTnLst>
                                    <p:set>
                                      <p:cBhvr>
                                        <p:cTn id="100" dur="1" fill="hold">
                                          <p:stCondLst>
                                            <p:cond delay="0"/>
                                          </p:stCondLst>
                                        </p:cTn>
                                        <p:tgtEl>
                                          <p:spTgt spid="36"/>
                                        </p:tgtEl>
                                        <p:attrNameLst>
                                          <p:attrName>style.visibility</p:attrName>
                                        </p:attrNameLst>
                                      </p:cBhvr>
                                      <p:to>
                                        <p:strVal val="visible"/>
                                      </p:to>
                                    </p:set>
                                    <p:anim calcmode="lin" valueType="num">
                                      <p:cBhvr additive="base">
                                        <p:cTn id="101" dur="500" fill="hold"/>
                                        <p:tgtEl>
                                          <p:spTgt spid="36"/>
                                        </p:tgtEl>
                                        <p:attrNameLst>
                                          <p:attrName>ppt_x</p:attrName>
                                        </p:attrNameLst>
                                      </p:cBhvr>
                                      <p:tavLst>
                                        <p:tav tm="0">
                                          <p:val>
                                            <p:strVal val="#ppt_x"/>
                                          </p:val>
                                        </p:tav>
                                        <p:tav tm="100000">
                                          <p:val>
                                            <p:strVal val="#ppt_x"/>
                                          </p:val>
                                        </p:tav>
                                      </p:tavLst>
                                    </p:anim>
                                    <p:anim calcmode="lin" valueType="num">
                                      <p:cBhvr additive="base">
                                        <p:cTn id="102"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0" grpId="0" animBg="1"/>
      <p:bldP spid="11" grpId="0" animBg="1"/>
      <p:bldP spid="12" grpId="0" animBg="1"/>
      <p:bldP spid="3" grpId="0" animBg="1"/>
      <p:bldP spid="13" grpId="0" animBg="1"/>
      <p:bldP spid="14" grpId="0" animBg="1"/>
      <p:bldP spid="26" grpId="0" animBg="1"/>
      <p:bldP spid="30" grpId="0" animBg="1"/>
      <p:bldP spid="31" grpId="0" animBg="1"/>
      <p:bldP spid="32" grpId="0" animBg="1"/>
      <p:bldP spid="33" grpId="0" animBg="1"/>
      <p:bldP spid="34" grpId="0" animBg="1"/>
      <p:bldP spid="35"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zh-CN" altLang="en-US" dirty="0"/>
              <a:t>注意：整个</a:t>
            </a:r>
            <a:r>
              <a:rPr lang="en-US" altLang="zh-CN" dirty="0"/>
              <a:t>MapReduce</a:t>
            </a:r>
            <a:r>
              <a:rPr lang="zh-CN" altLang="en-US" dirty="0"/>
              <a:t>程序中，数据都是以</a:t>
            </a:r>
            <a:r>
              <a:rPr lang="en-US" altLang="zh-CN" dirty="0">
                <a:solidFill>
                  <a:srgbClr val="FF0000"/>
                </a:solidFill>
              </a:rPr>
              <a:t>kv</a:t>
            </a:r>
            <a:r>
              <a:rPr lang="zh-CN" altLang="en-US" dirty="0">
                <a:solidFill>
                  <a:srgbClr val="FF0000"/>
                </a:solidFill>
              </a:rPr>
              <a:t>键值对的形式流转</a:t>
            </a:r>
            <a:r>
              <a:rPr lang="zh-CN" altLang="en-US" dirty="0"/>
              <a:t>的；</a:t>
            </a:r>
            <a:endParaRPr lang="en-US" altLang="zh-CN" dirty="0"/>
          </a:p>
          <a:p>
            <a:r>
              <a:rPr lang="zh-CN" altLang="en-US" dirty="0"/>
              <a:t>在实际编程解决各种业务问题中，需要考虑每个阶段的输入输出</a:t>
            </a:r>
            <a:r>
              <a:rPr lang="en-US" altLang="zh-CN" dirty="0"/>
              <a:t>kv</a:t>
            </a:r>
            <a:r>
              <a:rPr lang="zh-CN" altLang="en-US" dirty="0"/>
              <a:t>分别是什么；</a:t>
            </a:r>
            <a:endParaRPr lang="en-US" altLang="zh-CN" dirty="0"/>
          </a:p>
          <a:p>
            <a:r>
              <a:rPr lang="en-US" altLang="zh-CN" dirty="0"/>
              <a:t>MapReduce</a:t>
            </a:r>
            <a:r>
              <a:rPr lang="zh-CN" altLang="en-US" dirty="0"/>
              <a:t>内置了很多默认属性，比如排序、分组等，都和数据的</a:t>
            </a:r>
            <a:r>
              <a:rPr lang="en-US" altLang="zh-CN" dirty="0"/>
              <a:t>k</a:t>
            </a:r>
            <a:r>
              <a:rPr lang="zh-CN" altLang="en-US" dirty="0"/>
              <a:t>有关，所以说</a:t>
            </a:r>
            <a:r>
              <a:rPr lang="en-US" altLang="zh-CN" dirty="0"/>
              <a:t>kv</a:t>
            </a:r>
            <a:r>
              <a:rPr lang="zh-CN" altLang="en-US" dirty="0"/>
              <a:t>的类型数据确定及其重要的。</a:t>
            </a:r>
          </a:p>
          <a:p>
            <a:endParaRPr lang="zh-CN" altLang="en-US" dirty="0"/>
          </a:p>
        </p:txBody>
      </p:sp>
      <p:sp>
        <p:nvSpPr>
          <p:cNvPr id="5" name="标题 4"/>
          <p:cNvSpPr>
            <a:spLocks noGrp="1"/>
          </p:cNvSpPr>
          <p:nvPr>
            <p:ph type="title"/>
          </p:nvPr>
        </p:nvSpPr>
        <p:spPr/>
        <p:txBody>
          <a:bodyPr/>
          <a:lstStyle/>
          <a:p>
            <a:r>
              <a:rPr lang="en-US" altLang="zh-CN" dirty="0"/>
              <a:t>Hadoop MapReduce</a:t>
            </a:r>
            <a:endParaRPr lang="zh-CN" altLang="en-US" dirty="0"/>
          </a:p>
        </p:txBody>
      </p:sp>
      <p:sp>
        <p:nvSpPr>
          <p:cNvPr id="6" name="文本占位符 5"/>
          <p:cNvSpPr>
            <a:spLocks noGrp="1"/>
          </p:cNvSpPr>
          <p:nvPr>
            <p:ph type="body" sz="quarter" idx="10"/>
          </p:nvPr>
        </p:nvSpPr>
        <p:spPr/>
        <p:txBody>
          <a:bodyPr/>
          <a:lstStyle/>
          <a:p>
            <a:r>
              <a:rPr lang="en-US" altLang="zh-CN" dirty="0"/>
              <a:t>MapReduce</a:t>
            </a:r>
            <a:r>
              <a:rPr lang="zh-CN" altLang="en-US" dirty="0"/>
              <a:t>数据类型</a:t>
            </a:r>
          </a:p>
        </p:txBody>
      </p:sp>
      <p:pic>
        <p:nvPicPr>
          <p:cNvPr id="4098" name="Picture 2" descr="MapReduce Basics - Bigdata Bootcam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08053" y="4010323"/>
            <a:ext cx="6355252" cy="14398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66132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zh-CN" altLang="en-US" dirty="0"/>
              <a:t>虽然</a:t>
            </a:r>
            <a:r>
              <a:rPr lang="en-US" altLang="zh-CN" dirty="0"/>
              <a:t>MapReduce</a:t>
            </a:r>
            <a:r>
              <a:rPr lang="zh-CN" altLang="en-US" dirty="0"/>
              <a:t>从外表看起来就两个阶段</a:t>
            </a:r>
            <a:r>
              <a:rPr lang="en-US" altLang="zh-CN" dirty="0"/>
              <a:t>Map</a:t>
            </a:r>
            <a:r>
              <a:rPr lang="zh-CN" altLang="en-US" dirty="0"/>
              <a:t>和</a:t>
            </a:r>
            <a:r>
              <a:rPr lang="en-US" altLang="zh-CN" dirty="0"/>
              <a:t>Reduce,</a:t>
            </a:r>
            <a:r>
              <a:rPr lang="zh-CN" altLang="en-US" dirty="0"/>
              <a:t>但是内部却包含了很多默认组件和默认的行为。</a:t>
            </a:r>
            <a:endParaRPr lang="en-US" altLang="zh-CN" dirty="0"/>
          </a:p>
          <a:p>
            <a:r>
              <a:rPr lang="zh-CN" altLang="en-US" dirty="0"/>
              <a:t>组件：读取数据组件</a:t>
            </a:r>
            <a:r>
              <a:rPr lang="en-US" altLang="zh-CN" dirty="0"/>
              <a:t>InputFormat</a:t>
            </a:r>
            <a:r>
              <a:rPr lang="zh-CN" altLang="en-US" dirty="0"/>
              <a:t>、输出数据组件</a:t>
            </a:r>
            <a:r>
              <a:rPr lang="en-US" altLang="zh-CN" dirty="0"/>
              <a:t>OutputFormat</a:t>
            </a:r>
            <a:r>
              <a:rPr lang="zh-CN" altLang="en-US" dirty="0"/>
              <a:t>；</a:t>
            </a:r>
            <a:endParaRPr lang="en-US" altLang="zh-CN" dirty="0"/>
          </a:p>
          <a:p>
            <a:r>
              <a:rPr lang="zh-CN" altLang="en-US" dirty="0"/>
              <a:t>行为：</a:t>
            </a:r>
            <a:r>
              <a:rPr lang="zh-CN" altLang="en-US" dirty="0">
                <a:solidFill>
                  <a:srgbClr val="FF0000"/>
                </a:solidFill>
              </a:rPr>
              <a:t>排序</a:t>
            </a:r>
            <a:r>
              <a:rPr lang="zh-CN" altLang="en-US" dirty="0"/>
              <a:t>（</a:t>
            </a:r>
            <a:r>
              <a:rPr lang="en-US" altLang="zh-CN" dirty="0"/>
              <a:t>key</a:t>
            </a:r>
            <a:r>
              <a:rPr lang="zh-CN" altLang="en-US" dirty="0"/>
              <a:t>的字典序排序）、</a:t>
            </a:r>
            <a:r>
              <a:rPr lang="zh-CN" altLang="en-US" dirty="0">
                <a:solidFill>
                  <a:srgbClr val="FF0000"/>
                </a:solidFill>
              </a:rPr>
              <a:t>分组</a:t>
            </a:r>
            <a:r>
              <a:rPr lang="zh-CN" altLang="en-US" dirty="0"/>
              <a:t>（</a:t>
            </a:r>
            <a:r>
              <a:rPr lang="en-US" altLang="zh-CN" dirty="0"/>
              <a:t>reduce</a:t>
            </a:r>
            <a:r>
              <a:rPr lang="zh-CN" altLang="en-US" dirty="0"/>
              <a:t>阶段</a:t>
            </a:r>
            <a:r>
              <a:rPr lang="en-US" altLang="zh-CN" dirty="0"/>
              <a:t>key</a:t>
            </a:r>
            <a:r>
              <a:rPr lang="zh-CN" altLang="en-US" dirty="0"/>
              <a:t>相同的分为一组，一组调用一次</a:t>
            </a:r>
            <a:r>
              <a:rPr lang="en-US" altLang="zh-CN" dirty="0"/>
              <a:t>reduce</a:t>
            </a:r>
            <a:r>
              <a:rPr lang="zh-CN" altLang="en-US" dirty="0"/>
              <a:t>处理）等等；</a:t>
            </a:r>
            <a:endParaRPr lang="en-US" altLang="zh-CN" dirty="0"/>
          </a:p>
          <a:p>
            <a:pPr marL="0" indent="0">
              <a:buNone/>
            </a:pPr>
            <a:endParaRPr lang="zh-CN" altLang="en-US" dirty="0"/>
          </a:p>
        </p:txBody>
      </p:sp>
      <p:sp>
        <p:nvSpPr>
          <p:cNvPr id="5" name="标题 4"/>
          <p:cNvSpPr>
            <a:spLocks noGrp="1"/>
          </p:cNvSpPr>
          <p:nvPr>
            <p:ph type="title"/>
          </p:nvPr>
        </p:nvSpPr>
        <p:spPr/>
        <p:txBody>
          <a:bodyPr/>
          <a:lstStyle/>
          <a:p>
            <a:r>
              <a:rPr lang="en-US" altLang="zh-CN" dirty="0"/>
              <a:t>Hadoop MapReduce</a:t>
            </a:r>
            <a:endParaRPr lang="zh-CN" altLang="en-US" dirty="0"/>
          </a:p>
        </p:txBody>
      </p:sp>
      <p:sp>
        <p:nvSpPr>
          <p:cNvPr id="6" name="文本占位符 5"/>
          <p:cNvSpPr>
            <a:spLocks noGrp="1"/>
          </p:cNvSpPr>
          <p:nvPr>
            <p:ph type="body" sz="quarter" idx="10"/>
          </p:nvPr>
        </p:nvSpPr>
        <p:spPr/>
        <p:txBody>
          <a:bodyPr/>
          <a:lstStyle/>
          <a:p>
            <a:r>
              <a:rPr lang="zh-CN" altLang="en-US" dirty="0"/>
              <a:t>执行流程</a:t>
            </a:r>
          </a:p>
        </p:txBody>
      </p:sp>
      <p:sp>
        <p:nvSpPr>
          <p:cNvPr id="3" name="圆角矩形 2"/>
          <p:cNvSpPr/>
          <p:nvPr/>
        </p:nvSpPr>
        <p:spPr>
          <a:xfrm>
            <a:off x="914400" y="3902044"/>
            <a:ext cx="823865" cy="1963664"/>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CN" sz="1400" dirty="0"/>
              <a:t>input</a:t>
            </a:r>
          </a:p>
          <a:p>
            <a:pPr algn="ctr"/>
            <a:r>
              <a:rPr lang="en-US" altLang="zh-CN" sz="1400" dirty="0"/>
              <a:t>data</a:t>
            </a:r>
            <a:endParaRPr lang="zh-CN" altLang="en-US" sz="1400" dirty="0"/>
          </a:p>
        </p:txBody>
      </p:sp>
      <p:sp>
        <p:nvSpPr>
          <p:cNvPr id="8" name="圆角矩形 7"/>
          <p:cNvSpPr/>
          <p:nvPr/>
        </p:nvSpPr>
        <p:spPr>
          <a:xfrm>
            <a:off x="2337708" y="3918623"/>
            <a:ext cx="823865" cy="1963664"/>
          </a:xfrm>
          <a:prstGeom prst="round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sz="1400" dirty="0"/>
              <a:t>input</a:t>
            </a:r>
          </a:p>
          <a:p>
            <a:pPr algn="ctr"/>
            <a:r>
              <a:rPr lang="en-US" altLang="zh-CN" sz="1400" dirty="0"/>
              <a:t>Format</a:t>
            </a:r>
            <a:endParaRPr lang="zh-CN" altLang="en-US" sz="1400" dirty="0"/>
          </a:p>
        </p:txBody>
      </p:sp>
      <p:sp>
        <p:nvSpPr>
          <p:cNvPr id="4" name="圆角矩形 3"/>
          <p:cNvSpPr/>
          <p:nvPr/>
        </p:nvSpPr>
        <p:spPr>
          <a:xfrm>
            <a:off x="4150500" y="3769977"/>
            <a:ext cx="1213165" cy="660903"/>
          </a:xfrm>
          <a:prstGeom prst="roundRect">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CN" dirty="0"/>
              <a:t>Mapper</a:t>
            </a:r>
            <a:endParaRPr lang="zh-CN" altLang="en-US" dirty="0"/>
          </a:p>
        </p:txBody>
      </p:sp>
      <p:sp>
        <p:nvSpPr>
          <p:cNvPr id="10" name="圆角矩形 9"/>
          <p:cNvSpPr/>
          <p:nvPr/>
        </p:nvSpPr>
        <p:spPr>
          <a:xfrm>
            <a:off x="4150499" y="4619742"/>
            <a:ext cx="1213165" cy="660903"/>
          </a:xfrm>
          <a:prstGeom prst="roundRect">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CN" dirty="0"/>
              <a:t>Mapper</a:t>
            </a:r>
            <a:endParaRPr lang="zh-CN" altLang="en-US" dirty="0"/>
          </a:p>
        </p:txBody>
      </p:sp>
      <p:sp>
        <p:nvSpPr>
          <p:cNvPr id="11" name="圆角矩形 10"/>
          <p:cNvSpPr/>
          <p:nvPr/>
        </p:nvSpPr>
        <p:spPr>
          <a:xfrm>
            <a:off x="4150499" y="5469507"/>
            <a:ext cx="1213165" cy="660903"/>
          </a:xfrm>
          <a:prstGeom prst="roundRect">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CN" dirty="0"/>
              <a:t>mapper</a:t>
            </a:r>
            <a:endParaRPr lang="zh-CN" altLang="en-US" dirty="0"/>
          </a:p>
        </p:txBody>
      </p:sp>
      <p:sp>
        <p:nvSpPr>
          <p:cNvPr id="13" name="圆角矩形 12"/>
          <p:cNvSpPr/>
          <p:nvPr/>
        </p:nvSpPr>
        <p:spPr>
          <a:xfrm>
            <a:off x="6222233" y="4619741"/>
            <a:ext cx="1213165" cy="660903"/>
          </a:xfrm>
          <a:prstGeom prst="round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dirty="0"/>
              <a:t>Reducer</a:t>
            </a:r>
            <a:endParaRPr lang="zh-CN" altLang="en-US" dirty="0"/>
          </a:p>
        </p:txBody>
      </p:sp>
      <p:sp>
        <p:nvSpPr>
          <p:cNvPr id="14" name="圆角矩形 13"/>
          <p:cNvSpPr/>
          <p:nvPr/>
        </p:nvSpPr>
        <p:spPr>
          <a:xfrm>
            <a:off x="8413945" y="3964836"/>
            <a:ext cx="823865" cy="1963664"/>
          </a:xfrm>
          <a:prstGeom prst="round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sz="1400" dirty="0"/>
              <a:t>output</a:t>
            </a:r>
          </a:p>
          <a:p>
            <a:pPr algn="ctr"/>
            <a:r>
              <a:rPr lang="en-US" altLang="zh-CN" sz="1400" dirty="0"/>
              <a:t>Format</a:t>
            </a:r>
            <a:endParaRPr lang="zh-CN" altLang="en-US" sz="1400" dirty="0"/>
          </a:p>
        </p:txBody>
      </p:sp>
      <p:sp>
        <p:nvSpPr>
          <p:cNvPr id="15" name="圆角矩形 14"/>
          <p:cNvSpPr/>
          <p:nvPr/>
        </p:nvSpPr>
        <p:spPr>
          <a:xfrm>
            <a:off x="9804424" y="3933440"/>
            <a:ext cx="823865" cy="1963664"/>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CN" sz="1400" dirty="0"/>
              <a:t>output</a:t>
            </a:r>
          </a:p>
          <a:p>
            <a:pPr algn="ctr"/>
            <a:r>
              <a:rPr lang="en-US" altLang="zh-CN" sz="1400" dirty="0"/>
              <a:t>data</a:t>
            </a:r>
            <a:endParaRPr lang="zh-CN" altLang="en-US" sz="1400" dirty="0"/>
          </a:p>
        </p:txBody>
      </p:sp>
      <p:sp>
        <p:nvSpPr>
          <p:cNvPr id="12" name="右箭头 11"/>
          <p:cNvSpPr/>
          <p:nvPr/>
        </p:nvSpPr>
        <p:spPr>
          <a:xfrm>
            <a:off x="1811649" y="4734785"/>
            <a:ext cx="452674" cy="193599"/>
          </a:xfrm>
          <a:prstGeom prst="rightArrow">
            <a:avLst/>
          </a:prstGeom>
          <a:ln/>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a:p>
        </p:txBody>
      </p:sp>
      <p:sp>
        <p:nvSpPr>
          <p:cNvPr id="17" name="右箭头 16"/>
          <p:cNvSpPr/>
          <p:nvPr/>
        </p:nvSpPr>
        <p:spPr>
          <a:xfrm rot="19256876">
            <a:off x="3375509" y="4305171"/>
            <a:ext cx="452674" cy="193599"/>
          </a:xfrm>
          <a:prstGeom prst="rightArrow">
            <a:avLst/>
          </a:prstGeom>
          <a:ln/>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a:p>
        </p:txBody>
      </p:sp>
      <p:sp>
        <p:nvSpPr>
          <p:cNvPr id="18" name="右箭头 17"/>
          <p:cNvSpPr/>
          <p:nvPr/>
        </p:nvSpPr>
        <p:spPr>
          <a:xfrm>
            <a:off x="3434889" y="4799993"/>
            <a:ext cx="452674" cy="193599"/>
          </a:xfrm>
          <a:prstGeom prst="rightArrow">
            <a:avLst/>
          </a:prstGeom>
          <a:ln/>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a:p>
        </p:txBody>
      </p:sp>
      <p:sp>
        <p:nvSpPr>
          <p:cNvPr id="19" name="右箭头 18"/>
          <p:cNvSpPr/>
          <p:nvPr/>
        </p:nvSpPr>
        <p:spPr>
          <a:xfrm rot="2339384">
            <a:off x="3404028" y="5289509"/>
            <a:ext cx="452674" cy="193599"/>
          </a:xfrm>
          <a:prstGeom prst="rightArrow">
            <a:avLst/>
          </a:prstGeom>
          <a:ln/>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a:p>
        </p:txBody>
      </p:sp>
      <p:sp>
        <p:nvSpPr>
          <p:cNvPr id="20" name="右箭头 19"/>
          <p:cNvSpPr/>
          <p:nvPr/>
        </p:nvSpPr>
        <p:spPr>
          <a:xfrm>
            <a:off x="5561422" y="4799993"/>
            <a:ext cx="452674" cy="193599"/>
          </a:xfrm>
          <a:prstGeom prst="rightArrow">
            <a:avLst/>
          </a:prstGeom>
          <a:ln/>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a:p>
        </p:txBody>
      </p:sp>
      <p:sp>
        <p:nvSpPr>
          <p:cNvPr id="21" name="右箭头 20"/>
          <p:cNvSpPr/>
          <p:nvPr/>
        </p:nvSpPr>
        <p:spPr>
          <a:xfrm>
            <a:off x="7698334" y="4799993"/>
            <a:ext cx="452674" cy="193599"/>
          </a:xfrm>
          <a:prstGeom prst="rightArrow">
            <a:avLst/>
          </a:prstGeom>
          <a:ln/>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a:p>
        </p:txBody>
      </p:sp>
      <p:sp>
        <p:nvSpPr>
          <p:cNvPr id="22" name="右箭头 21"/>
          <p:cNvSpPr/>
          <p:nvPr/>
        </p:nvSpPr>
        <p:spPr>
          <a:xfrm>
            <a:off x="9294780" y="4818472"/>
            <a:ext cx="452674" cy="193599"/>
          </a:xfrm>
          <a:prstGeom prst="rightArrow">
            <a:avLst/>
          </a:prstGeom>
          <a:ln/>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1133628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1000"/>
                                        <p:tgtEl>
                                          <p:spTgt spid="7">
                                            <p:txEl>
                                              <p:pRg st="0" end="0"/>
                                            </p:txEl>
                                          </p:spTgt>
                                        </p:tgtEl>
                                      </p:cBhvr>
                                    </p:animEffect>
                                    <p:anim calcmode="lin" valueType="num">
                                      <p:cBhvr>
                                        <p:cTn id="8"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7">
                                            <p:txEl>
                                              <p:pRg st="1" end="1"/>
                                            </p:txEl>
                                          </p:spTgt>
                                        </p:tgtEl>
                                        <p:attrNameLst>
                                          <p:attrName>style.visibility</p:attrName>
                                        </p:attrNameLst>
                                      </p:cBhvr>
                                      <p:to>
                                        <p:strVal val="visible"/>
                                      </p:to>
                                    </p:set>
                                    <p:animEffect transition="in" filter="fade">
                                      <p:cBhvr>
                                        <p:cTn id="14" dur="1000"/>
                                        <p:tgtEl>
                                          <p:spTgt spid="7">
                                            <p:txEl>
                                              <p:pRg st="1" end="1"/>
                                            </p:txEl>
                                          </p:spTgt>
                                        </p:tgtEl>
                                      </p:cBhvr>
                                    </p:animEffect>
                                    <p:anim calcmode="lin" valueType="num">
                                      <p:cBhvr>
                                        <p:cTn id="15" dur="1000" fill="hold"/>
                                        <p:tgtEl>
                                          <p:spTgt spid="7">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7">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7">
                                            <p:txEl>
                                              <p:pRg st="2" end="2"/>
                                            </p:txEl>
                                          </p:spTgt>
                                        </p:tgtEl>
                                        <p:attrNameLst>
                                          <p:attrName>style.visibility</p:attrName>
                                        </p:attrNameLst>
                                      </p:cBhvr>
                                      <p:to>
                                        <p:strVal val="visible"/>
                                      </p:to>
                                    </p:set>
                                    <p:animEffect transition="in" filter="fade">
                                      <p:cBhvr>
                                        <p:cTn id="21" dur="1000"/>
                                        <p:tgtEl>
                                          <p:spTgt spid="7">
                                            <p:txEl>
                                              <p:pRg st="2" end="2"/>
                                            </p:txEl>
                                          </p:spTgt>
                                        </p:tgtEl>
                                      </p:cBhvr>
                                    </p:animEffect>
                                    <p:anim calcmode="lin" valueType="num">
                                      <p:cBhvr>
                                        <p:cTn id="22" dur="1000" fill="hold"/>
                                        <p:tgtEl>
                                          <p:spTgt spid="7">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7">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grpId="0" nodeType="clickEffect">
                                  <p:stCondLst>
                                    <p:cond delay="0"/>
                                  </p:stCondLst>
                                  <p:childTnLst>
                                    <p:set>
                                      <p:cBhvr>
                                        <p:cTn id="27" dur="1" fill="hold">
                                          <p:stCondLst>
                                            <p:cond delay="0"/>
                                          </p:stCondLst>
                                        </p:cTn>
                                        <p:tgtEl>
                                          <p:spTgt spid="3"/>
                                        </p:tgtEl>
                                        <p:attrNameLst>
                                          <p:attrName>style.visibility</p:attrName>
                                        </p:attrNameLst>
                                      </p:cBhvr>
                                      <p:to>
                                        <p:strVal val="visible"/>
                                      </p:to>
                                    </p:set>
                                    <p:anim calcmode="lin" valueType="num">
                                      <p:cBhvr additive="base">
                                        <p:cTn id="28" dur="500" fill="hold"/>
                                        <p:tgtEl>
                                          <p:spTgt spid="3"/>
                                        </p:tgtEl>
                                        <p:attrNameLst>
                                          <p:attrName>ppt_x</p:attrName>
                                        </p:attrNameLst>
                                      </p:cBhvr>
                                      <p:tavLst>
                                        <p:tav tm="0">
                                          <p:val>
                                            <p:strVal val="#ppt_x"/>
                                          </p:val>
                                        </p:tav>
                                        <p:tav tm="100000">
                                          <p:val>
                                            <p:strVal val="#ppt_x"/>
                                          </p:val>
                                        </p:tav>
                                      </p:tavLst>
                                    </p:anim>
                                    <p:anim calcmode="lin" valueType="num">
                                      <p:cBhvr additive="base">
                                        <p:cTn id="29"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grpId="0" nodeType="clickEffect">
                                  <p:stCondLst>
                                    <p:cond delay="0"/>
                                  </p:stCondLst>
                                  <p:childTnLst>
                                    <p:set>
                                      <p:cBhvr>
                                        <p:cTn id="33" dur="1" fill="hold">
                                          <p:stCondLst>
                                            <p:cond delay="0"/>
                                          </p:stCondLst>
                                        </p:cTn>
                                        <p:tgtEl>
                                          <p:spTgt spid="17"/>
                                        </p:tgtEl>
                                        <p:attrNameLst>
                                          <p:attrName>style.visibility</p:attrName>
                                        </p:attrNameLst>
                                      </p:cBhvr>
                                      <p:to>
                                        <p:strVal val="visible"/>
                                      </p:to>
                                    </p:set>
                                    <p:anim calcmode="lin" valueType="num">
                                      <p:cBhvr additive="base">
                                        <p:cTn id="34" dur="500" fill="hold"/>
                                        <p:tgtEl>
                                          <p:spTgt spid="17"/>
                                        </p:tgtEl>
                                        <p:attrNameLst>
                                          <p:attrName>ppt_x</p:attrName>
                                        </p:attrNameLst>
                                      </p:cBhvr>
                                      <p:tavLst>
                                        <p:tav tm="0">
                                          <p:val>
                                            <p:strVal val="#ppt_x"/>
                                          </p:val>
                                        </p:tav>
                                        <p:tav tm="100000">
                                          <p:val>
                                            <p:strVal val="#ppt_x"/>
                                          </p:val>
                                        </p:tav>
                                      </p:tavLst>
                                    </p:anim>
                                    <p:anim calcmode="lin" valueType="num">
                                      <p:cBhvr additive="base">
                                        <p:cTn id="35" dur="500" fill="hold"/>
                                        <p:tgtEl>
                                          <p:spTgt spid="17"/>
                                        </p:tgtEl>
                                        <p:attrNameLst>
                                          <p:attrName>ppt_y</p:attrName>
                                        </p:attrNameLst>
                                      </p:cBhvr>
                                      <p:tavLst>
                                        <p:tav tm="0">
                                          <p:val>
                                            <p:strVal val="1+#ppt_h/2"/>
                                          </p:val>
                                        </p:tav>
                                        <p:tav tm="100000">
                                          <p:val>
                                            <p:strVal val="#ppt_y"/>
                                          </p:val>
                                        </p:tav>
                                      </p:tavLst>
                                    </p:anim>
                                  </p:childTnLst>
                                </p:cTn>
                              </p:par>
                              <p:par>
                                <p:cTn id="36" presetID="2" presetClass="entr" presetSubtype="4" fill="hold" grpId="0" nodeType="withEffect">
                                  <p:stCondLst>
                                    <p:cond delay="0"/>
                                  </p:stCondLst>
                                  <p:childTnLst>
                                    <p:set>
                                      <p:cBhvr>
                                        <p:cTn id="37" dur="1" fill="hold">
                                          <p:stCondLst>
                                            <p:cond delay="0"/>
                                          </p:stCondLst>
                                        </p:cTn>
                                        <p:tgtEl>
                                          <p:spTgt spid="18"/>
                                        </p:tgtEl>
                                        <p:attrNameLst>
                                          <p:attrName>style.visibility</p:attrName>
                                        </p:attrNameLst>
                                      </p:cBhvr>
                                      <p:to>
                                        <p:strVal val="visible"/>
                                      </p:to>
                                    </p:set>
                                    <p:anim calcmode="lin" valueType="num">
                                      <p:cBhvr additive="base">
                                        <p:cTn id="38" dur="500" fill="hold"/>
                                        <p:tgtEl>
                                          <p:spTgt spid="18"/>
                                        </p:tgtEl>
                                        <p:attrNameLst>
                                          <p:attrName>ppt_x</p:attrName>
                                        </p:attrNameLst>
                                      </p:cBhvr>
                                      <p:tavLst>
                                        <p:tav tm="0">
                                          <p:val>
                                            <p:strVal val="#ppt_x"/>
                                          </p:val>
                                        </p:tav>
                                        <p:tav tm="100000">
                                          <p:val>
                                            <p:strVal val="#ppt_x"/>
                                          </p:val>
                                        </p:tav>
                                      </p:tavLst>
                                    </p:anim>
                                    <p:anim calcmode="lin" valueType="num">
                                      <p:cBhvr additive="base">
                                        <p:cTn id="39" dur="500" fill="hold"/>
                                        <p:tgtEl>
                                          <p:spTgt spid="18"/>
                                        </p:tgtEl>
                                        <p:attrNameLst>
                                          <p:attrName>ppt_y</p:attrName>
                                        </p:attrNameLst>
                                      </p:cBhvr>
                                      <p:tavLst>
                                        <p:tav tm="0">
                                          <p:val>
                                            <p:strVal val="1+#ppt_h/2"/>
                                          </p:val>
                                        </p:tav>
                                        <p:tav tm="100000">
                                          <p:val>
                                            <p:strVal val="#ppt_y"/>
                                          </p:val>
                                        </p:tav>
                                      </p:tavLst>
                                    </p:anim>
                                  </p:childTnLst>
                                </p:cTn>
                              </p:par>
                              <p:par>
                                <p:cTn id="40" presetID="2" presetClass="entr" presetSubtype="4" fill="hold" grpId="0" nodeType="withEffect">
                                  <p:stCondLst>
                                    <p:cond delay="0"/>
                                  </p:stCondLst>
                                  <p:childTnLst>
                                    <p:set>
                                      <p:cBhvr>
                                        <p:cTn id="41" dur="1" fill="hold">
                                          <p:stCondLst>
                                            <p:cond delay="0"/>
                                          </p:stCondLst>
                                        </p:cTn>
                                        <p:tgtEl>
                                          <p:spTgt spid="19"/>
                                        </p:tgtEl>
                                        <p:attrNameLst>
                                          <p:attrName>style.visibility</p:attrName>
                                        </p:attrNameLst>
                                      </p:cBhvr>
                                      <p:to>
                                        <p:strVal val="visible"/>
                                      </p:to>
                                    </p:set>
                                    <p:anim calcmode="lin" valueType="num">
                                      <p:cBhvr additive="base">
                                        <p:cTn id="42" dur="500" fill="hold"/>
                                        <p:tgtEl>
                                          <p:spTgt spid="19"/>
                                        </p:tgtEl>
                                        <p:attrNameLst>
                                          <p:attrName>ppt_x</p:attrName>
                                        </p:attrNameLst>
                                      </p:cBhvr>
                                      <p:tavLst>
                                        <p:tav tm="0">
                                          <p:val>
                                            <p:strVal val="#ppt_x"/>
                                          </p:val>
                                        </p:tav>
                                        <p:tav tm="100000">
                                          <p:val>
                                            <p:strVal val="#ppt_x"/>
                                          </p:val>
                                        </p:tav>
                                      </p:tavLst>
                                    </p:anim>
                                    <p:anim calcmode="lin" valueType="num">
                                      <p:cBhvr additive="base">
                                        <p:cTn id="43" dur="500" fill="hold"/>
                                        <p:tgtEl>
                                          <p:spTgt spid="19"/>
                                        </p:tgtEl>
                                        <p:attrNameLst>
                                          <p:attrName>ppt_y</p:attrName>
                                        </p:attrNameLst>
                                      </p:cBhvr>
                                      <p:tavLst>
                                        <p:tav tm="0">
                                          <p:val>
                                            <p:strVal val="1+#ppt_h/2"/>
                                          </p:val>
                                        </p:tav>
                                        <p:tav tm="100000">
                                          <p:val>
                                            <p:strVal val="#ppt_y"/>
                                          </p:val>
                                        </p:tav>
                                      </p:tavLst>
                                    </p:anim>
                                  </p:childTnLst>
                                </p:cTn>
                              </p:par>
                              <p:par>
                                <p:cTn id="44" presetID="2" presetClass="entr" presetSubtype="4" fill="hold" grpId="0" nodeType="withEffect">
                                  <p:stCondLst>
                                    <p:cond delay="0"/>
                                  </p:stCondLst>
                                  <p:childTnLst>
                                    <p:set>
                                      <p:cBhvr>
                                        <p:cTn id="45" dur="1" fill="hold">
                                          <p:stCondLst>
                                            <p:cond delay="0"/>
                                          </p:stCondLst>
                                        </p:cTn>
                                        <p:tgtEl>
                                          <p:spTgt spid="4"/>
                                        </p:tgtEl>
                                        <p:attrNameLst>
                                          <p:attrName>style.visibility</p:attrName>
                                        </p:attrNameLst>
                                      </p:cBhvr>
                                      <p:to>
                                        <p:strVal val="visible"/>
                                      </p:to>
                                    </p:set>
                                    <p:anim calcmode="lin" valueType="num">
                                      <p:cBhvr additive="base">
                                        <p:cTn id="46" dur="500" fill="hold"/>
                                        <p:tgtEl>
                                          <p:spTgt spid="4"/>
                                        </p:tgtEl>
                                        <p:attrNameLst>
                                          <p:attrName>ppt_x</p:attrName>
                                        </p:attrNameLst>
                                      </p:cBhvr>
                                      <p:tavLst>
                                        <p:tav tm="0">
                                          <p:val>
                                            <p:strVal val="#ppt_x"/>
                                          </p:val>
                                        </p:tav>
                                        <p:tav tm="100000">
                                          <p:val>
                                            <p:strVal val="#ppt_x"/>
                                          </p:val>
                                        </p:tav>
                                      </p:tavLst>
                                    </p:anim>
                                    <p:anim calcmode="lin" valueType="num">
                                      <p:cBhvr additive="base">
                                        <p:cTn id="47" dur="500" fill="hold"/>
                                        <p:tgtEl>
                                          <p:spTgt spid="4"/>
                                        </p:tgtEl>
                                        <p:attrNameLst>
                                          <p:attrName>ppt_y</p:attrName>
                                        </p:attrNameLst>
                                      </p:cBhvr>
                                      <p:tavLst>
                                        <p:tav tm="0">
                                          <p:val>
                                            <p:strVal val="1+#ppt_h/2"/>
                                          </p:val>
                                        </p:tav>
                                        <p:tav tm="100000">
                                          <p:val>
                                            <p:strVal val="#ppt_y"/>
                                          </p:val>
                                        </p:tav>
                                      </p:tavLst>
                                    </p:anim>
                                  </p:childTnLst>
                                </p:cTn>
                              </p:par>
                              <p:par>
                                <p:cTn id="48" presetID="2" presetClass="entr" presetSubtype="4" fill="hold" grpId="0" nodeType="withEffect">
                                  <p:stCondLst>
                                    <p:cond delay="0"/>
                                  </p:stCondLst>
                                  <p:childTnLst>
                                    <p:set>
                                      <p:cBhvr>
                                        <p:cTn id="49" dur="1" fill="hold">
                                          <p:stCondLst>
                                            <p:cond delay="0"/>
                                          </p:stCondLst>
                                        </p:cTn>
                                        <p:tgtEl>
                                          <p:spTgt spid="10"/>
                                        </p:tgtEl>
                                        <p:attrNameLst>
                                          <p:attrName>style.visibility</p:attrName>
                                        </p:attrNameLst>
                                      </p:cBhvr>
                                      <p:to>
                                        <p:strVal val="visible"/>
                                      </p:to>
                                    </p:set>
                                    <p:anim calcmode="lin" valueType="num">
                                      <p:cBhvr additive="base">
                                        <p:cTn id="50" dur="500" fill="hold"/>
                                        <p:tgtEl>
                                          <p:spTgt spid="10"/>
                                        </p:tgtEl>
                                        <p:attrNameLst>
                                          <p:attrName>ppt_x</p:attrName>
                                        </p:attrNameLst>
                                      </p:cBhvr>
                                      <p:tavLst>
                                        <p:tav tm="0">
                                          <p:val>
                                            <p:strVal val="#ppt_x"/>
                                          </p:val>
                                        </p:tav>
                                        <p:tav tm="100000">
                                          <p:val>
                                            <p:strVal val="#ppt_x"/>
                                          </p:val>
                                        </p:tav>
                                      </p:tavLst>
                                    </p:anim>
                                    <p:anim calcmode="lin" valueType="num">
                                      <p:cBhvr additive="base">
                                        <p:cTn id="51" dur="500" fill="hold"/>
                                        <p:tgtEl>
                                          <p:spTgt spid="10"/>
                                        </p:tgtEl>
                                        <p:attrNameLst>
                                          <p:attrName>ppt_y</p:attrName>
                                        </p:attrNameLst>
                                      </p:cBhvr>
                                      <p:tavLst>
                                        <p:tav tm="0">
                                          <p:val>
                                            <p:strVal val="1+#ppt_h/2"/>
                                          </p:val>
                                        </p:tav>
                                        <p:tav tm="100000">
                                          <p:val>
                                            <p:strVal val="#ppt_y"/>
                                          </p:val>
                                        </p:tav>
                                      </p:tavLst>
                                    </p:anim>
                                  </p:childTnLst>
                                </p:cTn>
                              </p:par>
                              <p:par>
                                <p:cTn id="52" presetID="2" presetClass="entr" presetSubtype="4" fill="hold" grpId="0" nodeType="withEffect">
                                  <p:stCondLst>
                                    <p:cond delay="0"/>
                                  </p:stCondLst>
                                  <p:childTnLst>
                                    <p:set>
                                      <p:cBhvr>
                                        <p:cTn id="53" dur="1" fill="hold">
                                          <p:stCondLst>
                                            <p:cond delay="0"/>
                                          </p:stCondLst>
                                        </p:cTn>
                                        <p:tgtEl>
                                          <p:spTgt spid="11"/>
                                        </p:tgtEl>
                                        <p:attrNameLst>
                                          <p:attrName>style.visibility</p:attrName>
                                        </p:attrNameLst>
                                      </p:cBhvr>
                                      <p:to>
                                        <p:strVal val="visible"/>
                                      </p:to>
                                    </p:set>
                                    <p:anim calcmode="lin" valueType="num">
                                      <p:cBhvr additive="base">
                                        <p:cTn id="54" dur="500" fill="hold"/>
                                        <p:tgtEl>
                                          <p:spTgt spid="11"/>
                                        </p:tgtEl>
                                        <p:attrNameLst>
                                          <p:attrName>ppt_x</p:attrName>
                                        </p:attrNameLst>
                                      </p:cBhvr>
                                      <p:tavLst>
                                        <p:tav tm="0">
                                          <p:val>
                                            <p:strVal val="#ppt_x"/>
                                          </p:val>
                                        </p:tav>
                                        <p:tav tm="100000">
                                          <p:val>
                                            <p:strVal val="#ppt_x"/>
                                          </p:val>
                                        </p:tav>
                                      </p:tavLst>
                                    </p:anim>
                                    <p:anim calcmode="lin" valueType="num">
                                      <p:cBhvr additive="base">
                                        <p:cTn id="55"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2" presetClass="entr" presetSubtype="4" fill="hold" grpId="0" nodeType="clickEffect">
                                  <p:stCondLst>
                                    <p:cond delay="0"/>
                                  </p:stCondLst>
                                  <p:childTnLst>
                                    <p:set>
                                      <p:cBhvr>
                                        <p:cTn id="59" dur="1" fill="hold">
                                          <p:stCondLst>
                                            <p:cond delay="0"/>
                                          </p:stCondLst>
                                        </p:cTn>
                                        <p:tgtEl>
                                          <p:spTgt spid="20"/>
                                        </p:tgtEl>
                                        <p:attrNameLst>
                                          <p:attrName>style.visibility</p:attrName>
                                        </p:attrNameLst>
                                      </p:cBhvr>
                                      <p:to>
                                        <p:strVal val="visible"/>
                                      </p:to>
                                    </p:set>
                                    <p:anim calcmode="lin" valueType="num">
                                      <p:cBhvr additive="base">
                                        <p:cTn id="60" dur="500" fill="hold"/>
                                        <p:tgtEl>
                                          <p:spTgt spid="20"/>
                                        </p:tgtEl>
                                        <p:attrNameLst>
                                          <p:attrName>ppt_x</p:attrName>
                                        </p:attrNameLst>
                                      </p:cBhvr>
                                      <p:tavLst>
                                        <p:tav tm="0">
                                          <p:val>
                                            <p:strVal val="#ppt_x"/>
                                          </p:val>
                                        </p:tav>
                                        <p:tav tm="100000">
                                          <p:val>
                                            <p:strVal val="#ppt_x"/>
                                          </p:val>
                                        </p:tav>
                                      </p:tavLst>
                                    </p:anim>
                                    <p:anim calcmode="lin" valueType="num">
                                      <p:cBhvr additive="base">
                                        <p:cTn id="61" dur="500" fill="hold"/>
                                        <p:tgtEl>
                                          <p:spTgt spid="20"/>
                                        </p:tgtEl>
                                        <p:attrNameLst>
                                          <p:attrName>ppt_y</p:attrName>
                                        </p:attrNameLst>
                                      </p:cBhvr>
                                      <p:tavLst>
                                        <p:tav tm="0">
                                          <p:val>
                                            <p:strVal val="1+#ppt_h/2"/>
                                          </p:val>
                                        </p:tav>
                                        <p:tav tm="100000">
                                          <p:val>
                                            <p:strVal val="#ppt_y"/>
                                          </p:val>
                                        </p:tav>
                                      </p:tavLst>
                                    </p:anim>
                                  </p:childTnLst>
                                </p:cTn>
                              </p:par>
                              <p:par>
                                <p:cTn id="62" presetID="2" presetClass="entr" presetSubtype="4" fill="hold" grpId="0" nodeType="withEffect">
                                  <p:stCondLst>
                                    <p:cond delay="0"/>
                                  </p:stCondLst>
                                  <p:childTnLst>
                                    <p:set>
                                      <p:cBhvr>
                                        <p:cTn id="63" dur="1" fill="hold">
                                          <p:stCondLst>
                                            <p:cond delay="0"/>
                                          </p:stCondLst>
                                        </p:cTn>
                                        <p:tgtEl>
                                          <p:spTgt spid="13"/>
                                        </p:tgtEl>
                                        <p:attrNameLst>
                                          <p:attrName>style.visibility</p:attrName>
                                        </p:attrNameLst>
                                      </p:cBhvr>
                                      <p:to>
                                        <p:strVal val="visible"/>
                                      </p:to>
                                    </p:set>
                                    <p:anim calcmode="lin" valueType="num">
                                      <p:cBhvr additive="base">
                                        <p:cTn id="64" dur="500" fill="hold"/>
                                        <p:tgtEl>
                                          <p:spTgt spid="13"/>
                                        </p:tgtEl>
                                        <p:attrNameLst>
                                          <p:attrName>ppt_x</p:attrName>
                                        </p:attrNameLst>
                                      </p:cBhvr>
                                      <p:tavLst>
                                        <p:tav tm="0">
                                          <p:val>
                                            <p:strVal val="#ppt_x"/>
                                          </p:val>
                                        </p:tav>
                                        <p:tav tm="100000">
                                          <p:val>
                                            <p:strVal val="#ppt_x"/>
                                          </p:val>
                                        </p:tav>
                                      </p:tavLst>
                                    </p:anim>
                                    <p:anim calcmode="lin" valueType="num">
                                      <p:cBhvr additive="base">
                                        <p:cTn id="65"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2" presetClass="entr" presetSubtype="4" fill="hold" grpId="0" nodeType="clickEffect">
                                  <p:stCondLst>
                                    <p:cond delay="0"/>
                                  </p:stCondLst>
                                  <p:childTnLst>
                                    <p:set>
                                      <p:cBhvr>
                                        <p:cTn id="69" dur="1" fill="hold">
                                          <p:stCondLst>
                                            <p:cond delay="0"/>
                                          </p:stCondLst>
                                        </p:cTn>
                                        <p:tgtEl>
                                          <p:spTgt spid="22"/>
                                        </p:tgtEl>
                                        <p:attrNameLst>
                                          <p:attrName>style.visibility</p:attrName>
                                        </p:attrNameLst>
                                      </p:cBhvr>
                                      <p:to>
                                        <p:strVal val="visible"/>
                                      </p:to>
                                    </p:set>
                                    <p:anim calcmode="lin" valueType="num">
                                      <p:cBhvr additive="base">
                                        <p:cTn id="70" dur="500" fill="hold"/>
                                        <p:tgtEl>
                                          <p:spTgt spid="22"/>
                                        </p:tgtEl>
                                        <p:attrNameLst>
                                          <p:attrName>ppt_x</p:attrName>
                                        </p:attrNameLst>
                                      </p:cBhvr>
                                      <p:tavLst>
                                        <p:tav tm="0">
                                          <p:val>
                                            <p:strVal val="#ppt_x"/>
                                          </p:val>
                                        </p:tav>
                                        <p:tav tm="100000">
                                          <p:val>
                                            <p:strVal val="#ppt_x"/>
                                          </p:val>
                                        </p:tav>
                                      </p:tavLst>
                                    </p:anim>
                                    <p:anim calcmode="lin" valueType="num">
                                      <p:cBhvr additive="base">
                                        <p:cTn id="71" dur="500" fill="hold"/>
                                        <p:tgtEl>
                                          <p:spTgt spid="22"/>
                                        </p:tgtEl>
                                        <p:attrNameLst>
                                          <p:attrName>ppt_y</p:attrName>
                                        </p:attrNameLst>
                                      </p:cBhvr>
                                      <p:tavLst>
                                        <p:tav tm="0">
                                          <p:val>
                                            <p:strVal val="1+#ppt_h/2"/>
                                          </p:val>
                                        </p:tav>
                                        <p:tav tm="100000">
                                          <p:val>
                                            <p:strVal val="#ppt_y"/>
                                          </p:val>
                                        </p:tav>
                                      </p:tavLst>
                                    </p:anim>
                                  </p:childTnLst>
                                </p:cTn>
                              </p:par>
                              <p:par>
                                <p:cTn id="72" presetID="2" presetClass="entr" presetSubtype="4" fill="hold" grpId="0" nodeType="withEffect">
                                  <p:stCondLst>
                                    <p:cond delay="0"/>
                                  </p:stCondLst>
                                  <p:childTnLst>
                                    <p:set>
                                      <p:cBhvr>
                                        <p:cTn id="73" dur="1" fill="hold">
                                          <p:stCondLst>
                                            <p:cond delay="0"/>
                                          </p:stCondLst>
                                        </p:cTn>
                                        <p:tgtEl>
                                          <p:spTgt spid="15"/>
                                        </p:tgtEl>
                                        <p:attrNameLst>
                                          <p:attrName>style.visibility</p:attrName>
                                        </p:attrNameLst>
                                      </p:cBhvr>
                                      <p:to>
                                        <p:strVal val="visible"/>
                                      </p:to>
                                    </p:set>
                                    <p:anim calcmode="lin" valueType="num">
                                      <p:cBhvr additive="base">
                                        <p:cTn id="74" dur="500" fill="hold"/>
                                        <p:tgtEl>
                                          <p:spTgt spid="15"/>
                                        </p:tgtEl>
                                        <p:attrNameLst>
                                          <p:attrName>ppt_x</p:attrName>
                                        </p:attrNameLst>
                                      </p:cBhvr>
                                      <p:tavLst>
                                        <p:tav tm="0">
                                          <p:val>
                                            <p:strVal val="#ppt_x"/>
                                          </p:val>
                                        </p:tav>
                                        <p:tav tm="100000">
                                          <p:val>
                                            <p:strVal val="#ppt_x"/>
                                          </p:val>
                                        </p:tav>
                                      </p:tavLst>
                                    </p:anim>
                                    <p:anim calcmode="lin" valueType="num">
                                      <p:cBhvr additive="base">
                                        <p:cTn id="75"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76" fill="hold">
                      <p:stCondLst>
                        <p:cond delay="indefinite"/>
                      </p:stCondLst>
                      <p:childTnLst>
                        <p:par>
                          <p:cTn id="77" fill="hold">
                            <p:stCondLst>
                              <p:cond delay="0"/>
                            </p:stCondLst>
                            <p:childTnLst>
                              <p:par>
                                <p:cTn id="78" presetID="42" presetClass="entr" presetSubtype="0" fill="hold" grpId="0" nodeType="clickEffect">
                                  <p:stCondLst>
                                    <p:cond delay="0"/>
                                  </p:stCondLst>
                                  <p:childTnLst>
                                    <p:set>
                                      <p:cBhvr>
                                        <p:cTn id="79" dur="1" fill="hold">
                                          <p:stCondLst>
                                            <p:cond delay="0"/>
                                          </p:stCondLst>
                                        </p:cTn>
                                        <p:tgtEl>
                                          <p:spTgt spid="12"/>
                                        </p:tgtEl>
                                        <p:attrNameLst>
                                          <p:attrName>style.visibility</p:attrName>
                                        </p:attrNameLst>
                                      </p:cBhvr>
                                      <p:to>
                                        <p:strVal val="visible"/>
                                      </p:to>
                                    </p:set>
                                    <p:animEffect transition="in" filter="fade">
                                      <p:cBhvr>
                                        <p:cTn id="80" dur="1000"/>
                                        <p:tgtEl>
                                          <p:spTgt spid="12"/>
                                        </p:tgtEl>
                                      </p:cBhvr>
                                    </p:animEffect>
                                    <p:anim calcmode="lin" valueType="num">
                                      <p:cBhvr>
                                        <p:cTn id="81" dur="1000" fill="hold"/>
                                        <p:tgtEl>
                                          <p:spTgt spid="12"/>
                                        </p:tgtEl>
                                        <p:attrNameLst>
                                          <p:attrName>ppt_x</p:attrName>
                                        </p:attrNameLst>
                                      </p:cBhvr>
                                      <p:tavLst>
                                        <p:tav tm="0">
                                          <p:val>
                                            <p:strVal val="#ppt_x"/>
                                          </p:val>
                                        </p:tav>
                                        <p:tav tm="100000">
                                          <p:val>
                                            <p:strVal val="#ppt_x"/>
                                          </p:val>
                                        </p:tav>
                                      </p:tavLst>
                                    </p:anim>
                                    <p:anim calcmode="lin" valueType="num">
                                      <p:cBhvr>
                                        <p:cTn id="82" dur="1000" fill="hold"/>
                                        <p:tgtEl>
                                          <p:spTgt spid="12"/>
                                        </p:tgtEl>
                                        <p:attrNameLst>
                                          <p:attrName>ppt_y</p:attrName>
                                        </p:attrNameLst>
                                      </p:cBhvr>
                                      <p:tavLst>
                                        <p:tav tm="0">
                                          <p:val>
                                            <p:strVal val="#ppt_y+.1"/>
                                          </p:val>
                                        </p:tav>
                                        <p:tav tm="100000">
                                          <p:val>
                                            <p:strVal val="#ppt_y"/>
                                          </p:val>
                                        </p:tav>
                                      </p:tavLst>
                                    </p:anim>
                                  </p:childTnLst>
                                </p:cTn>
                              </p:par>
                              <p:par>
                                <p:cTn id="83" presetID="42" presetClass="entr" presetSubtype="0" fill="hold" grpId="0" nodeType="withEffect">
                                  <p:stCondLst>
                                    <p:cond delay="0"/>
                                  </p:stCondLst>
                                  <p:childTnLst>
                                    <p:set>
                                      <p:cBhvr>
                                        <p:cTn id="84" dur="1" fill="hold">
                                          <p:stCondLst>
                                            <p:cond delay="0"/>
                                          </p:stCondLst>
                                        </p:cTn>
                                        <p:tgtEl>
                                          <p:spTgt spid="8"/>
                                        </p:tgtEl>
                                        <p:attrNameLst>
                                          <p:attrName>style.visibility</p:attrName>
                                        </p:attrNameLst>
                                      </p:cBhvr>
                                      <p:to>
                                        <p:strVal val="visible"/>
                                      </p:to>
                                    </p:set>
                                    <p:animEffect transition="in" filter="fade">
                                      <p:cBhvr>
                                        <p:cTn id="85" dur="1000"/>
                                        <p:tgtEl>
                                          <p:spTgt spid="8"/>
                                        </p:tgtEl>
                                      </p:cBhvr>
                                    </p:animEffect>
                                    <p:anim calcmode="lin" valueType="num">
                                      <p:cBhvr>
                                        <p:cTn id="86" dur="1000" fill="hold"/>
                                        <p:tgtEl>
                                          <p:spTgt spid="8"/>
                                        </p:tgtEl>
                                        <p:attrNameLst>
                                          <p:attrName>ppt_x</p:attrName>
                                        </p:attrNameLst>
                                      </p:cBhvr>
                                      <p:tavLst>
                                        <p:tav tm="0">
                                          <p:val>
                                            <p:strVal val="#ppt_x"/>
                                          </p:val>
                                        </p:tav>
                                        <p:tav tm="100000">
                                          <p:val>
                                            <p:strVal val="#ppt_x"/>
                                          </p:val>
                                        </p:tav>
                                      </p:tavLst>
                                    </p:anim>
                                    <p:anim calcmode="lin" valueType="num">
                                      <p:cBhvr>
                                        <p:cTn id="87"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88" fill="hold">
                      <p:stCondLst>
                        <p:cond delay="indefinite"/>
                      </p:stCondLst>
                      <p:childTnLst>
                        <p:par>
                          <p:cTn id="89" fill="hold">
                            <p:stCondLst>
                              <p:cond delay="0"/>
                            </p:stCondLst>
                            <p:childTnLst>
                              <p:par>
                                <p:cTn id="90" presetID="42" presetClass="entr" presetSubtype="0" fill="hold" grpId="0" nodeType="clickEffect">
                                  <p:stCondLst>
                                    <p:cond delay="0"/>
                                  </p:stCondLst>
                                  <p:childTnLst>
                                    <p:set>
                                      <p:cBhvr>
                                        <p:cTn id="91" dur="1" fill="hold">
                                          <p:stCondLst>
                                            <p:cond delay="0"/>
                                          </p:stCondLst>
                                        </p:cTn>
                                        <p:tgtEl>
                                          <p:spTgt spid="21"/>
                                        </p:tgtEl>
                                        <p:attrNameLst>
                                          <p:attrName>style.visibility</p:attrName>
                                        </p:attrNameLst>
                                      </p:cBhvr>
                                      <p:to>
                                        <p:strVal val="visible"/>
                                      </p:to>
                                    </p:set>
                                    <p:animEffect transition="in" filter="fade">
                                      <p:cBhvr>
                                        <p:cTn id="92" dur="1000"/>
                                        <p:tgtEl>
                                          <p:spTgt spid="21"/>
                                        </p:tgtEl>
                                      </p:cBhvr>
                                    </p:animEffect>
                                    <p:anim calcmode="lin" valueType="num">
                                      <p:cBhvr>
                                        <p:cTn id="93" dur="1000" fill="hold"/>
                                        <p:tgtEl>
                                          <p:spTgt spid="21"/>
                                        </p:tgtEl>
                                        <p:attrNameLst>
                                          <p:attrName>ppt_x</p:attrName>
                                        </p:attrNameLst>
                                      </p:cBhvr>
                                      <p:tavLst>
                                        <p:tav tm="0">
                                          <p:val>
                                            <p:strVal val="#ppt_x"/>
                                          </p:val>
                                        </p:tav>
                                        <p:tav tm="100000">
                                          <p:val>
                                            <p:strVal val="#ppt_x"/>
                                          </p:val>
                                        </p:tav>
                                      </p:tavLst>
                                    </p:anim>
                                    <p:anim calcmode="lin" valueType="num">
                                      <p:cBhvr>
                                        <p:cTn id="94" dur="1000" fill="hold"/>
                                        <p:tgtEl>
                                          <p:spTgt spid="21"/>
                                        </p:tgtEl>
                                        <p:attrNameLst>
                                          <p:attrName>ppt_y</p:attrName>
                                        </p:attrNameLst>
                                      </p:cBhvr>
                                      <p:tavLst>
                                        <p:tav tm="0">
                                          <p:val>
                                            <p:strVal val="#ppt_y+.1"/>
                                          </p:val>
                                        </p:tav>
                                        <p:tav tm="100000">
                                          <p:val>
                                            <p:strVal val="#ppt_y"/>
                                          </p:val>
                                        </p:tav>
                                      </p:tavLst>
                                    </p:anim>
                                  </p:childTnLst>
                                </p:cTn>
                              </p:par>
                              <p:par>
                                <p:cTn id="95" presetID="42" presetClass="entr" presetSubtype="0" fill="hold" grpId="0" nodeType="withEffect">
                                  <p:stCondLst>
                                    <p:cond delay="0"/>
                                  </p:stCondLst>
                                  <p:childTnLst>
                                    <p:set>
                                      <p:cBhvr>
                                        <p:cTn id="96" dur="1" fill="hold">
                                          <p:stCondLst>
                                            <p:cond delay="0"/>
                                          </p:stCondLst>
                                        </p:cTn>
                                        <p:tgtEl>
                                          <p:spTgt spid="14"/>
                                        </p:tgtEl>
                                        <p:attrNameLst>
                                          <p:attrName>style.visibility</p:attrName>
                                        </p:attrNameLst>
                                      </p:cBhvr>
                                      <p:to>
                                        <p:strVal val="visible"/>
                                      </p:to>
                                    </p:set>
                                    <p:animEffect transition="in" filter="fade">
                                      <p:cBhvr>
                                        <p:cTn id="97" dur="1000"/>
                                        <p:tgtEl>
                                          <p:spTgt spid="14"/>
                                        </p:tgtEl>
                                      </p:cBhvr>
                                    </p:animEffect>
                                    <p:anim calcmode="lin" valueType="num">
                                      <p:cBhvr>
                                        <p:cTn id="98" dur="1000" fill="hold"/>
                                        <p:tgtEl>
                                          <p:spTgt spid="14"/>
                                        </p:tgtEl>
                                        <p:attrNameLst>
                                          <p:attrName>ppt_x</p:attrName>
                                        </p:attrNameLst>
                                      </p:cBhvr>
                                      <p:tavLst>
                                        <p:tav tm="0">
                                          <p:val>
                                            <p:strVal val="#ppt_x"/>
                                          </p:val>
                                        </p:tav>
                                        <p:tav tm="100000">
                                          <p:val>
                                            <p:strVal val="#ppt_x"/>
                                          </p:val>
                                        </p:tav>
                                      </p:tavLst>
                                    </p:anim>
                                    <p:anim calcmode="lin" valueType="num">
                                      <p:cBhvr>
                                        <p:cTn id="99"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4" grpId="0" animBg="1"/>
      <p:bldP spid="10" grpId="0" animBg="1"/>
      <p:bldP spid="11" grpId="0" animBg="1"/>
      <p:bldP spid="13" grpId="0" animBg="1"/>
      <p:bldP spid="14" grpId="0" animBg="1"/>
      <p:bldP spid="15" grpId="0" animBg="1"/>
      <p:bldP spid="12" grpId="0" animBg="1"/>
      <p:bldP spid="17" grpId="0" animBg="1"/>
      <p:bldP spid="18" grpId="0" animBg="1"/>
      <p:bldP spid="19" grpId="0" animBg="1"/>
      <p:bldP spid="20" grpId="0" animBg="1"/>
      <p:bldP spid="21" grpId="0" animBg="1"/>
      <p:bldP spid="22"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691FACA-E1ED-6A48-A1E4-D925AAC03039}"/>
              </a:ext>
            </a:extLst>
          </p:cNvPr>
          <p:cNvSpPr>
            <a:spLocks noGrp="1"/>
          </p:cNvSpPr>
          <p:nvPr>
            <p:ph type="body" sz="quarter" idx="10"/>
          </p:nvPr>
        </p:nvSpPr>
        <p:spPr/>
        <p:txBody>
          <a:bodyPr/>
          <a:lstStyle/>
          <a:p>
            <a:r>
              <a:rPr kumimoji="1" lang="zh-CN" altLang="en-US" dirty="0">
                <a:solidFill>
                  <a:schemeClr val="tx1"/>
                </a:solidFill>
              </a:rPr>
              <a:t>理解</a:t>
            </a:r>
            <a:r>
              <a:rPr kumimoji="1" lang="en-US" altLang="zh-CN" dirty="0">
                <a:solidFill>
                  <a:schemeClr val="tx1"/>
                </a:solidFill>
              </a:rPr>
              <a:t>MapReduce</a:t>
            </a:r>
            <a:r>
              <a:rPr kumimoji="1" lang="zh-CN" altLang="en-US" dirty="0">
                <a:solidFill>
                  <a:schemeClr val="tx1"/>
                </a:solidFill>
              </a:rPr>
              <a:t>思想</a:t>
            </a:r>
            <a:endParaRPr kumimoji="1" lang="en-US" altLang="zh-CN" dirty="0">
              <a:solidFill>
                <a:schemeClr val="tx1"/>
              </a:solidFill>
            </a:endParaRPr>
          </a:p>
          <a:p>
            <a:r>
              <a:rPr kumimoji="1" lang="en-US" altLang="zh-CN" dirty="0"/>
              <a:t>Hadoop MapReduce</a:t>
            </a:r>
            <a:r>
              <a:rPr kumimoji="1" lang="zh-CN" altLang="en-US" dirty="0"/>
              <a:t>设计构思</a:t>
            </a:r>
            <a:endParaRPr kumimoji="1" lang="en-US" altLang="zh-CN" dirty="0"/>
          </a:p>
          <a:p>
            <a:r>
              <a:rPr kumimoji="1" lang="en-US" altLang="zh-CN" dirty="0">
                <a:solidFill>
                  <a:schemeClr val="tx1"/>
                </a:solidFill>
              </a:rPr>
              <a:t>Hadoop MapReduce</a:t>
            </a:r>
            <a:r>
              <a:rPr kumimoji="1" lang="zh-CN" altLang="en-US" dirty="0">
                <a:solidFill>
                  <a:schemeClr val="tx1"/>
                </a:solidFill>
              </a:rPr>
              <a:t>介绍</a:t>
            </a:r>
            <a:endParaRPr kumimoji="1" lang="en-US" altLang="zh-CN" dirty="0">
              <a:solidFill>
                <a:schemeClr val="tx1"/>
              </a:solidFill>
            </a:endParaRPr>
          </a:p>
          <a:p>
            <a:r>
              <a:rPr kumimoji="1" lang="en-US" altLang="zh-CN" dirty="0">
                <a:solidFill>
                  <a:srgbClr val="C00000"/>
                </a:solidFill>
              </a:rPr>
              <a:t>Hadoop MapReduce</a:t>
            </a:r>
            <a:r>
              <a:rPr kumimoji="1" lang="zh-CN" altLang="en-US" dirty="0">
                <a:solidFill>
                  <a:srgbClr val="C00000"/>
                </a:solidFill>
              </a:rPr>
              <a:t>官方示例</a:t>
            </a:r>
            <a:endParaRPr kumimoji="1" lang="en-US" altLang="zh-CN" dirty="0">
              <a:solidFill>
                <a:srgbClr val="C00000"/>
              </a:solidFill>
            </a:endParaRPr>
          </a:p>
          <a:p>
            <a:r>
              <a:rPr kumimoji="1" lang="en-US" altLang="zh-CN" dirty="0"/>
              <a:t>Hadoop MapReduce Python</a:t>
            </a:r>
            <a:r>
              <a:rPr kumimoji="1" lang="zh-CN" altLang="en-US" dirty="0"/>
              <a:t>接口</a:t>
            </a:r>
            <a:endParaRPr kumimoji="1" lang="en-US" altLang="zh-CN" dirty="0"/>
          </a:p>
        </p:txBody>
      </p:sp>
    </p:spTree>
    <p:extLst>
      <p:ext uri="{BB962C8B-B14F-4D97-AF65-F5344CB8AC3E}">
        <p14:creationId xmlns:p14="http://schemas.microsoft.com/office/powerpoint/2010/main" val="19464312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zh-CN" altLang="en-US" dirty="0"/>
              <a:t>一个最终完整版本的</a:t>
            </a:r>
            <a:r>
              <a:rPr lang="en-US" altLang="zh-CN" dirty="0"/>
              <a:t>MR</a:t>
            </a:r>
            <a:r>
              <a:rPr lang="zh-CN" altLang="en-US" dirty="0"/>
              <a:t>程序需要</a:t>
            </a:r>
            <a:r>
              <a:rPr lang="zh-CN" altLang="en-US" dirty="0">
                <a:solidFill>
                  <a:srgbClr val="C00000"/>
                </a:solidFill>
              </a:rPr>
              <a:t>用户编写的代码</a:t>
            </a:r>
            <a:r>
              <a:rPr lang="zh-CN" altLang="en-US" dirty="0"/>
              <a:t>和</a:t>
            </a:r>
            <a:r>
              <a:rPr lang="en-US" altLang="zh-CN" dirty="0">
                <a:solidFill>
                  <a:srgbClr val="C00000"/>
                </a:solidFill>
              </a:rPr>
              <a:t>Hadoop</a:t>
            </a:r>
            <a:r>
              <a:rPr lang="zh-CN" altLang="en-US" dirty="0">
                <a:solidFill>
                  <a:srgbClr val="C00000"/>
                </a:solidFill>
              </a:rPr>
              <a:t>自己实现的代码</a:t>
            </a:r>
            <a:r>
              <a:rPr lang="zh-CN" altLang="en-US" dirty="0">
                <a:solidFill>
                  <a:srgbClr val="92D050"/>
                </a:solidFill>
              </a:rPr>
              <a:t>整合</a:t>
            </a:r>
            <a:r>
              <a:rPr lang="zh-CN" altLang="en-US" dirty="0"/>
              <a:t>在一起才可以；</a:t>
            </a:r>
            <a:endParaRPr lang="en-US" altLang="zh-CN" dirty="0"/>
          </a:p>
          <a:p>
            <a:r>
              <a:rPr lang="zh-CN" altLang="en-US" dirty="0"/>
              <a:t>其中用户负责</a:t>
            </a:r>
            <a:r>
              <a:rPr lang="en-US" altLang="zh-CN" dirty="0"/>
              <a:t>map</a:t>
            </a:r>
            <a:r>
              <a:rPr lang="zh-CN" altLang="en-US" dirty="0"/>
              <a:t>、</a:t>
            </a:r>
            <a:r>
              <a:rPr lang="en-US" altLang="zh-CN" dirty="0"/>
              <a:t>reduce</a:t>
            </a:r>
            <a:r>
              <a:rPr lang="zh-CN" altLang="en-US" dirty="0"/>
              <a:t>两个阶段的业务问题，</a:t>
            </a:r>
            <a:r>
              <a:rPr lang="en-US" altLang="zh-CN" dirty="0"/>
              <a:t>Hadoop</a:t>
            </a:r>
            <a:r>
              <a:rPr lang="zh-CN" altLang="en-US" dirty="0"/>
              <a:t>负责底层所有的技术问题；</a:t>
            </a:r>
          </a:p>
          <a:p>
            <a:r>
              <a:rPr lang="zh-CN" altLang="en-US" dirty="0"/>
              <a:t>由于</a:t>
            </a:r>
            <a:r>
              <a:rPr lang="en-US" altLang="zh-CN" dirty="0"/>
              <a:t>MapReduce</a:t>
            </a:r>
            <a:r>
              <a:rPr lang="zh-CN" altLang="en-US" dirty="0"/>
              <a:t>计算引擎天生的弊端（慢），当下企业中直接使用率已经日薄西山了，所以在</a:t>
            </a:r>
            <a:r>
              <a:rPr lang="zh-CN" altLang="en-US" dirty="0">
                <a:solidFill>
                  <a:srgbClr val="92D050"/>
                </a:solidFill>
              </a:rPr>
              <a:t>企业中工作很少涉及到</a:t>
            </a:r>
            <a:r>
              <a:rPr lang="en-US" altLang="zh-CN" dirty="0">
                <a:solidFill>
                  <a:srgbClr val="92D050"/>
                </a:solidFill>
              </a:rPr>
              <a:t>MapReduce</a:t>
            </a:r>
            <a:r>
              <a:rPr lang="zh-CN" altLang="en-US" dirty="0">
                <a:solidFill>
                  <a:srgbClr val="92D050"/>
                </a:solidFill>
              </a:rPr>
              <a:t>直接编程</a:t>
            </a:r>
            <a:r>
              <a:rPr lang="zh-CN" altLang="en-US" dirty="0"/>
              <a:t>，但是某些软件的背后还依赖</a:t>
            </a:r>
            <a:r>
              <a:rPr lang="en-US" altLang="zh-CN" dirty="0"/>
              <a:t>MapReduce</a:t>
            </a:r>
            <a:r>
              <a:rPr lang="zh-CN" altLang="en-US" dirty="0"/>
              <a:t>引擎。</a:t>
            </a:r>
          </a:p>
          <a:p>
            <a:r>
              <a:rPr lang="zh-CN" altLang="en-US" dirty="0"/>
              <a:t>可以通过官方提供的示例来</a:t>
            </a:r>
            <a:r>
              <a:rPr lang="zh-CN" altLang="en-US" dirty="0">
                <a:solidFill>
                  <a:srgbClr val="92D050"/>
                </a:solidFill>
              </a:rPr>
              <a:t>感受</a:t>
            </a:r>
            <a:r>
              <a:rPr lang="en-US" altLang="zh-CN" dirty="0">
                <a:solidFill>
                  <a:srgbClr val="92D050"/>
                </a:solidFill>
              </a:rPr>
              <a:t>MapReduce</a:t>
            </a:r>
            <a:r>
              <a:rPr lang="zh-CN" altLang="en-US" dirty="0">
                <a:solidFill>
                  <a:srgbClr val="92D050"/>
                </a:solidFill>
              </a:rPr>
              <a:t>及其内部执行流程</a:t>
            </a:r>
            <a:r>
              <a:rPr lang="zh-CN" altLang="en-US" dirty="0"/>
              <a:t>，因为后续的新的计算引擎比如</a:t>
            </a:r>
            <a:r>
              <a:rPr lang="en-US" altLang="zh-CN" dirty="0"/>
              <a:t>Spark</a:t>
            </a:r>
            <a:r>
              <a:rPr lang="zh-CN" altLang="en-US" dirty="0"/>
              <a:t>，当中就有</a:t>
            </a:r>
            <a:r>
              <a:rPr lang="en-US" altLang="zh-CN" dirty="0"/>
              <a:t>MapReduce</a:t>
            </a:r>
            <a:r>
              <a:rPr lang="zh-CN" altLang="en-US" dirty="0"/>
              <a:t>深深的影子存在。</a:t>
            </a:r>
          </a:p>
        </p:txBody>
      </p:sp>
      <p:sp>
        <p:nvSpPr>
          <p:cNvPr id="5" name="标题 4"/>
          <p:cNvSpPr>
            <a:spLocks noGrp="1"/>
          </p:cNvSpPr>
          <p:nvPr>
            <p:ph type="title"/>
          </p:nvPr>
        </p:nvSpPr>
        <p:spPr/>
        <p:txBody>
          <a:bodyPr/>
          <a:lstStyle/>
          <a:p>
            <a:r>
              <a:rPr lang="en-US" altLang="zh-CN" dirty="0"/>
              <a:t>Hadoop MapReduce</a:t>
            </a:r>
            <a:r>
              <a:rPr lang="zh-CN" altLang="en-US" dirty="0"/>
              <a:t>官方示例</a:t>
            </a:r>
          </a:p>
        </p:txBody>
      </p:sp>
      <p:sp>
        <p:nvSpPr>
          <p:cNvPr id="6" name="文本占位符 5"/>
          <p:cNvSpPr>
            <a:spLocks noGrp="1"/>
          </p:cNvSpPr>
          <p:nvPr>
            <p:ph type="body" sz="quarter" idx="10"/>
          </p:nvPr>
        </p:nvSpPr>
        <p:spPr/>
        <p:txBody>
          <a:bodyPr/>
          <a:lstStyle/>
          <a:p>
            <a:r>
              <a:rPr lang="zh-CN" altLang="en-US" dirty="0"/>
              <a:t>概述</a:t>
            </a:r>
          </a:p>
        </p:txBody>
      </p:sp>
    </p:spTree>
    <p:extLst>
      <p:ext uri="{BB962C8B-B14F-4D97-AF65-F5344CB8AC3E}">
        <p14:creationId xmlns:p14="http://schemas.microsoft.com/office/powerpoint/2010/main" val="33400027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zh-CN" altLang="en-US" dirty="0"/>
              <a:t>示例程序路径：</a:t>
            </a:r>
            <a:r>
              <a:rPr lang="en-US" altLang="zh-CN" dirty="0"/>
              <a:t>/export/server/hadoop-3.3.0/share/hadoop/mapreduce/</a:t>
            </a:r>
          </a:p>
          <a:p>
            <a:r>
              <a:rPr lang="zh-CN" altLang="en-US" dirty="0"/>
              <a:t>示例程序：</a:t>
            </a:r>
            <a:r>
              <a:rPr lang="en-US" altLang="zh-CN" dirty="0">
                <a:solidFill>
                  <a:srgbClr val="92D050"/>
                </a:solidFill>
              </a:rPr>
              <a:t>hadoop-mapreduce-examples-3.3.0.jar</a:t>
            </a:r>
          </a:p>
          <a:p>
            <a:r>
              <a:rPr lang="en-US" altLang="zh-CN" dirty="0">
                <a:solidFill>
                  <a:schemeClr val="tx1"/>
                </a:solidFill>
              </a:rPr>
              <a:t>MapReduce</a:t>
            </a:r>
            <a:r>
              <a:rPr lang="zh-CN" altLang="en-US" dirty="0">
                <a:solidFill>
                  <a:schemeClr val="tx1"/>
                </a:solidFill>
              </a:rPr>
              <a:t>程序提交命令：</a:t>
            </a:r>
            <a:r>
              <a:rPr lang="en-US" altLang="zh-CN" dirty="0">
                <a:solidFill>
                  <a:srgbClr val="92D050"/>
                </a:solidFill>
              </a:rPr>
              <a:t>hadoop jar  xxxxxxxxx.jar  args…</a:t>
            </a:r>
          </a:p>
          <a:p>
            <a:r>
              <a:rPr lang="zh-CN" altLang="en-US" dirty="0">
                <a:solidFill>
                  <a:schemeClr val="tx1"/>
                </a:solidFill>
              </a:rPr>
              <a:t>提交到哪里去？</a:t>
            </a:r>
            <a:r>
              <a:rPr lang="zh-CN" altLang="en-US" dirty="0">
                <a:solidFill>
                  <a:srgbClr val="92D050"/>
                </a:solidFill>
              </a:rPr>
              <a:t>提交到</a:t>
            </a:r>
            <a:r>
              <a:rPr lang="en-US" altLang="zh-CN" dirty="0">
                <a:solidFill>
                  <a:srgbClr val="92D050"/>
                </a:solidFill>
              </a:rPr>
              <a:t>YARN</a:t>
            </a:r>
            <a:r>
              <a:rPr lang="zh-CN" altLang="en-US" dirty="0">
                <a:solidFill>
                  <a:srgbClr val="92D050"/>
                </a:solidFill>
              </a:rPr>
              <a:t>集群上分布式执行。</a:t>
            </a:r>
            <a:endParaRPr lang="en-US" altLang="zh-CN" dirty="0">
              <a:solidFill>
                <a:srgbClr val="92D050"/>
              </a:solidFill>
            </a:endParaRPr>
          </a:p>
        </p:txBody>
      </p:sp>
      <p:sp>
        <p:nvSpPr>
          <p:cNvPr id="5" name="标题 4"/>
          <p:cNvSpPr>
            <a:spLocks noGrp="1"/>
          </p:cNvSpPr>
          <p:nvPr>
            <p:ph type="title"/>
          </p:nvPr>
        </p:nvSpPr>
        <p:spPr/>
        <p:txBody>
          <a:bodyPr/>
          <a:lstStyle/>
          <a:p>
            <a:r>
              <a:rPr lang="en-US" altLang="zh-CN" dirty="0"/>
              <a:t>Hadoop MapReduce</a:t>
            </a:r>
            <a:r>
              <a:rPr lang="zh-CN" altLang="en-US" dirty="0"/>
              <a:t>官方示例</a:t>
            </a:r>
          </a:p>
        </p:txBody>
      </p:sp>
      <p:sp>
        <p:nvSpPr>
          <p:cNvPr id="6" name="文本占位符 5"/>
          <p:cNvSpPr>
            <a:spLocks noGrp="1"/>
          </p:cNvSpPr>
          <p:nvPr>
            <p:ph type="body" sz="quarter" idx="10"/>
          </p:nvPr>
        </p:nvSpPr>
        <p:spPr/>
        <p:txBody>
          <a:bodyPr/>
          <a:lstStyle/>
          <a:p>
            <a:r>
              <a:rPr lang="zh-CN" altLang="en-US" dirty="0"/>
              <a:t>使用</a:t>
            </a:r>
          </a:p>
        </p:txBody>
      </p:sp>
    </p:spTree>
    <p:extLst>
      <p:ext uri="{BB962C8B-B14F-4D97-AF65-F5344CB8AC3E}">
        <p14:creationId xmlns:p14="http://schemas.microsoft.com/office/powerpoint/2010/main" val="27091113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en-US" altLang="zh-CN" dirty="0"/>
              <a:t>Hadoop MapReduce</a:t>
            </a:r>
            <a:r>
              <a:rPr lang="zh-CN" altLang="en-US" dirty="0"/>
              <a:t>官方示例</a:t>
            </a:r>
          </a:p>
        </p:txBody>
      </p:sp>
      <p:sp>
        <p:nvSpPr>
          <p:cNvPr id="6" name="文本占位符 5"/>
          <p:cNvSpPr>
            <a:spLocks noGrp="1"/>
          </p:cNvSpPr>
          <p:nvPr>
            <p:ph type="body" sz="quarter" idx="10"/>
          </p:nvPr>
        </p:nvSpPr>
        <p:spPr/>
        <p:txBody>
          <a:bodyPr/>
          <a:lstStyle/>
          <a:p>
            <a:r>
              <a:rPr lang="zh-CN" altLang="en-US" dirty="0"/>
              <a:t>评估圆周率</a:t>
            </a:r>
            <a:r>
              <a:rPr lang="en-US" altLang="zh-CN" dirty="0"/>
              <a:t>π</a:t>
            </a:r>
            <a:r>
              <a:rPr lang="zh-CN" altLang="en-US" dirty="0"/>
              <a:t>（</a:t>
            </a:r>
            <a:r>
              <a:rPr lang="en-US" altLang="zh-CN" dirty="0"/>
              <a:t>PI</a:t>
            </a:r>
            <a:r>
              <a:rPr lang="zh-CN" altLang="en-US" dirty="0"/>
              <a:t>）的值</a:t>
            </a:r>
          </a:p>
        </p:txBody>
      </p:sp>
      <p:sp>
        <p:nvSpPr>
          <p:cNvPr id="7" name="文本占位符 6"/>
          <p:cNvSpPr>
            <a:spLocks noGrp="1"/>
          </p:cNvSpPr>
          <p:nvPr>
            <p:ph type="body" sz="quarter" idx="11"/>
          </p:nvPr>
        </p:nvSpPr>
        <p:spPr/>
        <p:txBody>
          <a:bodyPr/>
          <a:lstStyle/>
          <a:p>
            <a:r>
              <a:rPr lang="zh-CN" altLang="en-US" dirty="0"/>
              <a:t>圆周率</a:t>
            </a:r>
            <a:r>
              <a:rPr lang="en-US" altLang="zh-CN" dirty="0"/>
              <a:t>π</a:t>
            </a:r>
            <a:r>
              <a:rPr lang="zh-CN" altLang="en-US" dirty="0"/>
              <a:t>大家都不陌生，如何去估算</a:t>
            </a:r>
            <a:r>
              <a:rPr lang="en-US" altLang="zh-CN" dirty="0"/>
              <a:t>π</a:t>
            </a:r>
            <a:r>
              <a:rPr lang="zh-CN" altLang="en-US" dirty="0"/>
              <a:t>的值呢？</a:t>
            </a:r>
            <a:endParaRPr lang="en-US" altLang="zh-CN" dirty="0"/>
          </a:p>
          <a:p>
            <a:r>
              <a:rPr lang="en-US" altLang="zh-CN" dirty="0"/>
              <a:t>Hadoop MapReduce</a:t>
            </a:r>
            <a:r>
              <a:rPr lang="zh-CN" altLang="en-US" dirty="0"/>
              <a:t>示例提供了</a:t>
            </a:r>
            <a:r>
              <a:rPr lang="en-US" altLang="zh-CN" dirty="0"/>
              <a:t>Monte Carlo</a:t>
            </a:r>
            <a:r>
              <a:rPr lang="zh-CN" altLang="en-US" dirty="0"/>
              <a:t>方法计算圆周率。</a:t>
            </a:r>
          </a:p>
        </p:txBody>
      </p:sp>
    </p:spTree>
    <p:extLst>
      <p:ext uri="{BB962C8B-B14F-4D97-AF65-F5344CB8AC3E}">
        <p14:creationId xmlns:p14="http://schemas.microsoft.com/office/powerpoint/2010/main" val="32761212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en-US" altLang="zh-CN" dirty="0"/>
              <a:t>Monte Carlo</a:t>
            </a:r>
            <a:r>
              <a:rPr lang="zh-CN" altLang="en-US" dirty="0"/>
              <a:t>方法</a:t>
            </a:r>
            <a:endParaRPr lang="en-US" altLang="zh-CN" dirty="0"/>
          </a:p>
          <a:p>
            <a:pPr marL="0" indent="0">
              <a:buNone/>
            </a:pPr>
            <a:r>
              <a:rPr lang="zh-CN" altLang="en-US" dirty="0"/>
              <a:t>假设正方形边长为</a:t>
            </a:r>
            <a:r>
              <a:rPr lang="en-US" altLang="zh-CN" dirty="0"/>
              <a:t>1</a:t>
            </a:r>
            <a:r>
              <a:rPr lang="zh-CN" altLang="en-US" dirty="0"/>
              <a:t>，圆半径也为</a:t>
            </a:r>
            <a:r>
              <a:rPr lang="en-US" altLang="zh-CN" dirty="0"/>
              <a:t>1</a:t>
            </a:r>
            <a:r>
              <a:rPr lang="zh-CN" altLang="en-US" dirty="0"/>
              <a:t>，那么</a:t>
            </a:r>
            <a:r>
              <a:rPr lang="en-US" altLang="zh-CN" dirty="0"/>
              <a:t>1/4</a:t>
            </a:r>
            <a:r>
              <a:rPr lang="zh-CN" altLang="en-US" dirty="0"/>
              <a:t>圆的面积为：</a:t>
            </a:r>
            <a:endParaRPr lang="en-US" altLang="zh-CN" dirty="0"/>
          </a:p>
          <a:p>
            <a:pPr marL="0" indent="0">
              <a:buNone/>
            </a:pPr>
            <a:endParaRPr lang="en-US" altLang="zh-CN" dirty="0"/>
          </a:p>
          <a:p>
            <a:pPr marL="0" indent="0">
              <a:buNone/>
            </a:pPr>
            <a:r>
              <a:rPr lang="zh-CN" altLang="zh-CN" dirty="0"/>
              <a:t>在正方形内随机撒点，分布于</a:t>
            </a:r>
            <a:r>
              <a:rPr lang="en-US" altLang="zh-CN" dirty="0"/>
              <a:t>1/4</a:t>
            </a:r>
            <a:r>
              <a:rPr lang="zh-CN" altLang="zh-CN" dirty="0"/>
              <a:t>圆内的数量假设为</a:t>
            </a:r>
            <a:r>
              <a:rPr lang="en-US" altLang="zh-CN" dirty="0"/>
              <a:t>a </a:t>
            </a:r>
            <a:r>
              <a:rPr lang="zh-CN" altLang="zh-CN" dirty="0"/>
              <a:t>，分布于圆外的数量为</a:t>
            </a:r>
            <a:r>
              <a:rPr lang="en-US" altLang="zh-CN" dirty="0"/>
              <a:t>b</a:t>
            </a:r>
            <a:r>
              <a:rPr lang="zh-CN" altLang="zh-CN" dirty="0"/>
              <a:t>，</a:t>
            </a:r>
            <a:r>
              <a:rPr lang="en-US" altLang="zh-CN" dirty="0"/>
              <a:t>N</a:t>
            </a:r>
            <a:r>
              <a:rPr lang="zh-CN" altLang="zh-CN" dirty="0"/>
              <a:t>则是所产生的总数：</a:t>
            </a:r>
            <a:r>
              <a:rPr lang="en-US" altLang="zh-CN" dirty="0"/>
              <a:t>N=</a:t>
            </a:r>
            <a:r>
              <a:rPr lang="en-US" altLang="zh-CN" dirty="0" err="1"/>
              <a:t>a+b</a:t>
            </a:r>
            <a:endParaRPr lang="en-US" altLang="zh-CN" dirty="0"/>
          </a:p>
          <a:p>
            <a:pPr marL="0" indent="0">
              <a:buNone/>
            </a:pPr>
            <a:endParaRPr lang="zh-CN" altLang="zh-CN" dirty="0"/>
          </a:p>
          <a:p>
            <a:pPr marL="0" indent="0">
              <a:buNone/>
            </a:pPr>
            <a:r>
              <a:rPr lang="zh-CN" altLang="zh-CN" dirty="0"/>
              <a:t>那么数量</a:t>
            </a:r>
            <a:r>
              <a:rPr lang="en-US" altLang="zh-CN" dirty="0"/>
              <a:t>a</a:t>
            </a:r>
            <a:r>
              <a:rPr lang="zh-CN" altLang="zh-CN" dirty="0"/>
              <a:t>与</a:t>
            </a:r>
            <a:r>
              <a:rPr lang="en-US" altLang="zh-CN" dirty="0"/>
              <a:t>N</a:t>
            </a:r>
            <a:r>
              <a:rPr lang="zh-CN" altLang="zh-CN" dirty="0"/>
              <a:t>的比值应与</a:t>
            </a:r>
            <a:r>
              <a:rPr lang="en-US" altLang="zh-CN" dirty="0"/>
              <a:t>1/4</a:t>
            </a:r>
            <a:r>
              <a:rPr lang="zh-CN" altLang="zh-CN" dirty="0"/>
              <a:t>圆面积及正方形面积成正比，于是：</a:t>
            </a:r>
          </a:p>
          <a:p>
            <a:pPr marL="0" indent="0">
              <a:buNone/>
            </a:pPr>
            <a:endParaRPr lang="zh-CN" altLang="en-US" dirty="0"/>
          </a:p>
          <a:p>
            <a:endParaRPr lang="zh-CN" altLang="en-US" dirty="0"/>
          </a:p>
          <a:p>
            <a:endParaRPr lang="zh-CN" altLang="en-US" dirty="0"/>
          </a:p>
        </p:txBody>
      </p:sp>
      <p:sp>
        <p:nvSpPr>
          <p:cNvPr id="5" name="标题 4"/>
          <p:cNvSpPr>
            <a:spLocks noGrp="1"/>
          </p:cNvSpPr>
          <p:nvPr>
            <p:ph type="title"/>
          </p:nvPr>
        </p:nvSpPr>
        <p:spPr/>
        <p:txBody>
          <a:bodyPr/>
          <a:lstStyle/>
          <a:p>
            <a:r>
              <a:rPr lang="en-US" altLang="zh-CN" dirty="0"/>
              <a:t>Hadoop MapReduce</a:t>
            </a:r>
            <a:r>
              <a:rPr lang="zh-CN" altLang="en-US" dirty="0"/>
              <a:t>官方示例</a:t>
            </a:r>
          </a:p>
        </p:txBody>
      </p:sp>
      <p:sp>
        <p:nvSpPr>
          <p:cNvPr id="6" name="文本占位符 5"/>
          <p:cNvSpPr>
            <a:spLocks noGrp="1"/>
          </p:cNvSpPr>
          <p:nvPr>
            <p:ph type="body" sz="quarter" idx="10"/>
          </p:nvPr>
        </p:nvSpPr>
        <p:spPr/>
        <p:txBody>
          <a:bodyPr/>
          <a:lstStyle/>
          <a:p>
            <a:r>
              <a:rPr lang="zh-CN" altLang="en-US" dirty="0"/>
              <a:t>评估圆周率</a:t>
            </a:r>
            <a:r>
              <a:rPr lang="en-US" altLang="zh-CN" dirty="0"/>
              <a:t>π</a:t>
            </a:r>
            <a:r>
              <a:rPr lang="zh-CN" altLang="en-US" dirty="0"/>
              <a:t>（</a:t>
            </a:r>
            <a:r>
              <a:rPr lang="en-US" altLang="zh-CN" dirty="0"/>
              <a:t>PI</a:t>
            </a:r>
            <a:r>
              <a:rPr lang="zh-CN" altLang="en-US" dirty="0"/>
              <a:t>）的值</a:t>
            </a:r>
          </a:p>
        </p:txBody>
      </p:sp>
      <p:pic>
        <p:nvPicPr>
          <p:cNvPr id="8" name="图片 7"/>
          <p:cNvPicPr/>
          <p:nvPr/>
        </p:nvPicPr>
        <p:blipFill>
          <a:blip r:embed="rId2"/>
          <a:stretch>
            <a:fillRect/>
          </a:stretch>
        </p:blipFill>
        <p:spPr>
          <a:xfrm>
            <a:off x="4952620" y="4436197"/>
            <a:ext cx="2266118" cy="2090413"/>
          </a:xfrm>
          <a:prstGeom prst="rect">
            <a:avLst/>
          </a:prstGeom>
        </p:spPr>
      </p:pic>
      <p:pic>
        <p:nvPicPr>
          <p:cNvPr id="9" name="图片 8" descr="https://1.bp.blogspot.com/-5B4kHiNVFU8/WGzkX9u49yI/AAAAAAAAG_Y/gPkayVDsmHk-tRadAJ8_1WRi_xQiZKmFgCLcB/s200/monte04.png"/>
          <p:cNvPicPr/>
          <p:nvPr/>
        </p:nvPicPr>
        <p:blipFill>
          <a:blip r:embed="rId3">
            <a:extLst>
              <a:ext uri="{28A0092B-C50C-407E-A947-70E740481C1C}">
                <a14:useLocalDpi xmlns:a14="http://schemas.microsoft.com/office/drawing/2010/main" val="0"/>
              </a:ext>
            </a:extLst>
          </a:blip>
          <a:srcRect/>
          <a:stretch>
            <a:fillRect/>
          </a:stretch>
        </p:blipFill>
        <p:spPr bwMode="auto">
          <a:xfrm>
            <a:off x="5994526" y="1914431"/>
            <a:ext cx="1905000" cy="838200"/>
          </a:xfrm>
          <a:prstGeom prst="rect">
            <a:avLst/>
          </a:prstGeom>
          <a:noFill/>
          <a:ln>
            <a:noFill/>
          </a:ln>
        </p:spPr>
      </p:pic>
      <p:pic>
        <p:nvPicPr>
          <p:cNvPr id="10" name="图片 9" descr="https://2.bp.blogspot.com/-I4omDpvuyr4/WGznC3uI30I/AAAAAAAAG_k/3oNUaag8mcYDhSMjapziHx6BKLd7PEJFQCLcB/s200/monte05.png"/>
          <p:cNvPicPr/>
          <p:nvPr/>
        </p:nvPicPr>
        <p:blipFill>
          <a:blip r:embed="rId4">
            <a:extLst>
              <a:ext uri="{28A0092B-C50C-407E-A947-70E740481C1C}">
                <a14:useLocalDpi xmlns:a14="http://schemas.microsoft.com/office/drawing/2010/main" val="0"/>
              </a:ext>
            </a:extLst>
          </a:blip>
          <a:srcRect/>
          <a:stretch>
            <a:fillRect/>
          </a:stretch>
        </p:blipFill>
        <p:spPr bwMode="auto">
          <a:xfrm>
            <a:off x="7017568" y="3379502"/>
            <a:ext cx="1905000" cy="1059180"/>
          </a:xfrm>
          <a:prstGeom prst="rect">
            <a:avLst/>
          </a:prstGeom>
          <a:noFill/>
          <a:ln>
            <a:noFill/>
          </a:ln>
        </p:spPr>
      </p:pic>
    </p:spTree>
    <p:extLst>
      <p:ext uri="{BB962C8B-B14F-4D97-AF65-F5344CB8AC3E}">
        <p14:creationId xmlns:p14="http://schemas.microsoft.com/office/powerpoint/2010/main" val="4253690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8F5F2403-DAC9-454A-9779-7331986EC40B}"/>
              </a:ext>
            </a:extLst>
          </p:cNvPr>
          <p:cNvSpPr>
            <a:spLocks noGrp="1"/>
          </p:cNvSpPr>
          <p:nvPr>
            <p:ph type="body" sz="quarter" idx="10"/>
          </p:nvPr>
        </p:nvSpPr>
        <p:spPr/>
        <p:txBody>
          <a:bodyPr/>
          <a:lstStyle/>
          <a:p>
            <a:r>
              <a:rPr lang="zh-CN" altLang="en-US" dirty="0">
                <a:solidFill>
                  <a:schemeClr val="tx1"/>
                </a:solidFill>
              </a:rPr>
              <a:t>理解分布式计算分而治之的思想</a:t>
            </a:r>
          </a:p>
          <a:p>
            <a:r>
              <a:rPr lang="zh-CN" altLang="en-US" dirty="0">
                <a:solidFill>
                  <a:schemeClr val="tx1"/>
                </a:solidFill>
              </a:rPr>
              <a:t>学会提交</a:t>
            </a:r>
            <a:r>
              <a:rPr lang="en-US" altLang="zh-CN" dirty="0">
                <a:solidFill>
                  <a:schemeClr val="tx1"/>
                </a:solidFill>
              </a:rPr>
              <a:t>MapReduce</a:t>
            </a:r>
            <a:r>
              <a:rPr lang="zh-CN" altLang="en-US" dirty="0">
                <a:solidFill>
                  <a:schemeClr val="tx1"/>
                </a:solidFill>
              </a:rPr>
              <a:t>程序</a:t>
            </a:r>
          </a:p>
          <a:p>
            <a:r>
              <a:rPr lang="zh-CN" altLang="en-US" dirty="0">
                <a:solidFill>
                  <a:schemeClr val="tx1"/>
                </a:solidFill>
              </a:rPr>
              <a:t>掌握</a:t>
            </a:r>
            <a:r>
              <a:rPr lang="en-US" altLang="zh-CN" dirty="0">
                <a:solidFill>
                  <a:schemeClr val="tx1"/>
                </a:solidFill>
              </a:rPr>
              <a:t>MapReduce</a:t>
            </a:r>
            <a:r>
              <a:rPr lang="zh-CN" altLang="en-US" dirty="0">
                <a:solidFill>
                  <a:schemeClr val="tx1"/>
                </a:solidFill>
              </a:rPr>
              <a:t>执行流程</a:t>
            </a:r>
          </a:p>
          <a:p>
            <a:r>
              <a:rPr lang="zh-CN" altLang="en-US" dirty="0">
                <a:solidFill>
                  <a:schemeClr val="tx1"/>
                </a:solidFill>
              </a:rPr>
              <a:t>掌握</a:t>
            </a:r>
            <a:r>
              <a:rPr lang="en-US" altLang="zh-CN" dirty="0">
                <a:solidFill>
                  <a:schemeClr val="tx1"/>
                </a:solidFill>
              </a:rPr>
              <a:t>YARN</a:t>
            </a:r>
            <a:r>
              <a:rPr lang="zh-CN" altLang="en-US" dirty="0">
                <a:solidFill>
                  <a:schemeClr val="tx1"/>
                </a:solidFill>
              </a:rPr>
              <a:t>功能与架构组件</a:t>
            </a:r>
          </a:p>
          <a:p>
            <a:r>
              <a:rPr lang="zh-CN" altLang="en-US" dirty="0">
                <a:solidFill>
                  <a:schemeClr val="tx1"/>
                </a:solidFill>
              </a:rPr>
              <a:t>掌握程序提交</a:t>
            </a:r>
            <a:r>
              <a:rPr lang="en-US" altLang="zh-CN" dirty="0">
                <a:solidFill>
                  <a:schemeClr val="tx1"/>
                </a:solidFill>
              </a:rPr>
              <a:t>YARN</a:t>
            </a:r>
            <a:r>
              <a:rPr lang="zh-CN" altLang="en-US" dirty="0">
                <a:solidFill>
                  <a:schemeClr val="tx1"/>
                </a:solidFill>
              </a:rPr>
              <a:t>交互流程</a:t>
            </a:r>
          </a:p>
          <a:p>
            <a:r>
              <a:rPr lang="zh-CN" altLang="en-US" dirty="0">
                <a:solidFill>
                  <a:schemeClr val="tx1"/>
                </a:solidFill>
              </a:rPr>
              <a:t>理解</a:t>
            </a:r>
            <a:r>
              <a:rPr lang="en-US" altLang="zh-CN" dirty="0">
                <a:solidFill>
                  <a:schemeClr val="tx1"/>
                </a:solidFill>
              </a:rPr>
              <a:t>YARN</a:t>
            </a:r>
            <a:r>
              <a:rPr lang="zh-CN" altLang="en-US" dirty="0">
                <a:solidFill>
                  <a:schemeClr val="tx1"/>
                </a:solidFill>
              </a:rPr>
              <a:t>调度策略</a:t>
            </a:r>
          </a:p>
          <a:p>
            <a:r>
              <a:rPr lang="zh-CN" altLang="en-US" dirty="0">
                <a:solidFill>
                  <a:schemeClr val="tx1"/>
                </a:solidFill>
              </a:rPr>
              <a:t>掌握</a:t>
            </a:r>
            <a:r>
              <a:rPr lang="en-US" altLang="zh-CN" dirty="0">
                <a:solidFill>
                  <a:schemeClr val="tx1"/>
                </a:solidFill>
              </a:rPr>
              <a:t>Hadoop HA</a:t>
            </a:r>
            <a:r>
              <a:rPr lang="zh-CN" altLang="en-US" dirty="0">
                <a:solidFill>
                  <a:schemeClr val="tx1"/>
                </a:solidFill>
              </a:rPr>
              <a:t>实现原理</a:t>
            </a:r>
          </a:p>
        </p:txBody>
      </p:sp>
    </p:spTree>
    <p:extLst>
      <p:ext uri="{BB962C8B-B14F-4D97-AF65-F5344CB8AC3E}">
        <p14:creationId xmlns:p14="http://schemas.microsoft.com/office/powerpoint/2010/main" val="219620960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zh-CN" altLang="en-US" dirty="0"/>
              <a:t>运行</a:t>
            </a:r>
            <a:r>
              <a:rPr lang="en-US" altLang="zh-CN" dirty="0"/>
              <a:t>MapReduce</a:t>
            </a:r>
            <a:r>
              <a:rPr lang="zh-CN" altLang="en-US" dirty="0"/>
              <a:t>程序评估一下圆周率的值，执行中可以去</a:t>
            </a:r>
            <a:r>
              <a:rPr lang="en-US" altLang="zh-CN" dirty="0"/>
              <a:t>YARN</a:t>
            </a:r>
            <a:r>
              <a:rPr lang="zh-CN" altLang="en-US" dirty="0"/>
              <a:t>页面上观察程序的执行的情况。</a:t>
            </a:r>
            <a:endParaRPr lang="en-US" altLang="zh-CN" dirty="0"/>
          </a:p>
          <a:p>
            <a:pPr marL="0" indent="0">
              <a:buNone/>
            </a:pPr>
            <a:r>
              <a:rPr lang="zh-CN" altLang="en-US" dirty="0"/>
              <a:t>第一个参数：</a:t>
            </a:r>
            <a:r>
              <a:rPr lang="en-US" altLang="zh-CN" dirty="0"/>
              <a:t>pi</a:t>
            </a:r>
            <a:r>
              <a:rPr lang="zh-CN" altLang="en-US" dirty="0"/>
              <a:t>表示</a:t>
            </a:r>
            <a:r>
              <a:rPr lang="en-US" altLang="zh-CN" dirty="0"/>
              <a:t>MapReduce</a:t>
            </a:r>
            <a:r>
              <a:rPr lang="zh-CN" altLang="en-US" dirty="0"/>
              <a:t>程序执行圆周率计算任务；</a:t>
            </a:r>
          </a:p>
          <a:p>
            <a:pPr marL="0" indent="0">
              <a:buNone/>
            </a:pPr>
            <a:r>
              <a:rPr lang="zh-CN" altLang="en-US" dirty="0"/>
              <a:t>第二个参数：用于指定</a:t>
            </a:r>
            <a:r>
              <a:rPr lang="en-US" altLang="zh-CN" dirty="0"/>
              <a:t>map</a:t>
            </a:r>
            <a:r>
              <a:rPr lang="zh-CN" altLang="en-US" dirty="0"/>
              <a:t>阶段运行的任务</a:t>
            </a:r>
            <a:r>
              <a:rPr lang="en-US" altLang="zh-CN" dirty="0"/>
              <a:t>task</a:t>
            </a:r>
            <a:r>
              <a:rPr lang="zh-CN" altLang="en-US" dirty="0"/>
              <a:t>次数，并发度，这里是</a:t>
            </a:r>
            <a:r>
              <a:rPr lang="en-US" altLang="zh-CN" dirty="0"/>
              <a:t>10</a:t>
            </a:r>
            <a:r>
              <a:rPr lang="zh-CN" altLang="en-US" dirty="0"/>
              <a:t>；</a:t>
            </a:r>
          </a:p>
          <a:p>
            <a:pPr marL="0" indent="0">
              <a:buNone/>
            </a:pPr>
            <a:r>
              <a:rPr lang="zh-CN" altLang="en-US" dirty="0"/>
              <a:t>第三个参数：用于指定每个</a:t>
            </a:r>
            <a:r>
              <a:rPr lang="en-US" altLang="zh-CN" dirty="0"/>
              <a:t>map</a:t>
            </a:r>
            <a:r>
              <a:rPr lang="zh-CN" altLang="en-US" dirty="0"/>
              <a:t>任务取样的个数，这里是</a:t>
            </a:r>
            <a:r>
              <a:rPr lang="en-US" altLang="zh-CN" dirty="0"/>
              <a:t>50</a:t>
            </a:r>
            <a:r>
              <a:rPr lang="zh-CN" altLang="en-US" dirty="0"/>
              <a:t>。</a:t>
            </a:r>
          </a:p>
          <a:p>
            <a:endParaRPr lang="zh-CN" altLang="en-US" dirty="0"/>
          </a:p>
        </p:txBody>
      </p:sp>
      <p:sp>
        <p:nvSpPr>
          <p:cNvPr id="5" name="标题 4"/>
          <p:cNvSpPr>
            <a:spLocks noGrp="1"/>
          </p:cNvSpPr>
          <p:nvPr>
            <p:ph type="title"/>
          </p:nvPr>
        </p:nvSpPr>
        <p:spPr/>
        <p:txBody>
          <a:bodyPr/>
          <a:lstStyle/>
          <a:p>
            <a:r>
              <a:rPr lang="en-US" altLang="zh-CN" dirty="0"/>
              <a:t>Hadoop MapReduce</a:t>
            </a:r>
            <a:r>
              <a:rPr lang="zh-CN" altLang="en-US" dirty="0"/>
              <a:t>官方示例</a:t>
            </a:r>
          </a:p>
        </p:txBody>
      </p:sp>
      <p:sp>
        <p:nvSpPr>
          <p:cNvPr id="6" name="文本占位符 5"/>
          <p:cNvSpPr>
            <a:spLocks noGrp="1"/>
          </p:cNvSpPr>
          <p:nvPr>
            <p:ph type="body" sz="quarter" idx="10"/>
          </p:nvPr>
        </p:nvSpPr>
        <p:spPr/>
        <p:txBody>
          <a:bodyPr/>
          <a:lstStyle/>
          <a:p>
            <a:r>
              <a:rPr lang="zh-CN" altLang="en-US" dirty="0"/>
              <a:t>评估圆周率</a:t>
            </a:r>
            <a:r>
              <a:rPr lang="en-US" altLang="zh-CN" dirty="0"/>
              <a:t>π</a:t>
            </a:r>
            <a:r>
              <a:rPr lang="zh-CN" altLang="en-US" dirty="0"/>
              <a:t>（</a:t>
            </a:r>
            <a:r>
              <a:rPr lang="en-US" altLang="zh-CN" dirty="0"/>
              <a:t>PI</a:t>
            </a:r>
            <a:r>
              <a:rPr lang="zh-CN" altLang="en-US" dirty="0"/>
              <a:t>）的值</a:t>
            </a:r>
          </a:p>
        </p:txBody>
      </p:sp>
      <p:sp>
        <p:nvSpPr>
          <p:cNvPr id="11" name="TextBox 3">
            <a:extLst>
              <a:ext uri="{FF2B5EF4-FFF2-40B4-BE49-F238E27FC236}">
                <a16:creationId xmlns:a16="http://schemas.microsoft.com/office/drawing/2014/main" id="{0C998B78-AB18-3C47-A1C7-25AE9A3A40B0}"/>
              </a:ext>
            </a:extLst>
          </p:cNvPr>
          <p:cNvSpPr txBox="1"/>
          <p:nvPr/>
        </p:nvSpPr>
        <p:spPr>
          <a:xfrm>
            <a:off x="2824346" y="4241972"/>
            <a:ext cx="6522665" cy="646331"/>
          </a:xfrm>
          <a:prstGeom prst="rect">
            <a:avLst/>
          </a:prstGeom>
          <a:solidFill>
            <a:srgbClr val="FFFFE4"/>
          </a:solidFill>
          <a:ln w="3175">
            <a:solidFill>
              <a:srgbClr val="919191"/>
            </a:solidFill>
          </a:ln>
        </p:spPr>
        <p:txBody>
          <a:bodyPr wrap="square">
            <a:spAutoFit/>
          </a:bodyPr>
          <a:lstStyle/>
          <a:p>
            <a:pPr lvl="0" eaLnBrk="0" fontAlgn="base" hangingPunct="0">
              <a:spcBef>
                <a:spcPct val="0"/>
              </a:spcBef>
              <a:spcAft>
                <a:spcPct val="0"/>
              </a:spcAft>
            </a:pPr>
            <a:r>
              <a:rPr lang="zh-CN" altLang="zh-CN" sz="1200" dirty="0">
                <a:solidFill>
                  <a:srgbClr val="080808"/>
                </a:solidFill>
                <a:latin typeface="Arial Unicode MS" panose="020B0604020202020204" pitchFamily="34" charset="-122"/>
                <a:ea typeface="JetBrains Mono"/>
              </a:rPr>
              <a:t>[root@node1 mapreduce]</a:t>
            </a:r>
            <a:r>
              <a:rPr lang="zh-CN" altLang="zh-CN" sz="1200" i="1" dirty="0">
                <a:solidFill>
                  <a:srgbClr val="999999"/>
                </a:solidFill>
                <a:latin typeface="Arial Unicode MS" panose="020B0604020202020204" pitchFamily="34" charset="-122"/>
                <a:ea typeface="JetBrains Mono"/>
              </a:rPr>
              <a:t># pwd</a:t>
            </a:r>
            <a:br>
              <a:rPr lang="zh-CN" altLang="zh-CN" sz="1200" i="1" dirty="0">
                <a:solidFill>
                  <a:srgbClr val="999999"/>
                </a:solidFill>
                <a:latin typeface="Arial Unicode MS" panose="020B0604020202020204" pitchFamily="34" charset="-122"/>
                <a:ea typeface="JetBrains Mono"/>
              </a:rPr>
            </a:br>
            <a:r>
              <a:rPr lang="zh-CN" altLang="zh-CN" sz="1200" dirty="0">
                <a:solidFill>
                  <a:srgbClr val="0073BF"/>
                </a:solidFill>
                <a:latin typeface="Arial Unicode MS" panose="020B0604020202020204" pitchFamily="34" charset="-122"/>
                <a:ea typeface="JetBrains Mono"/>
              </a:rPr>
              <a:t>/export/server/hadoop-3.3.0/share/hadoop/mapreduce</a:t>
            </a:r>
            <a:br>
              <a:rPr lang="zh-CN" altLang="zh-CN" sz="1200" dirty="0">
                <a:solidFill>
                  <a:srgbClr val="0073BF"/>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[root@node1 mapreduce]</a:t>
            </a:r>
            <a:r>
              <a:rPr lang="zh-CN" altLang="zh-CN" sz="1200" i="1" dirty="0">
                <a:solidFill>
                  <a:srgbClr val="999999"/>
                </a:solidFill>
                <a:latin typeface="Arial Unicode MS" panose="020B0604020202020204" pitchFamily="34" charset="-122"/>
                <a:ea typeface="JetBrains Mono"/>
              </a:rPr>
              <a:t># hadoop jar hadoop-mapreduce-examples-3.3.0.jar pi </a:t>
            </a:r>
            <a:r>
              <a:rPr lang="en-US" altLang="zh-CN" sz="1200" i="1" dirty="0">
                <a:solidFill>
                  <a:srgbClr val="999999"/>
                </a:solidFill>
                <a:latin typeface="Arial Unicode MS" panose="020B0604020202020204" pitchFamily="34" charset="-122"/>
                <a:ea typeface="JetBrains Mono"/>
              </a:rPr>
              <a:t>10</a:t>
            </a:r>
            <a:r>
              <a:rPr lang="zh-CN" altLang="zh-CN" sz="1200" i="1" dirty="0">
                <a:solidFill>
                  <a:srgbClr val="999999"/>
                </a:solidFill>
                <a:latin typeface="Arial Unicode MS" panose="020B0604020202020204" pitchFamily="34" charset="-122"/>
                <a:ea typeface="JetBrains Mono"/>
              </a:rPr>
              <a:t> </a:t>
            </a:r>
            <a:r>
              <a:rPr lang="en-US" altLang="zh-CN" sz="1200" i="1" dirty="0">
                <a:solidFill>
                  <a:srgbClr val="999999"/>
                </a:solidFill>
                <a:latin typeface="Arial Unicode MS" panose="020B0604020202020204" pitchFamily="34" charset="-122"/>
                <a:ea typeface="JetBrains Mono"/>
              </a:rPr>
              <a:t>5</a:t>
            </a:r>
            <a:r>
              <a:rPr lang="zh-CN" altLang="zh-CN" sz="1200" i="1" dirty="0">
                <a:solidFill>
                  <a:srgbClr val="999999"/>
                </a:solidFill>
                <a:latin typeface="Arial Unicode MS" panose="020B0604020202020204" pitchFamily="34" charset="-122"/>
                <a:ea typeface="JetBrains Mono"/>
              </a:rPr>
              <a:t>0</a:t>
            </a:r>
            <a:endParaRPr lang="zh-CN" altLang="zh-CN" sz="1600" dirty="0">
              <a:latin typeface="Arial" panose="020B0604020202020204" pitchFamily="34" charset="0"/>
            </a:endParaRPr>
          </a:p>
        </p:txBody>
      </p:sp>
      <p:sp>
        <p:nvSpPr>
          <p:cNvPr id="2"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6328361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en-US" altLang="zh-CN" dirty="0"/>
              <a:t>Hadoop MapReduce</a:t>
            </a:r>
            <a:r>
              <a:rPr lang="zh-CN" altLang="en-US" dirty="0"/>
              <a:t>官方示例</a:t>
            </a:r>
          </a:p>
        </p:txBody>
      </p:sp>
      <p:sp>
        <p:nvSpPr>
          <p:cNvPr id="6" name="文本占位符 5"/>
          <p:cNvSpPr>
            <a:spLocks noGrp="1"/>
          </p:cNvSpPr>
          <p:nvPr>
            <p:ph type="body" sz="quarter" idx="10"/>
          </p:nvPr>
        </p:nvSpPr>
        <p:spPr/>
        <p:txBody>
          <a:bodyPr/>
          <a:lstStyle/>
          <a:p>
            <a:r>
              <a:rPr lang="zh-CN" altLang="en-US" dirty="0"/>
              <a:t>评估圆周率</a:t>
            </a:r>
            <a:r>
              <a:rPr lang="en-US" altLang="zh-CN" dirty="0"/>
              <a:t>π</a:t>
            </a:r>
            <a:r>
              <a:rPr lang="zh-CN" altLang="en-US" dirty="0"/>
              <a:t>（</a:t>
            </a:r>
            <a:r>
              <a:rPr lang="en-US" altLang="zh-CN" dirty="0"/>
              <a:t>PI</a:t>
            </a:r>
            <a:r>
              <a:rPr lang="zh-CN" altLang="en-US" dirty="0"/>
              <a:t>）的值</a:t>
            </a:r>
          </a:p>
        </p:txBody>
      </p:sp>
      <p:sp>
        <p:nvSpPr>
          <p:cNvPr id="2"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pic>
        <p:nvPicPr>
          <p:cNvPr id="12" name="图片 11"/>
          <p:cNvPicPr/>
          <p:nvPr/>
        </p:nvPicPr>
        <p:blipFill>
          <a:blip r:embed="rId2"/>
          <a:stretch>
            <a:fillRect/>
          </a:stretch>
        </p:blipFill>
        <p:spPr>
          <a:xfrm>
            <a:off x="2008812" y="1530037"/>
            <a:ext cx="8153733" cy="1520982"/>
          </a:xfrm>
          <a:prstGeom prst="rect">
            <a:avLst/>
          </a:prstGeom>
        </p:spPr>
      </p:pic>
      <p:pic>
        <p:nvPicPr>
          <p:cNvPr id="13" name="图片 12"/>
          <p:cNvPicPr/>
          <p:nvPr/>
        </p:nvPicPr>
        <p:blipFill>
          <a:blip r:embed="rId3"/>
          <a:stretch>
            <a:fillRect/>
          </a:stretch>
        </p:blipFill>
        <p:spPr>
          <a:xfrm>
            <a:off x="2008810" y="3316374"/>
            <a:ext cx="8153733" cy="1325245"/>
          </a:xfrm>
          <a:prstGeom prst="rect">
            <a:avLst/>
          </a:prstGeom>
        </p:spPr>
      </p:pic>
      <p:pic>
        <p:nvPicPr>
          <p:cNvPr id="14" name="图片 13"/>
          <p:cNvPicPr/>
          <p:nvPr/>
        </p:nvPicPr>
        <p:blipFill>
          <a:blip r:embed="rId4"/>
          <a:stretch>
            <a:fillRect/>
          </a:stretch>
        </p:blipFill>
        <p:spPr>
          <a:xfrm>
            <a:off x="2008811" y="4867119"/>
            <a:ext cx="8153733" cy="1284891"/>
          </a:xfrm>
          <a:prstGeom prst="rect">
            <a:avLst/>
          </a:prstGeom>
        </p:spPr>
      </p:pic>
    </p:spTree>
    <p:extLst>
      <p:ext uri="{BB962C8B-B14F-4D97-AF65-F5344CB8AC3E}">
        <p14:creationId xmlns:p14="http://schemas.microsoft.com/office/powerpoint/2010/main" val="340533944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en-US" altLang="zh-CN" dirty="0"/>
              <a:t>Hadoop MapReduce</a:t>
            </a:r>
            <a:r>
              <a:rPr lang="zh-CN" altLang="en-US" dirty="0"/>
              <a:t>官方示例</a:t>
            </a:r>
          </a:p>
        </p:txBody>
      </p:sp>
      <p:sp>
        <p:nvSpPr>
          <p:cNvPr id="6" name="文本占位符 5"/>
          <p:cNvSpPr>
            <a:spLocks noGrp="1"/>
          </p:cNvSpPr>
          <p:nvPr>
            <p:ph type="body" sz="quarter" idx="10"/>
          </p:nvPr>
        </p:nvSpPr>
        <p:spPr/>
        <p:txBody>
          <a:bodyPr/>
          <a:lstStyle/>
          <a:p>
            <a:r>
              <a:rPr lang="en-US" altLang="zh-CN" dirty="0"/>
              <a:t>wordcount</a:t>
            </a:r>
            <a:r>
              <a:rPr lang="zh-CN" altLang="en-US" dirty="0"/>
              <a:t>单词词频统计</a:t>
            </a:r>
          </a:p>
        </p:txBody>
      </p:sp>
      <p:sp>
        <p:nvSpPr>
          <p:cNvPr id="7" name="文本占位符 6"/>
          <p:cNvSpPr>
            <a:spLocks noGrp="1"/>
          </p:cNvSpPr>
          <p:nvPr>
            <p:ph type="body" sz="quarter" idx="11"/>
          </p:nvPr>
        </p:nvSpPr>
        <p:spPr/>
        <p:txBody>
          <a:bodyPr/>
          <a:lstStyle/>
          <a:p>
            <a:r>
              <a:rPr lang="en-US" altLang="zh-CN" dirty="0"/>
              <a:t>WordCount</a:t>
            </a:r>
            <a:r>
              <a:rPr lang="zh-CN" altLang="en-US" dirty="0"/>
              <a:t>中文叫做单词统计、词频统计；</a:t>
            </a:r>
            <a:endParaRPr lang="en-US" altLang="zh-CN" dirty="0"/>
          </a:p>
          <a:p>
            <a:r>
              <a:rPr lang="zh-CN" altLang="en-US" dirty="0"/>
              <a:t>指的是统计指定文件中，每个</a:t>
            </a:r>
            <a:r>
              <a:rPr lang="zh-CN" altLang="en-US" b="1" dirty="0">
                <a:solidFill>
                  <a:srgbClr val="FF0000"/>
                </a:solidFill>
              </a:rPr>
              <a:t>单词出现的总次数</a:t>
            </a:r>
            <a:r>
              <a:rPr lang="zh-CN" altLang="en-US" dirty="0"/>
              <a:t>。</a:t>
            </a:r>
            <a:endParaRPr lang="en-US" altLang="zh-CN" dirty="0"/>
          </a:p>
        </p:txBody>
      </p:sp>
    </p:spTree>
    <p:extLst>
      <p:ext uri="{BB962C8B-B14F-4D97-AF65-F5344CB8AC3E}">
        <p14:creationId xmlns:p14="http://schemas.microsoft.com/office/powerpoint/2010/main" val="379280556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en-US" altLang="zh-CN" dirty="0"/>
              <a:t>WordCount</a:t>
            </a:r>
            <a:r>
              <a:rPr lang="zh-CN" altLang="en-US" dirty="0"/>
              <a:t>算是大数据计算领域经典的入门案例，相当于</a:t>
            </a:r>
            <a:r>
              <a:rPr lang="en-US" altLang="zh-CN" dirty="0"/>
              <a:t>Hello World</a:t>
            </a:r>
            <a:r>
              <a:rPr lang="zh-CN" altLang="en-US" dirty="0"/>
              <a:t>。</a:t>
            </a:r>
            <a:endParaRPr lang="en-US" altLang="zh-CN" dirty="0"/>
          </a:p>
          <a:p>
            <a:r>
              <a:rPr lang="zh-CN" altLang="en-US" dirty="0"/>
              <a:t>虽然</a:t>
            </a:r>
            <a:r>
              <a:rPr lang="en-US" altLang="zh-CN" dirty="0"/>
              <a:t>WordCount</a:t>
            </a:r>
            <a:r>
              <a:rPr lang="zh-CN" altLang="en-US" dirty="0"/>
              <a:t>业务极其简单，但是希望能够通过案例感受背后</a:t>
            </a:r>
            <a:r>
              <a:rPr lang="en-US" altLang="zh-CN" dirty="0">
                <a:solidFill>
                  <a:srgbClr val="FF0000"/>
                </a:solidFill>
              </a:rPr>
              <a:t>MapReduce</a:t>
            </a:r>
            <a:r>
              <a:rPr lang="zh-CN" altLang="en-US" dirty="0">
                <a:solidFill>
                  <a:srgbClr val="FF0000"/>
                </a:solidFill>
              </a:rPr>
              <a:t>的执行流程和默认的行为机制</a:t>
            </a:r>
            <a:r>
              <a:rPr lang="zh-CN" altLang="en-US" dirty="0"/>
              <a:t>，这才是关键。</a:t>
            </a:r>
          </a:p>
        </p:txBody>
      </p:sp>
      <p:sp>
        <p:nvSpPr>
          <p:cNvPr id="5" name="标题 4"/>
          <p:cNvSpPr>
            <a:spLocks noGrp="1"/>
          </p:cNvSpPr>
          <p:nvPr>
            <p:ph type="title"/>
          </p:nvPr>
        </p:nvSpPr>
        <p:spPr/>
        <p:txBody>
          <a:bodyPr/>
          <a:lstStyle/>
          <a:p>
            <a:r>
              <a:rPr lang="en-US" altLang="zh-CN" dirty="0"/>
              <a:t>Hadoop MapReduce</a:t>
            </a:r>
            <a:r>
              <a:rPr lang="zh-CN" altLang="en-US" dirty="0"/>
              <a:t>官方示例</a:t>
            </a:r>
          </a:p>
        </p:txBody>
      </p:sp>
      <p:sp>
        <p:nvSpPr>
          <p:cNvPr id="6" name="文本占位符 5"/>
          <p:cNvSpPr>
            <a:spLocks noGrp="1"/>
          </p:cNvSpPr>
          <p:nvPr>
            <p:ph type="body" sz="quarter" idx="10"/>
          </p:nvPr>
        </p:nvSpPr>
        <p:spPr/>
        <p:txBody>
          <a:bodyPr/>
          <a:lstStyle/>
          <a:p>
            <a:r>
              <a:rPr lang="en-US" altLang="zh-CN" dirty="0"/>
              <a:t>WordCount</a:t>
            </a:r>
            <a:r>
              <a:rPr lang="zh-CN" altLang="en-US" dirty="0"/>
              <a:t>概述</a:t>
            </a:r>
          </a:p>
        </p:txBody>
      </p:sp>
      <p:pic>
        <p:nvPicPr>
          <p:cNvPr id="8" name="图片 7"/>
          <p:cNvPicPr>
            <a:picLocks noChangeAspect="1"/>
          </p:cNvPicPr>
          <p:nvPr/>
        </p:nvPicPr>
        <p:blipFill>
          <a:blip r:embed="rId2"/>
          <a:stretch>
            <a:fillRect/>
          </a:stretch>
        </p:blipFill>
        <p:spPr>
          <a:xfrm>
            <a:off x="892926" y="4347919"/>
            <a:ext cx="4435224" cy="1059272"/>
          </a:xfrm>
          <a:prstGeom prst="rect">
            <a:avLst/>
          </a:prstGeom>
          <a:ln>
            <a:solidFill>
              <a:schemeClr val="accent1"/>
            </a:solidFill>
          </a:ln>
        </p:spPr>
      </p:pic>
      <p:sp>
        <p:nvSpPr>
          <p:cNvPr id="9" name="右箭头 8"/>
          <p:cNvSpPr/>
          <p:nvPr/>
        </p:nvSpPr>
        <p:spPr>
          <a:xfrm>
            <a:off x="6112631" y="4508625"/>
            <a:ext cx="995881" cy="497940"/>
          </a:xfrm>
          <a:prstGeom prst="rightArrow">
            <a:avLst/>
          </a:prstGeom>
          <a:ln/>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a:p>
        </p:txBody>
      </p:sp>
      <p:pic>
        <p:nvPicPr>
          <p:cNvPr id="11" name="图片 10"/>
          <p:cNvPicPr>
            <a:picLocks noChangeAspect="1"/>
          </p:cNvPicPr>
          <p:nvPr/>
        </p:nvPicPr>
        <p:blipFill>
          <a:blip r:embed="rId3"/>
          <a:stretch>
            <a:fillRect/>
          </a:stretch>
        </p:blipFill>
        <p:spPr>
          <a:xfrm>
            <a:off x="7892993" y="3401118"/>
            <a:ext cx="3177815" cy="2712955"/>
          </a:xfrm>
          <a:prstGeom prst="rect">
            <a:avLst/>
          </a:prstGeom>
          <a:ln>
            <a:solidFill>
              <a:schemeClr val="accent1"/>
            </a:solidFill>
          </a:ln>
        </p:spPr>
      </p:pic>
    </p:spTree>
    <p:extLst>
      <p:ext uri="{BB962C8B-B14F-4D97-AF65-F5344CB8AC3E}">
        <p14:creationId xmlns:p14="http://schemas.microsoft.com/office/powerpoint/2010/main" val="15697687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en-US" altLang="zh-CN" dirty="0"/>
              <a:t>map</a:t>
            </a:r>
            <a:r>
              <a:rPr lang="zh-CN" altLang="en-US" dirty="0"/>
              <a:t>阶段的核心：把输入的</a:t>
            </a:r>
            <a:r>
              <a:rPr lang="zh-CN" altLang="en-US" dirty="0">
                <a:solidFill>
                  <a:srgbClr val="92D050"/>
                </a:solidFill>
              </a:rPr>
              <a:t>数据经过切割，全部标记</a:t>
            </a:r>
            <a:r>
              <a:rPr lang="en-US" altLang="zh-CN" dirty="0">
                <a:solidFill>
                  <a:srgbClr val="92D050"/>
                </a:solidFill>
              </a:rPr>
              <a:t>1</a:t>
            </a:r>
            <a:r>
              <a:rPr lang="zh-CN" altLang="en-US" dirty="0"/>
              <a:t>，因此输出就是</a:t>
            </a:r>
            <a:r>
              <a:rPr lang="en-US" altLang="zh-CN" dirty="0"/>
              <a:t>&lt;</a:t>
            </a:r>
            <a:r>
              <a:rPr lang="zh-CN" altLang="en-US" dirty="0"/>
              <a:t>单词，</a:t>
            </a:r>
            <a:r>
              <a:rPr lang="en-US" altLang="zh-CN" dirty="0"/>
              <a:t>1&gt;</a:t>
            </a:r>
            <a:r>
              <a:rPr lang="zh-CN" altLang="en-US" dirty="0"/>
              <a:t>。</a:t>
            </a:r>
            <a:endParaRPr lang="en-US" altLang="zh-CN" dirty="0"/>
          </a:p>
          <a:p>
            <a:r>
              <a:rPr lang="en-US" altLang="zh-CN" dirty="0">
                <a:solidFill>
                  <a:srgbClr val="C00000"/>
                </a:solidFill>
              </a:rPr>
              <a:t>shuffle</a:t>
            </a:r>
            <a:r>
              <a:rPr lang="zh-CN" altLang="en-US" dirty="0">
                <a:solidFill>
                  <a:srgbClr val="C00000"/>
                </a:solidFill>
              </a:rPr>
              <a:t>阶段核心：经过默认的排序分区分组，</a:t>
            </a:r>
            <a:r>
              <a:rPr lang="en-US" altLang="zh-CN" dirty="0">
                <a:solidFill>
                  <a:srgbClr val="C00000"/>
                </a:solidFill>
              </a:rPr>
              <a:t>key</a:t>
            </a:r>
            <a:r>
              <a:rPr lang="zh-CN" altLang="en-US" dirty="0">
                <a:solidFill>
                  <a:srgbClr val="C00000"/>
                </a:solidFill>
              </a:rPr>
              <a:t>相同的单词会作为一组数据构成新的</a:t>
            </a:r>
            <a:r>
              <a:rPr lang="en-US" altLang="zh-CN" dirty="0">
                <a:solidFill>
                  <a:srgbClr val="C00000"/>
                </a:solidFill>
              </a:rPr>
              <a:t>kv</a:t>
            </a:r>
            <a:r>
              <a:rPr lang="zh-CN" altLang="en-US" dirty="0">
                <a:solidFill>
                  <a:srgbClr val="C00000"/>
                </a:solidFill>
              </a:rPr>
              <a:t>对</a:t>
            </a:r>
            <a:r>
              <a:rPr lang="zh-CN" altLang="en-US" dirty="0"/>
              <a:t>。</a:t>
            </a:r>
          </a:p>
          <a:p>
            <a:r>
              <a:rPr lang="en-US" altLang="zh-CN" dirty="0"/>
              <a:t>reduce</a:t>
            </a:r>
            <a:r>
              <a:rPr lang="zh-CN" altLang="en-US" dirty="0"/>
              <a:t>阶段核心：处理</a:t>
            </a:r>
            <a:r>
              <a:rPr lang="en-US" altLang="zh-CN" dirty="0"/>
              <a:t>shuffle</a:t>
            </a:r>
            <a:r>
              <a:rPr lang="zh-CN" altLang="en-US" dirty="0"/>
              <a:t>完的一组数据，该组数据就是该单词所有的键值对。</a:t>
            </a:r>
            <a:r>
              <a:rPr lang="zh-CN" altLang="en-US" dirty="0">
                <a:solidFill>
                  <a:srgbClr val="92D050"/>
                </a:solidFill>
              </a:rPr>
              <a:t>对所有的</a:t>
            </a:r>
            <a:r>
              <a:rPr lang="en-US" altLang="zh-CN" dirty="0">
                <a:solidFill>
                  <a:srgbClr val="92D050"/>
                </a:solidFill>
              </a:rPr>
              <a:t>1</a:t>
            </a:r>
            <a:r>
              <a:rPr lang="zh-CN" altLang="en-US" dirty="0">
                <a:solidFill>
                  <a:srgbClr val="92D050"/>
                </a:solidFill>
              </a:rPr>
              <a:t>进行累加求和</a:t>
            </a:r>
            <a:r>
              <a:rPr lang="zh-CN" altLang="en-US" dirty="0"/>
              <a:t>，就是单词的总次数。</a:t>
            </a:r>
            <a:endParaRPr lang="en-US" altLang="zh-CN" dirty="0"/>
          </a:p>
          <a:p>
            <a:endParaRPr lang="zh-CN" altLang="en-US" dirty="0"/>
          </a:p>
        </p:txBody>
      </p:sp>
      <p:sp>
        <p:nvSpPr>
          <p:cNvPr id="5" name="标题 4"/>
          <p:cNvSpPr>
            <a:spLocks noGrp="1"/>
          </p:cNvSpPr>
          <p:nvPr>
            <p:ph type="title"/>
          </p:nvPr>
        </p:nvSpPr>
        <p:spPr/>
        <p:txBody>
          <a:bodyPr/>
          <a:lstStyle/>
          <a:p>
            <a:r>
              <a:rPr lang="en-US" altLang="zh-CN" dirty="0"/>
              <a:t>Hadoop MapReduce</a:t>
            </a:r>
            <a:r>
              <a:rPr lang="zh-CN" altLang="en-US" dirty="0"/>
              <a:t>官方示例</a:t>
            </a:r>
          </a:p>
        </p:txBody>
      </p:sp>
      <p:sp>
        <p:nvSpPr>
          <p:cNvPr id="6" name="文本占位符 5"/>
          <p:cNvSpPr>
            <a:spLocks noGrp="1"/>
          </p:cNvSpPr>
          <p:nvPr>
            <p:ph type="body" sz="quarter" idx="10"/>
          </p:nvPr>
        </p:nvSpPr>
        <p:spPr/>
        <p:txBody>
          <a:bodyPr/>
          <a:lstStyle/>
          <a:p>
            <a:r>
              <a:rPr lang="en-US" altLang="zh-CN" dirty="0"/>
              <a:t>WordCount</a:t>
            </a:r>
            <a:r>
              <a:rPr lang="zh-CN" altLang="en-US" dirty="0"/>
              <a:t>编程实现思路</a:t>
            </a:r>
          </a:p>
        </p:txBody>
      </p:sp>
      <p:pic>
        <p:nvPicPr>
          <p:cNvPr id="8" name="图片 7" descr="TSM - Hadoop MapReduce deep diving and tuning"/>
          <p:cNvPicPr/>
          <p:nvPr/>
        </p:nvPicPr>
        <p:blipFill>
          <a:blip r:embed="rId2">
            <a:extLst>
              <a:ext uri="{28A0092B-C50C-407E-A947-70E740481C1C}">
                <a14:useLocalDpi xmlns:a14="http://schemas.microsoft.com/office/drawing/2010/main" val="0"/>
              </a:ext>
            </a:extLst>
          </a:blip>
          <a:srcRect/>
          <a:stretch>
            <a:fillRect/>
          </a:stretch>
        </p:blipFill>
        <p:spPr bwMode="auto">
          <a:xfrm>
            <a:off x="2328491" y="3331675"/>
            <a:ext cx="7514375" cy="3159658"/>
          </a:xfrm>
          <a:prstGeom prst="rect">
            <a:avLst/>
          </a:prstGeom>
          <a:noFill/>
          <a:ln>
            <a:solidFill>
              <a:schemeClr val="accent1"/>
            </a:solidFill>
          </a:ln>
        </p:spPr>
      </p:pic>
      <p:sp>
        <p:nvSpPr>
          <p:cNvPr id="2" name="文本框 1">
            <a:extLst>
              <a:ext uri="{FF2B5EF4-FFF2-40B4-BE49-F238E27FC236}">
                <a16:creationId xmlns:a16="http://schemas.microsoft.com/office/drawing/2014/main" id="{FD3C0AAC-7CC1-424D-8931-570B5F893138}"/>
              </a:ext>
            </a:extLst>
          </p:cNvPr>
          <p:cNvSpPr txBox="1"/>
          <p:nvPr/>
        </p:nvSpPr>
        <p:spPr>
          <a:xfrm>
            <a:off x="9481901" y="2167128"/>
            <a:ext cx="1261884" cy="253916"/>
          </a:xfrm>
          <a:prstGeom prst="rect">
            <a:avLst/>
          </a:prstGeom>
          <a:noFill/>
        </p:spPr>
        <p:txBody>
          <a:bodyPr wrap="none" rtlCol="0">
            <a:spAutoFit/>
          </a:bodyPr>
          <a:lstStyle/>
          <a:p>
            <a:pPr fontAlgn="auto">
              <a:spcBef>
                <a:spcPts val="0"/>
              </a:spcBef>
              <a:spcAft>
                <a:spcPts val="0"/>
              </a:spcAft>
            </a:pPr>
            <a:r>
              <a:rPr lang="zh-CN" altLang="en-US" sz="1050" dirty="0">
                <a:solidFill>
                  <a:schemeClr val="tx1">
                    <a:lumMod val="65000"/>
                    <a:lumOff val="35000"/>
                  </a:schemeClr>
                </a:solidFill>
                <a:latin typeface="+mn-lt"/>
                <a:ea typeface="+mn-ea"/>
              </a:rPr>
              <a:t>把数据变得有序！</a:t>
            </a:r>
          </a:p>
        </p:txBody>
      </p:sp>
      <p:sp>
        <p:nvSpPr>
          <p:cNvPr id="3" name="文本框 2">
            <a:extLst>
              <a:ext uri="{FF2B5EF4-FFF2-40B4-BE49-F238E27FC236}">
                <a16:creationId xmlns:a16="http://schemas.microsoft.com/office/drawing/2014/main" id="{7553F5BC-636A-2EC9-AA52-3BE12B482938}"/>
              </a:ext>
            </a:extLst>
          </p:cNvPr>
          <p:cNvSpPr txBox="1"/>
          <p:nvPr/>
        </p:nvSpPr>
        <p:spPr>
          <a:xfrm>
            <a:off x="5505450" y="4017169"/>
            <a:ext cx="1111202" cy="415498"/>
          </a:xfrm>
          <a:prstGeom prst="rect">
            <a:avLst/>
          </a:prstGeom>
          <a:noFill/>
        </p:spPr>
        <p:txBody>
          <a:bodyPr wrap="none" rtlCol="0">
            <a:spAutoFit/>
          </a:bodyPr>
          <a:lstStyle/>
          <a:p>
            <a:pPr fontAlgn="auto">
              <a:spcBef>
                <a:spcPts val="0"/>
              </a:spcBef>
              <a:spcAft>
                <a:spcPts val="0"/>
              </a:spcAft>
            </a:pPr>
            <a:r>
              <a:rPr lang="zh-CN" altLang="en-US" sz="1050" dirty="0">
                <a:solidFill>
                  <a:srgbClr val="FF0000"/>
                </a:solidFill>
                <a:latin typeface="+mn-lt"/>
                <a:ea typeface="+mn-ea"/>
              </a:rPr>
              <a:t>业务</a:t>
            </a:r>
            <a:endParaRPr lang="en-US" altLang="zh-CN" sz="1050" dirty="0">
              <a:solidFill>
                <a:srgbClr val="FF0000"/>
              </a:solidFill>
              <a:latin typeface="+mn-lt"/>
              <a:ea typeface="+mn-ea"/>
            </a:endParaRPr>
          </a:p>
          <a:p>
            <a:pPr fontAlgn="auto">
              <a:spcBef>
                <a:spcPts val="0"/>
              </a:spcBef>
              <a:spcAft>
                <a:spcPts val="0"/>
              </a:spcAft>
            </a:pPr>
            <a:r>
              <a:rPr lang="zh-CN" altLang="en-US" sz="1050" dirty="0">
                <a:solidFill>
                  <a:srgbClr val="FF0000"/>
                </a:solidFill>
              </a:rPr>
              <a:t>可以使用</a:t>
            </a:r>
            <a:r>
              <a:rPr lang="en-US" altLang="zh-CN" sz="1050" dirty="0">
                <a:solidFill>
                  <a:srgbClr val="FF0000"/>
                </a:solidFill>
              </a:rPr>
              <a:t>python</a:t>
            </a:r>
            <a:endParaRPr lang="zh-CN" altLang="en-US" sz="1050" dirty="0">
              <a:solidFill>
                <a:srgbClr val="FF0000"/>
              </a:solidFill>
              <a:latin typeface="+mn-lt"/>
              <a:ea typeface="+mn-ea"/>
            </a:endParaRPr>
          </a:p>
        </p:txBody>
      </p:sp>
      <p:sp>
        <p:nvSpPr>
          <p:cNvPr id="4" name="文本框 3">
            <a:extLst>
              <a:ext uri="{FF2B5EF4-FFF2-40B4-BE49-F238E27FC236}">
                <a16:creationId xmlns:a16="http://schemas.microsoft.com/office/drawing/2014/main" id="{F8B73D5A-6521-38B5-1060-B15790092F03}"/>
              </a:ext>
            </a:extLst>
          </p:cNvPr>
          <p:cNvSpPr txBox="1"/>
          <p:nvPr/>
        </p:nvSpPr>
        <p:spPr>
          <a:xfrm>
            <a:off x="7823200" y="4017169"/>
            <a:ext cx="1111202" cy="415498"/>
          </a:xfrm>
          <a:prstGeom prst="rect">
            <a:avLst/>
          </a:prstGeom>
          <a:noFill/>
        </p:spPr>
        <p:txBody>
          <a:bodyPr wrap="none" rtlCol="0">
            <a:spAutoFit/>
          </a:bodyPr>
          <a:lstStyle/>
          <a:p>
            <a:pPr fontAlgn="auto">
              <a:spcBef>
                <a:spcPts val="0"/>
              </a:spcBef>
              <a:spcAft>
                <a:spcPts val="0"/>
              </a:spcAft>
            </a:pPr>
            <a:r>
              <a:rPr lang="zh-CN" altLang="en-US" sz="1050" dirty="0">
                <a:solidFill>
                  <a:srgbClr val="FF0000"/>
                </a:solidFill>
                <a:latin typeface="+mn-lt"/>
                <a:ea typeface="+mn-ea"/>
              </a:rPr>
              <a:t>业务</a:t>
            </a:r>
            <a:endParaRPr lang="en-US" altLang="zh-CN" sz="1050" dirty="0">
              <a:solidFill>
                <a:srgbClr val="FF0000"/>
              </a:solidFill>
              <a:latin typeface="+mn-lt"/>
              <a:ea typeface="+mn-ea"/>
            </a:endParaRPr>
          </a:p>
          <a:p>
            <a:pPr fontAlgn="auto">
              <a:spcBef>
                <a:spcPts val="0"/>
              </a:spcBef>
              <a:spcAft>
                <a:spcPts val="0"/>
              </a:spcAft>
            </a:pPr>
            <a:r>
              <a:rPr lang="zh-CN" altLang="en-US" sz="1050" dirty="0">
                <a:solidFill>
                  <a:srgbClr val="FF0000"/>
                </a:solidFill>
              </a:rPr>
              <a:t>可以使用</a:t>
            </a:r>
            <a:r>
              <a:rPr lang="en-US" altLang="zh-CN" sz="1050" dirty="0">
                <a:solidFill>
                  <a:srgbClr val="FF0000"/>
                </a:solidFill>
              </a:rPr>
              <a:t>python</a:t>
            </a:r>
            <a:endParaRPr lang="zh-CN" altLang="en-US" sz="1050" dirty="0">
              <a:solidFill>
                <a:srgbClr val="FF0000"/>
              </a:solidFill>
              <a:latin typeface="+mn-lt"/>
              <a:ea typeface="+mn-ea"/>
            </a:endParaRPr>
          </a:p>
        </p:txBody>
      </p:sp>
    </p:spTree>
    <p:extLst>
      <p:ext uri="{BB962C8B-B14F-4D97-AF65-F5344CB8AC3E}">
        <p14:creationId xmlns:p14="http://schemas.microsoft.com/office/powerpoint/2010/main" val="537606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7">
                                            <p:txEl>
                                              <p:pRg st="0" end="0"/>
                                            </p:txEl>
                                          </p:spTgt>
                                        </p:tgtEl>
                                        <p:attrNameLst>
                                          <p:attrName>style.visibility</p:attrName>
                                        </p:attrNameLst>
                                      </p:cBhvr>
                                      <p:to>
                                        <p:strVal val="visible"/>
                                      </p:to>
                                    </p:set>
                                    <p:animEffect transition="in" filter="fade">
                                      <p:cBhvr>
                                        <p:cTn id="13" dur="1000"/>
                                        <p:tgtEl>
                                          <p:spTgt spid="7">
                                            <p:txEl>
                                              <p:pRg st="0" end="0"/>
                                            </p:txEl>
                                          </p:spTgt>
                                        </p:tgtEl>
                                      </p:cBhvr>
                                    </p:animEffect>
                                    <p:anim calcmode="lin" valueType="num">
                                      <p:cBhvr>
                                        <p:cTn id="14"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7">
                                            <p:txEl>
                                              <p:pRg st="1" end="1"/>
                                            </p:txEl>
                                          </p:spTgt>
                                        </p:tgtEl>
                                        <p:attrNameLst>
                                          <p:attrName>style.visibility</p:attrName>
                                        </p:attrNameLst>
                                      </p:cBhvr>
                                      <p:to>
                                        <p:strVal val="visible"/>
                                      </p:to>
                                    </p:set>
                                    <p:animEffect transition="in" filter="fade">
                                      <p:cBhvr>
                                        <p:cTn id="20" dur="1000"/>
                                        <p:tgtEl>
                                          <p:spTgt spid="7">
                                            <p:txEl>
                                              <p:pRg st="1" end="1"/>
                                            </p:txEl>
                                          </p:spTgt>
                                        </p:tgtEl>
                                      </p:cBhvr>
                                    </p:animEffect>
                                    <p:anim calcmode="lin" valueType="num">
                                      <p:cBhvr>
                                        <p:cTn id="21" dur="1000" fill="hold"/>
                                        <p:tgtEl>
                                          <p:spTgt spid="7">
                                            <p:txEl>
                                              <p:pRg st="1" end="1"/>
                                            </p:txEl>
                                          </p:spTgt>
                                        </p:tgtEl>
                                        <p:attrNameLst>
                                          <p:attrName>ppt_x</p:attrName>
                                        </p:attrNameLst>
                                      </p:cBhvr>
                                      <p:tavLst>
                                        <p:tav tm="0">
                                          <p:val>
                                            <p:strVal val="#ppt_x"/>
                                          </p:val>
                                        </p:tav>
                                        <p:tav tm="100000">
                                          <p:val>
                                            <p:strVal val="#ppt_x"/>
                                          </p:val>
                                        </p:tav>
                                      </p:tavLst>
                                    </p:anim>
                                    <p:anim calcmode="lin" valueType="num">
                                      <p:cBhvr>
                                        <p:cTn id="22" dur="1000" fill="hold"/>
                                        <p:tgtEl>
                                          <p:spTgt spid="7">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nodeType="clickEffect">
                                  <p:stCondLst>
                                    <p:cond delay="0"/>
                                  </p:stCondLst>
                                  <p:childTnLst>
                                    <p:set>
                                      <p:cBhvr>
                                        <p:cTn id="26" dur="1" fill="hold">
                                          <p:stCondLst>
                                            <p:cond delay="0"/>
                                          </p:stCondLst>
                                        </p:cTn>
                                        <p:tgtEl>
                                          <p:spTgt spid="7">
                                            <p:txEl>
                                              <p:pRg st="2" end="2"/>
                                            </p:txEl>
                                          </p:spTgt>
                                        </p:tgtEl>
                                        <p:attrNameLst>
                                          <p:attrName>style.visibility</p:attrName>
                                        </p:attrNameLst>
                                      </p:cBhvr>
                                      <p:to>
                                        <p:strVal val="visible"/>
                                      </p:to>
                                    </p:set>
                                    <p:animEffect transition="in" filter="fade">
                                      <p:cBhvr>
                                        <p:cTn id="27" dur="1000"/>
                                        <p:tgtEl>
                                          <p:spTgt spid="7">
                                            <p:txEl>
                                              <p:pRg st="2" end="2"/>
                                            </p:txEl>
                                          </p:spTgt>
                                        </p:tgtEl>
                                      </p:cBhvr>
                                    </p:animEffect>
                                    <p:anim calcmode="lin" valueType="num">
                                      <p:cBhvr>
                                        <p:cTn id="28" dur="1000" fill="hold"/>
                                        <p:tgtEl>
                                          <p:spTgt spid="7">
                                            <p:txEl>
                                              <p:pRg st="2" end="2"/>
                                            </p:txEl>
                                          </p:spTgt>
                                        </p:tgtEl>
                                        <p:attrNameLst>
                                          <p:attrName>ppt_x</p:attrName>
                                        </p:attrNameLst>
                                      </p:cBhvr>
                                      <p:tavLst>
                                        <p:tav tm="0">
                                          <p:val>
                                            <p:strVal val="#ppt_x"/>
                                          </p:val>
                                        </p:tav>
                                        <p:tav tm="100000">
                                          <p:val>
                                            <p:strVal val="#ppt_x"/>
                                          </p:val>
                                        </p:tav>
                                      </p:tavLst>
                                    </p:anim>
                                    <p:anim calcmode="lin" valueType="num">
                                      <p:cBhvr>
                                        <p:cTn id="29" dur="1000" fill="hold"/>
                                        <p:tgtEl>
                                          <p:spTgt spid="7">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zh-CN" altLang="en-US" dirty="0"/>
              <a:t>上传课程资料中的文本文件</a:t>
            </a:r>
            <a:r>
              <a:rPr lang="en-US" altLang="zh-CN" dirty="0"/>
              <a:t>1.txt</a:t>
            </a:r>
            <a:r>
              <a:rPr lang="zh-CN" altLang="en-US" dirty="0"/>
              <a:t>到</a:t>
            </a:r>
            <a:r>
              <a:rPr lang="en-US" altLang="zh-CN" dirty="0"/>
              <a:t>HDFS</a:t>
            </a:r>
            <a:r>
              <a:rPr lang="zh-CN" altLang="en-US" dirty="0"/>
              <a:t>文件系统的</a:t>
            </a:r>
            <a:r>
              <a:rPr lang="en-US" altLang="zh-CN" dirty="0"/>
              <a:t>/input</a:t>
            </a:r>
            <a:r>
              <a:rPr lang="zh-CN" altLang="en-US" dirty="0"/>
              <a:t>目录下，如果没有这个目录，使用</a:t>
            </a:r>
            <a:r>
              <a:rPr lang="en-US" altLang="zh-CN" dirty="0"/>
              <a:t>shell</a:t>
            </a:r>
            <a:r>
              <a:rPr lang="zh-CN" altLang="en-US" dirty="0"/>
              <a:t>创建</a:t>
            </a:r>
          </a:p>
          <a:p>
            <a:pPr marL="0" indent="0">
              <a:buNone/>
            </a:pPr>
            <a:r>
              <a:rPr lang="en-US" altLang="zh-CN" dirty="0"/>
              <a:t>hadoop fs -mkdir /input</a:t>
            </a:r>
          </a:p>
          <a:p>
            <a:pPr marL="0" indent="0">
              <a:buNone/>
            </a:pPr>
            <a:r>
              <a:rPr lang="en-US" altLang="zh-CN" dirty="0"/>
              <a:t>hadoop fs -put 1.txt /input</a:t>
            </a:r>
          </a:p>
          <a:p>
            <a:r>
              <a:rPr lang="zh-CN" altLang="en-US" dirty="0"/>
              <a:t>准备好之后，执行官方</a:t>
            </a:r>
            <a:r>
              <a:rPr lang="en-US" altLang="zh-CN" dirty="0"/>
              <a:t>MapReduce</a:t>
            </a:r>
            <a:r>
              <a:rPr lang="zh-CN" altLang="en-US" dirty="0"/>
              <a:t>实例，对上述文件进行单词次数统计</a:t>
            </a:r>
            <a:endParaRPr lang="en-US" altLang="zh-CN" dirty="0"/>
          </a:p>
          <a:p>
            <a:pPr marL="0" indent="0">
              <a:buNone/>
            </a:pPr>
            <a:r>
              <a:rPr lang="zh-CN" altLang="en-US" dirty="0"/>
              <a:t>第一个参数：</a:t>
            </a:r>
            <a:r>
              <a:rPr lang="en-US" altLang="zh-CN" dirty="0"/>
              <a:t>wordcount</a:t>
            </a:r>
            <a:r>
              <a:rPr lang="zh-CN" altLang="en-US" dirty="0"/>
              <a:t>表示执行单词统计任务；</a:t>
            </a:r>
          </a:p>
          <a:p>
            <a:pPr marL="0" indent="0">
              <a:buNone/>
            </a:pPr>
            <a:r>
              <a:rPr lang="zh-CN" altLang="en-US" dirty="0"/>
              <a:t>第二个参数：指定输入文件的路径；</a:t>
            </a:r>
          </a:p>
          <a:p>
            <a:pPr marL="0" indent="0">
              <a:buNone/>
            </a:pPr>
            <a:r>
              <a:rPr lang="zh-CN" altLang="en-US" dirty="0"/>
              <a:t>第三个参数：指定输出结果的路径（该路径不能已存在）；</a:t>
            </a:r>
          </a:p>
          <a:p>
            <a:endParaRPr lang="zh-CN" altLang="en-US" dirty="0"/>
          </a:p>
        </p:txBody>
      </p:sp>
      <p:sp>
        <p:nvSpPr>
          <p:cNvPr id="5" name="标题 4"/>
          <p:cNvSpPr>
            <a:spLocks noGrp="1"/>
          </p:cNvSpPr>
          <p:nvPr>
            <p:ph type="title"/>
          </p:nvPr>
        </p:nvSpPr>
        <p:spPr/>
        <p:txBody>
          <a:bodyPr/>
          <a:lstStyle/>
          <a:p>
            <a:r>
              <a:rPr lang="en-US" altLang="zh-CN" dirty="0"/>
              <a:t>Hadoop MapReduce</a:t>
            </a:r>
            <a:r>
              <a:rPr lang="zh-CN" altLang="en-US" dirty="0"/>
              <a:t>官方示例</a:t>
            </a:r>
          </a:p>
        </p:txBody>
      </p:sp>
      <p:sp>
        <p:nvSpPr>
          <p:cNvPr id="6" name="文本占位符 5"/>
          <p:cNvSpPr>
            <a:spLocks noGrp="1"/>
          </p:cNvSpPr>
          <p:nvPr>
            <p:ph type="body" sz="quarter" idx="10"/>
          </p:nvPr>
        </p:nvSpPr>
        <p:spPr/>
        <p:txBody>
          <a:bodyPr/>
          <a:lstStyle/>
          <a:p>
            <a:r>
              <a:rPr lang="en-US" altLang="zh-CN" dirty="0"/>
              <a:t>WordCount</a:t>
            </a:r>
            <a:r>
              <a:rPr lang="zh-CN" altLang="en-US" dirty="0"/>
              <a:t>测试数据准备</a:t>
            </a:r>
          </a:p>
        </p:txBody>
      </p:sp>
      <p:sp>
        <p:nvSpPr>
          <p:cNvPr id="9" name="TextBox 3">
            <a:extLst>
              <a:ext uri="{FF2B5EF4-FFF2-40B4-BE49-F238E27FC236}">
                <a16:creationId xmlns:a16="http://schemas.microsoft.com/office/drawing/2014/main" id="{0C998B78-AB18-3C47-A1C7-25AE9A3A40B0}"/>
              </a:ext>
            </a:extLst>
          </p:cNvPr>
          <p:cNvSpPr txBox="1"/>
          <p:nvPr/>
        </p:nvSpPr>
        <p:spPr>
          <a:xfrm>
            <a:off x="2824346" y="5310281"/>
            <a:ext cx="6522665" cy="830997"/>
          </a:xfrm>
          <a:prstGeom prst="rect">
            <a:avLst/>
          </a:prstGeom>
          <a:solidFill>
            <a:srgbClr val="FFFFE4"/>
          </a:solidFill>
          <a:ln w="3175">
            <a:solidFill>
              <a:srgbClr val="919191"/>
            </a:solidFill>
          </a:ln>
        </p:spPr>
        <p:txBody>
          <a:bodyPr wrap="square">
            <a:spAutoFit/>
          </a:bodyPr>
          <a:lstStyle/>
          <a:p>
            <a:pPr lvl="0" eaLnBrk="0" fontAlgn="base" hangingPunct="0">
              <a:spcBef>
                <a:spcPct val="0"/>
              </a:spcBef>
              <a:spcAft>
                <a:spcPct val="0"/>
              </a:spcAft>
            </a:pPr>
            <a:r>
              <a:rPr lang="zh-CN" altLang="zh-CN" sz="1200" dirty="0">
                <a:solidFill>
                  <a:srgbClr val="080808"/>
                </a:solidFill>
                <a:latin typeface="Arial Unicode MS" panose="020B0604020202020204" pitchFamily="34" charset="-122"/>
                <a:ea typeface="JetBrains Mono"/>
              </a:rPr>
              <a:t>[root@node1 mapreduce]</a:t>
            </a:r>
            <a:r>
              <a:rPr lang="zh-CN" altLang="zh-CN" sz="1200" i="1" dirty="0">
                <a:solidFill>
                  <a:srgbClr val="999999"/>
                </a:solidFill>
                <a:latin typeface="Arial Unicode MS" panose="020B0604020202020204" pitchFamily="34" charset="-122"/>
                <a:ea typeface="JetBrains Mono"/>
              </a:rPr>
              <a:t># pwd</a:t>
            </a:r>
            <a:br>
              <a:rPr lang="zh-CN" altLang="zh-CN" sz="1200" i="1" dirty="0">
                <a:solidFill>
                  <a:srgbClr val="999999"/>
                </a:solidFill>
                <a:latin typeface="Arial Unicode MS" panose="020B0604020202020204" pitchFamily="34" charset="-122"/>
                <a:ea typeface="JetBrains Mono"/>
              </a:rPr>
            </a:br>
            <a:r>
              <a:rPr lang="zh-CN" altLang="zh-CN" sz="1200" dirty="0">
                <a:solidFill>
                  <a:srgbClr val="0073BF"/>
                </a:solidFill>
                <a:latin typeface="Arial Unicode MS" panose="020B0604020202020204" pitchFamily="34" charset="-122"/>
                <a:ea typeface="JetBrains Mono"/>
              </a:rPr>
              <a:t>/export/server/hadoop-3.3.0/share/hadoop/mapreduce</a:t>
            </a:r>
            <a:br>
              <a:rPr lang="zh-CN" altLang="zh-CN" sz="1200" dirty="0">
                <a:solidFill>
                  <a:srgbClr val="0073BF"/>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[root@node1 mapreduce]</a:t>
            </a:r>
            <a:r>
              <a:rPr lang="zh-CN" altLang="zh-CN" sz="1200" i="1" dirty="0">
                <a:solidFill>
                  <a:srgbClr val="999999"/>
                </a:solidFill>
                <a:latin typeface="Arial Unicode MS" panose="020B0604020202020204" pitchFamily="34" charset="-122"/>
                <a:ea typeface="JetBrains Mono"/>
              </a:rPr>
              <a:t># hadoop jar hadoop-mapreduce-examples-3.3.0.jar wordcount /input /output</a:t>
            </a:r>
            <a:endParaRPr lang="zh-CN" altLang="zh-CN" sz="1600" dirty="0">
              <a:latin typeface="Arial" panose="020B0604020202020204" pitchFamily="34" charset="0"/>
            </a:endParaRPr>
          </a:p>
        </p:txBody>
      </p:sp>
      <p:sp>
        <p:nvSpPr>
          <p:cNvPr id="2"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5410706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en-US" altLang="zh-CN" dirty="0"/>
              <a:t>Hadoop MapReduce</a:t>
            </a:r>
            <a:r>
              <a:rPr lang="zh-CN" altLang="en-US" dirty="0"/>
              <a:t>官方示例</a:t>
            </a:r>
          </a:p>
        </p:txBody>
      </p:sp>
      <p:sp>
        <p:nvSpPr>
          <p:cNvPr id="6" name="文本占位符 5"/>
          <p:cNvSpPr>
            <a:spLocks noGrp="1"/>
          </p:cNvSpPr>
          <p:nvPr>
            <p:ph type="body" sz="quarter" idx="10"/>
          </p:nvPr>
        </p:nvSpPr>
        <p:spPr/>
        <p:txBody>
          <a:bodyPr/>
          <a:lstStyle/>
          <a:p>
            <a:r>
              <a:rPr lang="en-US" altLang="zh-CN" dirty="0"/>
              <a:t>WordCount</a:t>
            </a:r>
            <a:endParaRPr lang="zh-CN" altLang="en-US" dirty="0"/>
          </a:p>
        </p:txBody>
      </p:sp>
      <p:sp>
        <p:nvSpPr>
          <p:cNvPr id="2"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pic>
        <p:nvPicPr>
          <p:cNvPr id="8" name="图片 7"/>
          <p:cNvPicPr/>
          <p:nvPr/>
        </p:nvPicPr>
        <p:blipFill>
          <a:blip r:embed="rId2"/>
          <a:stretch>
            <a:fillRect/>
          </a:stretch>
        </p:blipFill>
        <p:spPr>
          <a:xfrm>
            <a:off x="2383022" y="1635973"/>
            <a:ext cx="7405314" cy="2111690"/>
          </a:xfrm>
          <a:prstGeom prst="rect">
            <a:avLst/>
          </a:prstGeom>
          <a:ln>
            <a:solidFill>
              <a:srgbClr val="00B0F0"/>
            </a:solidFill>
          </a:ln>
        </p:spPr>
      </p:pic>
      <p:pic>
        <p:nvPicPr>
          <p:cNvPr id="10" name="图片 9"/>
          <p:cNvPicPr/>
          <p:nvPr/>
        </p:nvPicPr>
        <p:blipFill>
          <a:blip r:embed="rId3"/>
          <a:stretch>
            <a:fillRect/>
          </a:stretch>
        </p:blipFill>
        <p:spPr>
          <a:xfrm>
            <a:off x="2383022" y="4231131"/>
            <a:ext cx="7405314" cy="1926590"/>
          </a:xfrm>
          <a:prstGeom prst="rect">
            <a:avLst/>
          </a:prstGeom>
          <a:ln>
            <a:solidFill>
              <a:schemeClr val="accent1"/>
            </a:solidFill>
          </a:ln>
        </p:spPr>
      </p:pic>
    </p:spTree>
    <p:extLst>
      <p:ext uri="{BB962C8B-B14F-4D97-AF65-F5344CB8AC3E}">
        <p14:creationId xmlns:p14="http://schemas.microsoft.com/office/powerpoint/2010/main" val="142473897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en-US" altLang="zh-CN" dirty="0"/>
              <a:t>Mapper</a:t>
            </a:r>
            <a:r>
              <a:rPr lang="zh-CN" altLang="en-US" dirty="0"/>
              <a:t>类编写</a:t>
            </a:r>
            <a:endParaRPr lang="en-US" altLang="zh-CN" dirty="0"/>
          </a:p>
        </p:txBody>
      </p:sp>
      <p:sp>
        <p:nvSpPr>
          <p:cNvPr id="5" name="标题 4"/>
          <p:cNvSpPr>
            <a:spLocks noGrp="1"/>
          </p:cNvSpPr>
          <p:nvPr>
            <p:ph type="title"/>
          </p:nvPr>
        </p:nvSpPr>
        <p:spPr/>
        <p:txBody>
          <a:bodyPr/>
          <a:lstStyle/>
          <a:p>
            <a:r>
              <a:rPr lang="en-US" altLang="zh-CN" dirty="0"/>
              <a:t>Hadoop MapReduce</a:t>
            </a:r>
            <a:r>
              <a:rPr lang="zh-CN" altLang="en-US" dirty="0"/>
              <a:t>官方示例</a:t>
            </a:r>
          </a:p>
        </p:txBody>
      </p:sp>
      <p:sp>
        <p:nvSpPr>
          <p:cNvPr id="6" name="文本占位符 5"/>
          <p:cNvSpPr>
            <a:spLocks noGrp="1"/>
          </p:cNvSpPr>
          <p:nvPr>
            <p:ph type="body" sz="quarter" idx="10"/>
          </p:nvPr>
        </p:nvSpPr>
        <p:spPr/>
        <p:txBody>
          <a:bodyPr/>
          <a:lstStyle/>
          <a:p>
            <a:r>
              <a:rPr lang="en-US" altLang="zh-CN" dirty="0"/>
              <a:t>WordCount Java</a:t>
            </a:r>
            <a:r>
              <a:rPr lang="zh-CN" altLang="en-US" dirty="0"/>
              <a:t>代码实现</a:t>
            </a:r>
          </a:p>
        </p:txBody>
      </p:sp>
      <p:sp>
        <p:nvSpPr>
          <p:cNvPr id="8" name="TextBox 3">
            <a:extLst>
              <a:ext uri="{FF2B5EF4-FFF2-40B4-BE49-F238E27FC236}">
                <a16:creationId xmlns:a16="http://schemas.microsoft.com/office/drawing/2014/main" id="{0C998B78-AB18-3C47-A1C7-25AE9A3A40B0}"/>
              </a:ext>
            </a:extLst>
          </p:cNvPr>
          <p:cNvSpPr txBox="1"/>
          <p:nvPr/>
        </p:nvSpPr>
        <p:spPr>
          <a:xfrm>
            <a:off x="2824346" y="2449388"/>
            <a:ext cx="6522665" cy="3416320"/>
          </a:xfrm>
          <a:prstGeom prst="rect">
            <a:avLst/>
          </a:prstGeom>
          <a:solidFill>
            <a:srgbClr val="FFFFE4"/>
          </a:solidFill>
          <a:ln w="3175">
            <a:solidFill>
              <a:srgbClr val="919191"/>
            </a:solidFill>
          </a:ln>
        </p:spPr>
        <p:txBody>
          <a:bodyPr wrap="square">
            <a:spAutoFit/>
          </a:bodyPr>
          <a:lstStyle/>
          <a:p>
            <a:pPr lvl="0" eaLnBrk="0" fontAlgn="base" hangingPunct="0">
              <a:spcBef>
                <a:spcPct val="0"/>
              </a:spcBef>
              <a:spcAft>
                <a:spcPct val="0"/>
              </a:spcAft>
            </a:pPr>
            <a:r>
              <a:rPr lang="zh-CN" altLang="zh-CN" sz="1200" dirty="0">
                <a:solidFill>
                  <a:srgbClr val="0033B3"/>
                </a:solidFill>
                <a:latin typeface="Arial Unicode MS" panose="020B0604020202020204" pitchFamily="34" charset="-122"/>
                <a:ea typeface="JetBrains Mono"/>
              </a:rPr>
              <a:t>public class </a:t>
            </a:r>
            <a:r>
              <a:rPr lang="zh-CN" altLang="zh-CN" sz="1200" dirty="0">
                <a:solidFill>
                  <a:srgbClr val="000000"/>
                </a:solidFill>
                <a:latin typeface="Arial Unicode MS" panose="020B0604020202020204" pitchFamily="34" charset="-122"/>
                <a:ea typeface="JetBrains Mono"/>
              </a:rPr>
              <a:t>WordCountMapper </a:t>
            </a:r>
            <a:r>
              <a:rPr lang="zh-CN" altLang="zh-CN" sz="1200" dirty="0">
                <a:solidFill>
                  <a:srgbClr val="0033B3"/>
                </a:solidFill>
                <a:latin typeface="Arial Unicode MS" panose="020B0604020202020204" pitchFamily="34" charset="-122"/>
                <a:ea typeface="JetBrains Mono"/>
              </a:rPr>
              <a:t>extends </a:t>
            </a:r>
            <a:r>
              <a:rPr lang="zh-CN" altLang="zh-CN" sz="1200" dirty="0">
                <a:solidFill>
                  <a:srgbClr val="000000"/>
                </a:solidFill>
                <a:latin typeface="Arial Unicode MS" panose="020B0604020202020204" pitchFamily="34" charset="-122"/>
                <a:ea typeface="JetBrains Mono"/>
              </a:rPr>
              <a:t>Mapper</a:t>
            </a:r>
            <a:r>
              <a:rPr lang="zh-CN" altLang="zh-CN" sz="1200" dirty="0">
                <a:solidFill>
                  <a:srgbClr val="080808"/>
                </a:solidFill>
                <a:latin typeface="Arial Unicode MS" panose="020B0604020202020204" pitchFamily="34" charset="-122"/>
                <a:ea typeface="JetBrains Mono"/>
              </a:rPr>
              <a:t>&lt;</a:t>
            </a:r>
            <a:r>
              <a:rPr lang="zh-CN" altLang="zh-CN" sz="1200" dirty="0">
                <a:solidFill>
                  <a:srgbClr val="000000"/>
                </a:solidFill>
                <a:latin typeface="Arial Unicode MS" panose="020B0604020202020204" pitchFamily="34" charset="-122"/>
                <a:ea typeface="JetBrains Mono"/>
              </a:rPr>
              <a:t>LongWritable</a:t>
            </a:r>
            <a:r>
              <a:rPr lang="zh-CN" altLang="zh-CN" sz="1200" dirty="0">
                <a:solidFill>
                  <a:srgbClr val="080808"/>
                </a:solidFill>
                <a:latin typeface="Arial Unicode MS" panose="020B0604020202020204" pitchFamily="34" charset="-122"/>
                <a:ea typeface="JetBrains Mono"/>
              </a:rPr>
              <a:t>, </a:t>
            </a:r>
            <a:r>
              <a:rPr lang="zh-CN" altLang="zh-CN" sz="1200" dirty="0">
                <a:solidFill>
                  <a:srgbClr val="000000"/>
                </a:solidFill>
                <a:latin typeface="Arial Unicode MS" panose="020B0604020202020204" pitchFamily="34" charset="-122"/>
                <a:ea typeface="JetBrains Mono"/>
              </a:rPr>
              <a:t>Text</a:t>
            </a:r>
            <a:r>
              <a:rPr lang="zh-CN" altLang="zh-CN" sz="1200" dirty="0">
                <a:solidFill>
                  <a:srgbClr val="080808"/>
                </a:solidFill>
                <a:latin typeface="Arial Unicode MS" panose="020B0604020202020204" pitchFamily="34" charset="-122"/>
                <a:ea typeface="JetBrains Mono"/>
              </a:rPr>
              <a:t>,</a:t>
            </a:r>
            <a:r>
              <a:rPr lang="zh-CN" altLang="zh-CN" sz="1200" dirty="0">
                <a:solidFill>
                  <a:srgbClr val="000000"/>
                </a:solidFill>
                <a:latin typeface="Arial Unicode MS" panose="020B0604020202020204" pitchFamily="34" charset="-122"/>
                <a:ea typeface="JetBrains Mono"/>
              </a:rPr>
              <a:t>Text</a:t>
            </a:r>
            <a:r>
              <a:rPr lang="zh-CN" altLang="zh-CN" sz="1200" dirty="0">
                <a:solidFill>
                  <a:srgbClr val="080808"/>
                </a:solidFill>
                <a:latin typeface="Arial Unicode MS" panose="020B0604020202020204" pitchFamily="34" charset="-122"/>
                <a:ea typeface="JetBrains Mono"/>
              </a:rPr>
              <a:t>,</a:t>
            </a:r>
            <a:r>
              <a:rPr lang="zh-CN" altLang="zh-CN" sz="1200" dirty="0">
                <a:solidFill>
                  <a:srgbClr val="000000"/>
                </a:solidFill>
                <a:latin typeface="Arial Unicode MS" panose="020B0604020202020204" pitchFamily="34" charset="-122"/>
                <a:ea typeface="JetBrains Mono"/>
              </a:rPr>
              <a:t>LongWritable</a:t>
            </a:r>
            <a:r>
              <a:rPr lang="zh-CN" altLang="zh-CN" sz="1200" dirty="0">
                <a:solidFill>
                  <a:srgbClr val="080808"/>
                </a:solidFill>
                <a:latin typeface="Arial Unicode MS" panose="020B0604020202020204" pitchFamily="34" charset="-122"/>
                <a:ea typeface="JetBrains Mono"/>
              </a:rPr>
              <a:t>&gt; {</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    </a:t>
            </a:r>
            <a:r>
              <a:rPr lang="zh-CN" altLang="zh-CN" sz="1200" i="1" dirty="0">
                <a:solidFill>
                  <a:srgbClr val="999999"/>
                </a:solidFill>
                <a:latin typeface="Arial Unicode MS" panose="020B0604020202020204" pitchFamily="34" charset="-122"/>
                <a:ea typeface="JetBrains Mono"/>
              </a:rPr>
              <a:t>//Mapper</a:t>
            </a:r>
            <a:r>
              <a:rPr lang="zh-CN" altLang="zh-CN" sz="1200" i="1" dirty="0">
                <a:solidFill>
                  <a:srgbClr val="999999"/>
                </a:solidFill>
                <a:latin typeface="宋体" panose="02010600030101010101" pitchFamily="2" charset="-122"/>
                <a:ea typeface="宋体" panose="02010600030101010101" pitchFamily="2" charset="-122"/>
              </a:rPr>
              <a:t>输出</a:t>
            </a:r>
            <a:r>
              <a:rPr lang="zh-CN" altLang="zh-CN" sz="1200" i="1" dirty="0">
                <a:solidFill>
                  <a:srgbClr val="999999"/>
                </a:solidFill>
                <a:latin typeface="Arial Unicode MS" panose="020B0604020202020204" pitchFamily="34" charset="-122"/>
                <a:ea typeface="JetBrains Mono"/>
              </a:rPr>
              <a:t>kv</a:t>
            </a:r>
            <a:r>
              <a:rPr lang="zh-CN" altLang="zh-CN" sz="1200" i="1" dirty="0">
                <a:solidFill>
                  <a:srgbClr val="999999"/>
                </a:solidFill>
                <a:latin typeface="宋体" panose="02010600030101010101" pitchFamily="2" charset="-122"/>
                <a:ea typeface="宋体" panose="02010600030101010101" pitchFamily="2" charset="-122"/>
              </a:rPr>
              <a:t>键值对</a:t>
            </a:r>
            <a:r>
              <a:rPr lang="zh-CN" altLang="zh-CN" sz="1200" i="1" dirty="0">
                <a:solidFill>
                  <a:srgbClr val="999999"/>
                </a:solidFill>
                <a:latin typeface="Arial Unicode MS" panose="020B0604020202020204" pitchFamily="34" charset="-122"/>
                <a:ea typeface="JetBrains Mono"/>
              </a:rPr>
              <a:t>  &lt;</a:t>
            </a:r>
            <a:r>
              <a:rPr lang="zh-CN" altLang="zh-CN" sz="1200" i="1" dirty="0">
                <a:solidFill>
                  <a:srgbClr val="999999"/>
                </a:solidFill>
                <a:latin typeface="宋体" panose="02010600030101010101" pitchFamily="2" charset="-122"/>
                <a:ea typeface="宋体" panose="02010600030101010101" pitchFamily="2" charset="-122"/>
              </a:rPr>
              <a:t>单词，</a:t>
            </a:r>
            <a:r>
              <a:rPr lang="zh-CN" altLang="zh-CN" sz="1200" i="1" dirty="0">
                <a:solidFill>
                  <a:srgbClr val="999999"/>
                </a:solidFill>
                <a:latin typeface="Arial Unicode MS" panose="020B0604020202020204" pitchFamily="34" charset="-122"/>
                <a:ea typeface="JetBrains Mono"/>
              </a:rPr>
              <a:t>1&gt;</a:t>
            </a:r>
            <a:br>
              <a:rPr lang="zh-CN" altLang="zh-CN" sz="1200" i="1" dirty="0">
                <a:solidFill>
                  <a:srgbClr val="999999"/>
                </a:solidFill>
                <a:latin typeface="Arial Unicode MS" panose="020B0604020202020204" pitchFamily="34" charset="-122"/>
                <a:ea typeface="JetBrains Mono"/>
              </a:rPr>
            </a:br>
            <a:r>
              <a:rPr lang="zh-CN" altLang="zh-CN" sz="1200" i="1" dirty="0">
                <a:solidFill>
                  <a:srgbClr val="999999"/>
                </a:solidFill>
                <a:latin typeface="Arial Unicode MS" panose="020B0604020202020204" pitchFamily="34" charset="-122"/>
                <a:ea typeface="JetBrains Mono"/>
              </a:rPr>
              <a:t>    </a:t>
            </a:r>
            <a:r>
              <a:rPr lang="zh-CN" altLang="zh-CN" sz="1200" dirty="0">
                <a:solidFill>
                  <a:srgbClr val="0033B3"/>
                </a:solidFill>
                <a:latin typeface="Arial Unicode MS" panose="020B0604020202020204" pitchFamily="34" charset="-122"/>
                <a:ea typeface="JetBrains Mono"/>
              </a:rPr>
              <a:t>private </a:t>
            </a:r>
            <a:r>
              <a:rPr lang="zh-CN" altLang="zh-CN" sz="1200" dirty="0">
                <a:solidFill>
                  <a:srgbClr val="000000"/>
                </a:solidFill>
                <a:latin typeface="Arial Unicode MS" panose="020B0604020202020204" pitchFamily="34" charset="-122"/>
                <a:ea typeface="JetBrains Mono"/>
              </a:rPr>
              <a:t>Text </a:t>
            </a:r>
            <a:r>
              <a:rPr lang="zh-CN" altLang="zh-CN" sz="1200" dirty="0">
                <a:solidFill>
                  <a:srgbClr val="871094"/>
                </a:solidFill>
                <a:latin typeface="Arial Unicode MS" panose="020B0604020202020204" pitchFamily="34" charset="-122"/>
                <a:ea typeface="JetBrains Mono"/>
              </a:rPr>
              <a:t>keyOut </a:t>
            </a:r>
            <a:r>
              <a:rPr lang="zh-CN" altLang="zh-CN" sz="1200" dirty="0">
                <a:solidFill>
                  <a:srgbClr val="080808"/>
                </a:solidFill>
                <a:latin typeface="Arial Unicode MS" panose="020B0604020202020204" pitchFamily="34" charset="-122"/>
                <a:ea typeface="JetBrains Mono"/>
              </a:rPr>
              <a:t>= </a:t>
            </a:r>
            <a:r>
              <a:rPr lang="zh-CN" altLang="zh-CN" sz="1200" dirty="0">
                <a:solidFill>
                  <a:srgbClr val="0033B3"/>
                </a:solidFill>
                <a:latin typeface="Arial Unicode MS" panose="020B0604020202020204" pitchFamily="34" charset="-122"/>
                <a:ea typeface="JetBrains Mono"/>
              </a:rPr>
              <a:t>new </a:t>
            </a:r>
            <a:r>
              <a:rPr lang="zh-CN" altLang="zh-CN" sz="1200" dirty="0">
                <a:solidFill>
                  <a:srgbClr val="080808"/>
                </a:solidFill>
                <a:latin typeface="Arial Unicode MS" panose="020B0604020202020204" pitchFamily="34" charset="-122"/>
                <a:ea typeface="JetBrains Mono"/>
              </a:rPr>
              <a:t>Text();</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    </a:t>
            </a:r>
            <a:r>
              <a:rPr lang="zh-CN" altLang="zh-CN" sz="1200" dirty="0">
                <a:solidFill>
                  <a:srgbClr val="0033B3"/>
                </a:solidFill>
                <a:latin typeface="Arial Unicode MS" panose="020B0604020202020204" pitchFamily="34" charset="-122"/>
                <a:ea typeface="JetBrains Mono"/>
              </a:rPr>
              <a:t>private final static </a:t>
            </a:r>
            <a:r>
              <a:rPr lang="zh-CN" altLang="zh-CN" sz="1200" dirty="0">
                <a:solidFill>
                  <a:srgbClr val="000000"/>
                </a:solidFill>
                <a:latin typeface="Arial Unicode MS" panose="020B0604020202020204" pitchFamily="34" charset="-122"/>
                <a:ea typeface="JetBrains Mono"/>
              </a:rPr>
              <a:t>LongWritable </a:t>
            </a:r>
            <a:r>
              <a:rPr lang="zh-CN" altLang="zh-CN" sz="1200" i="1" dirty="0">
                <a:solidFill>
                  <a:srgbClr val="871094"/>
                </a:solidFill>
                <a:latin typeface="Arial Unicode MS" panose="020B0604020202020204" pitchFamily="34" charset="-122"/>
                <a:ea typeface="JetBrains Mono"/>
              </a:rPr>
              <a:t>valueOut </a:t>
            </a:r>
            <a:r>
              <a:rPr lang="zh-CN" altLang="zh-CN" sz="1200" dirty="0">
                <a:solidFill>
                  <a:srgbClr val="080808"/>
                </a:solidFill>
                <a:latin typeface="Arial Unicode MS" panose="020B0604020202020204" pitchFamily="34" charset="-122"/>
                <a:ea typeface="JetBrains Mono"/>
              </a:rPr>
              <a:t>= </a:t>
            </a:r>
            <a:r>
              <a:rPr lang="zh-CN" altLang="zh-CN" sz="1200" dirty="0">
                <a:solidFill>
                  <a:srgbClr val="0033B3"/>
                </a:solidFill>
                <a:latin typeface="Arial Unicode MS" panose="020B0604020202020204" pitchFamily="34" charset="-122"/>
                <a:ea typeface="JetBrains Mono"/>
              </a:rPr>
              <a:t>new </a:t>
            </a:r>
            <a:r>
              <a:rPr lang="zh-CN" altLang="zh-CN" sz="1200" dirty="0">
                <a:solidFill>
                  <a:srgbClr val="080808"/>
                </a:solidFill>
                <a:latin typeface="Arial Unicode MS" panose="020B0604020202020204" pitchFamily="34" charset="-122"/>
                <a:ea typeface="JetBrains Mono"/>
              </a:rPr>
              <a:t>LongWritable(</a:t>
            </a:r>
            <a:r>
              <a:rPr lang="zh-CN" altLang="zh-CN" sz="1200" dirty="0">
                <a:solidFill>
                  <a:srgbClr val="1750EB"/>
                </a:solidFill>
                <a:latin typeface="Arial Unicode MS" panose="020B0604020202020204" pitchFamily="34" charset="-122"/>
                <a:ea typeface="JetBrains Mono"/>
              </a:rPr>
              <a:t>1</a:t>
            </a:r>
            <a:r>
              <a:rPr lang="zh-CN" altLang="zh-CN" sz="1200" dirty="0">
                <a:solidFill>
                  <a:srgbClr val="080808"/>
                </a:solidFill>
                <a:latin typeface="Arial Unicode MS" panose="020B0604020202020204" pitchFamily="34" charset="-122"/>
                <a:ea typeface="JetBrains Mono"/>
              </a:rPr>
              <a:t>);</a:t>
            </a:r>
            <a:br>
              <a:rPr lang="zh-CN" altLang="zh-CN" sz="1200" dirty="0">
                <a:solidFill>
                  <a:srgbClr val="080808"/>
                </a:solidFill>
                <a:latin typeface="Arial Unicode MS" panose="020B0604020202020204" pitchFamily="34" charset="-122"/>
                <a:ea typeface="JetBrains Mono"/>
              </a:rPr>
            </a:b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    </a:t>
            </a:r>
            <a:r>
              <a:rPr lang="zh-CN" altLang="zh-CN" sz="1200" dirty="0">
                <a:solidFill>
                  <a:srgbClr val="9E880D"/>
                </a:solidFill>
                <a:latin typeface="Arial Unicode MS" panose="020B0604020202020204" pitchFamily="34" charset="-122"/>
                <a:ea typeface="JetBrains Mono"/>
              </a:rPr>
              <a:t>@Override</a:t>
            </a:r>
            <a:br>
              <a:rPr lang="zh-CN" altLang="zh-CN" sz="1200" dirty="0">
                <a:solidFill>
                  <a:srgbClr val="9E880D"/>
                </a:solidFill>
                <a:latin typeface="Arial Unicode MS" panose="020B0604020202020204" pitchFamily="34" charset="-122"/>
                <a:ea typeface="JetBrains Mono"/>
              </a:rPr>
            </a:br>
            <a:r>
              <a:rPr lang="zh-CN" altLang="zh-CN" sz="1200" dirty="0">
                <a:solidFill>
                  <a:srgbClr val="9E880D"/>
                </a:solidFill>
                <a:latin typeface="Arial Unicode MS" panose="020B0604020202020204" pitchFamily="34" charset="-122"/>
                <a:ea typeface="JetBrains Mono"/>
              </a:rPr>
              <a:t>    </a:t>
            </a:r>
            <a:r>
              <a:rPr lang="zh-CN" altLang="zh-CN" sz="1200" dirty="0">
                <a:solidFill>
                  <a:srgbClr val="0033B3"/>
                </a:solidFill>
                <a:latin typeface="Arial Unicode MS" panose="020B0604020202020204" pitchFamily="34" charset="-122"/>
                <a:ea typeface="JetBrains Mono"/>
              </a:rPr>
              <a:t>protected void </a:t>
            </a:r>
            <a:r>
              <a:rPr lang="zh-CN" altLang="zh-CN" sz="1200" dirty="0">
                <a:solidFill>
                  <a:srgbClr val="00627A"/>
                </a:solidFill>
                <a:latin typeface="Arial Unicode MS" panose="020B0604020202020204" pitchFamily="34" charset="-122"/>
                <a:ea typeface="JetBrains Mono"/>
              </a:rPr>
              <a:t>map</a:t>
            </a:r>
            <a:r>
              <a:rPr lang="zh-CN" altLang="zh-CN" sz="1200" dirty="0">
                <a:solidFill>
                  <a:srgbClr val="080808"/>
                </a:solidFill>
                <a:latin typeface="Arial Unicode MS" panose="020B0604020202020204" pitchFamily="34" charset="-122"/>
                <a:ea typeface="JetBrains Mono"/>
              </a:rPr>
              <a:t>(</a:t>
            </a:r>
            <a:r>
              <a:rPr lang="zh-CN" altLang="zh-CN" sz="1200" dirty="0">
                <a:solidFill>
                  <a:srgbClr val="000000"/>
                </a:solidFill>
                <a:latin typeface="Arial Unicode MS" panose="020B0604020202020204" pitchFamily="34" charset="-122"/>
                <a:ea typeface="JetBrains Mono"/>
              </a:rPr>
              <a:t>LongWritable </a:t>
            </a:r>
            <a:r>
              <a:rPr lang="zh-CN" altLang="zh-CN" sz="1200" dirty="0">
                <a:solidFill>
                  <a:srgbClr val="080808"/>
                </a:solidFill>
                <a:latin typeface="Arial Unicode MS" panose="020B0604020202020204" pitchFamily="34" charset="-122"/>
                <a:ea typeface="JetBrains Mono"/>
              </a:rPr>
              <a:t>key, </a:t>
            </a:r>
            <a:r>
              <a:rPr lang="zh-CN" altLang="zh-CN" sz="1200" dirty="0">
                <a:solidFill>
                  <a:srgbClr val="000000"/>
                </a:solidFill>
                <a:latin typeface="Arial Unicode MS" panose="020B0604020202020204" pitchFamily="34" charset="-122"/>
                <a:ea typeface="JetBrains Mono"/>
              </a:rPr>
              <a:t>Text </a:t>
            </a:r>
            <a:r>
              <a:rPr lang="zh-CN" altLang="zh-CN" sz="1200" dirty="0">
                <a:solidFill>
                  <a:srgbClr val="080808"/>
                </a:solidFill>
                <a:latin typeface="Arial Unicode MS" panose="020B0604020202020204" pitchFamily="34" charset="-122"/>
                <a:ea typeface="JetBrains Mono"/>
              </a:rPr>
              <a:t>value, </a:t>
            </a:r>
            <a:r>
              <a:rPr lang="zh-CN" altLang="zh-CN" sz="1200" dirty="0">
                <a:solidFill>
                  <a:srgbClr val="000000"/>
                </a:solidFill>
                <a:latin typeface="Arial Unicode MS" panose="020B0604020202020204" pitchFamily="34" charset="-122"/>
                <a:ea typeface="JetBrains Mono"/>
              </a:rPr>
              <a:t>Context </a:t>
            </a:r>
            <a:r>
              <a:rPr lang="zh-CN" altLang="zh-CN" sz="1200" dirty="0">
                <a:solidFill>
                  <a:srgbClr val="080808"/>
                </a:solidFill>
                <a:latin typeface="Arial Unicode MS" panose="020B0604020202020204" pitchFamily="34" charset="-122"/>
                <a:ea typeface="JetBrains Mono"/>
              </a:rPr>
              <a:t>context) </a:t>
            </a:r>
            <a:r>
              <a:rPr lang="zh-CN" altLang="zh-CN" sz="1200" dirty="0">
                <a:solidFill>
                  <a:srgbClr val="0033B3"/>
                </a:solidFill>
                <a:latin typeface="Arial Unicode MS" panose="020B0604020202020204" pitchFamily="34" charset="-122"/>
                <a:ea typeface="JetBrains Mono"/>
              </a:rPr>
              <a:t>throws </a:t>
            </a:r>
            <a:r>
              <a:rPr lang="zh-CN" altLang="zh-CN" sz="1200" dirty="0">
                <a:solidFill>
                  <a:srgbClr val="000000"/>
                </a:solidFill>
                <a:latin typeface="Arial Unicode MS" panose="020B0604020202020204" pitchFamily="34" charset="-122"/>
                <a:ea typeface="JetBrains Mono"/>
              </a:rPr>
              <a:t>IOException</a:t>
            </a:r>
            <a:r>
              <a:rPr lang="zh-CN" altLang="zh-CN" sz="1200" dirty="0">
                <a:solidFill>
                  <a:srgbClr val="080808"/>
                </a:solidFill>
                <a:latin typeface="Arial Unicode MS" panose="020B0604020202020204" pitchFamily="34" charset="-122"/>
                <a:ea typeface="JetBrains Mono"/>
              </a:rPr>
              <a:t>, </a:t>
            </a:r>
            <a:r>
              <a:rPr lang="zh-CN" altLang="zh-CN" sz="1200" dirty="0">
                <a:solidFill>
                  <a:srgbClr val="000000"/>
                </a:solidFill>
                <a:latin typeface="Arial Unicode MS" panose="020B0604020202020204" pitchFamily="34" charset="-122"/>
                <a:ea typeface="JetBrains Mono"/>
              </a:rPr>
              <a:t>InterruptedException </a:t>
            </a:r>
            <a:r>
              <a:rPr lang="zh-CN" altLang="zh-CN" sz="1200" dirty="0">
                <a:solidFill>
                  <a:srgbClr val="080808"/>
                </a:solidFill>
                <a:latin typeface="Arial Unicode MS" panose="020B0604020202020204" pitchFamily="34" charset="-122"/>
                <a:ea typeface="JetBrains Mono"/>
              </a:rPr>
              <a:t>{</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        </a:t>
            </a:r>
            <a:r>
              <a:rPr lang="zh-CN" altLang="zh-CN" sz="1200" i="1" dirty="0">
                <a:solidFill>
                  <a:srgbClr val="999999"/>
                </a:solidFill>
                <a:latin typeface="Arial Unicode MS" panose="020B0604020202020204" pitchFamily="34" charset="-122"/>
                <a:ea typeface="JetBrains Mono"/>
              </a:rPr>
              <a:t>//</a:t>
            </a:r>
            <a:r>
              <a:rPr lang="zh-CN" altLang="zh-CN" sz="1200" i="1" dirty="0">
                <a:solidFill>
                  <a:srgbClr val="999999"/>
                </a:solidFill>
                <a:latin typeface="宋体" panose="02010600030101010101" pitchFamily="2" charset="-122"/>
                <a:ea typeface="宋体" panose="02010600030101010101" pitchFamily="2" charset="-122"/>
              </a:rPr>
              <a:t>将读取的一行内容根据分隔符进行切割</a:t>
            </a:r>
            <a:br>
              <a:rPr lang="zh-CN" altLang="zh-CN" sz="1200" i="1" dirty="0">
                <a:solidFill>
                  <a:srgbClr val="999999"/>
                </a:solidFill>
                <a:latin typeface="宋体" panose="02010600030101010101" pitchFamily="2" charset="-122"/>
                <a:ea typeface="宋体" panose="02010600030101010101" pitchFamily="2" charset="-122"/>
              </a:rPr>
            </a:br>
            <a:r>
              <a:rPr lang="zh-CN" altLang="zh-CN" sz="1200" i="1" dirty="0">
                <a:solidFill>
                  <a:srgbClr val="999999"/>
                </a:solidFill>
                <a:latin typeface="宋体" panose="02010600030101010101" pitchFamily="2" charset="-122"/>
                <a:ea typeface="宋体" panose="02010600030101010101" pitchFamily="2" charset="-122"/>
              </a:rPr>
              <a:t>        </a:t>
            </a:r>
            <a:r>
              <a:rPr lang="zh-CN" altLang="zh-CN" sz="1200" dirty="0">
                <a:solidFill>
                  <a:srgbClr val="000000"/>
                </a:solidFill>
                <a:latin typeface="Arial Unicode MS" panose="020B0604020202020204" pitchFamily="34" charset="-122"/>
                <a:ea typeface="JetBrains Mono"/>
              </a:rPr>
              <a:t>String</a:t>
            </a:r>
            <a:r>
              <a:rPr lang="zh-CN" altLang="zh-CN" sz="1200" dirty="0">
                <a:solidFill>
                  <a:srgbClr val="080808"/>
                </a:solidFill>
                <a:latin typeface="Arial Unicode MS" panose="020B0604020202020204" pitchFamily="34" charset="-122"/>
                <a:ea typeface="JetBrains Mono"/>
              </a:rPr>
              <a:t>[] </a:t>
            </a:r>
            <a:r>
              <a:rPr lang="zh-CN" altLang="zh-CN" sz="1200" dirty="0">
                <a:solidFill>
                  <a:srgbClr val="000000"/>
                </a:solidFill>
                <a:latin typeface="Arial Unicode MS" panose="020B0604020202020204" pitchFamily="34" charset="-122"/>
                <a:ea typeface="JetBrains Mono"/>
              </a:rPr>
              <a:t>words </a:t>
            </a:r>
            <a:r>
              <a:rPr lang="zh-CN" altLang="zh-CN" sz="1200" dirty="0">
                <a:solidFill>
                  <a:srgbClr val="080808"/>
                </a:solidFill>
                <a:latin typeface="Arial Unicode MS" panose="020B0604020202020204" pitchFamily="34" charset="-122"/>
                <a:ea typeface="JetBrains Mono"/>
              </a:rPr>
              <a:t>= value.toString().split(</a:t>
            </a:r>
            <a:r>
              <a:rPr lang="zh-CN" altLang="zh-CN" sz="1200" dirty="0">
                <a:solidFill>
                  <a:srgbClr val="067D17"/>
                </a:solidFill>
                <a:latin typeface="Arial Unicode MS" panose="020B0604020202020204" pitchFamily="34" charset="-122"/>
                <a:ea typeface="JetBrains Mono"/>
              </a:rPr>
              <a:t>"</a:t>
            </a:r>
            <a:r>
              <a:rPr lang="zh-CN" altLang="zh-CN" sz="1200" dirty="0">
                <a:solidFill>
                  <a:srgbClr val="0037A6"/>
                </a:solidFill>
                <a:latin typeface="Arial Unicode MS" panose="020B0604020202020204" pitchFamily="34" charset="-122"/>
                <a:ea typeface="JetBrains Mono"/>
              </a:rPr>
              <a:t>\\</a:t>
            </a:r>
            <a:r>
              <a:rPr lang="zh-CN" altLang="zh-CN" sz="1200" dirty="0">
                <a:solidFill>
                  <a:srgbClr val="067D17"/>
                </a:solidFill>
                <a:latin typeface="Arial Unicode MS" panose="020B0604020202020204" pitchFamily="34" charset="-122"/>
                <a:ea typeface="JetBrains Mono"/>
              </a:rPr>
              <a:t>s+"</a:t>
            </a:r>
            <a:r>
              <a:rPr lang="zh-CN" altLang="zh-CN" sz="1200" dirty="0">
                <a:solidFill>
                  <a:srgbClr val="080808"/>
                </a:solidFill>
                <a:latin typeface="Arial Unicode MS" panose="020B0604020202020204" pitchFamily="34" charset="-122"/>
                <a:ea typeface="JetBrains Mono"/>
              </a:rPr>
              <a:t>);</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        </a:t>
            </a:r>
            <a:r>
              <a:rPr lang="zh-CN" altLang="zh-CN" sz="1200" i="1" dirty="0">
                <a:solidFill>
                  <a:srgbClr val="999999"/>
                </a:solidFill>
                <a:latin typeface="Arial Unicode MS" panose="020B0604020202020204" pitchFamily="34" charset="-122"/>
                <a:ea typeface="JetBrains Mono"/>
              </a:rPr>
              <a:t>//</a:t>
            </a:r>
            <a:r>
              <a:rPr lang="zh-CN" altLang="zh-CN" sz="1200" i="1" dirty="0">
                <a:solidFill>
                  <a:srgbClr val="999999"/>
                </a:solidFill>
                <a:latin typeface="宋体" panose="02010600030101010101" pitchFamily="2" charset="-122"/>
                <a:ea typeface="宋体" panose="02010600030101010101" pitchFamily="2" charset="-122"/>
              </a:rPr>
              <a:t>遍历单词数组</a:t>
            </a:r>
            <a:br>
              <a:rPr lang="zh-CN" altLang="zh-CN" sz="1200" i="1" dirty="0">
                <a:solidFill>
                  <a:srgbClr val="999999"/>
                </a:solidFill>
                <a:latin typeface="宋体" panose="02010600030101010101" pitchFamily="2" charset="-122"/>
                <a:ea typeface="宋体" panose="02010600030101010101" pitchFamily="2" charset="-122"/>
              </a:rPr>
            </a:br>
            <a:r>
              <a:rPr lang="zh-CN" altLang="zh-CN" sz="1200" i="1" dirty="0">
                <a:solidFill>
                  <a:srgbClr val="999999"/>
                </a:solidFill>
                <a:latin typeface="宋体" panose="02010600030101010101" pitchFamily="2" charset="-122"/>
                <a:ea typeface="宋体" panose="02010600030101010101" pitchFamily="2" charset="-122"/>
              </a:rPr>
              <a:t>        </a:t>
            </a:r>
            <a:r>
              <a:rPr lang="zh-CN" altLang="zh-CN" sz="1200" dirty="0">
                <a:solidFill>
                  <a:srgbClr val="0033B3"/>
                </a:solidFill>
                <a:latin typeface="Arial Unicode MS" panose="020B0604020202020204" pitchFamily="34" charset="-122"/>
                <a:ea typeface="JetBrains Mono"/>
              </a:rPr>
              <a:t>for </a:t>
            </a:r>
            <a:r>
              <a:rPr lang="zh-CN" altLang="zh-CN" sz="1200" dirty="0">
                <a:solidFill>
                  <a:srgbClr val="080808"/>
                </a:solidFill>
                <a:latin typeface="Arial Unicode MS" panose="020B0604020202020204" pitchFamily="34" charset="-122"/>
                <a:ea typeface="JetBrains Mono"/>
              </a:rPr>
              <a:t>(</a:t>
            </a:r>
            <a:r>
              <a:rPr lang="zh-CN" altLang="zh-CN" sz="1200" dirty="0">
                <a:solidFill>
                  <a:srgbClr val="000000"/>
                </a:solidFill>
                <a:latin typeface="Arial Unicode MS" panose="020B0604020202020204" pitchFamily="34" charset="-122"/>
                <a:ea typeface="JetBrains Mono"/>
              </a:rPr>
              <a:t>String word </a:t>
            </a:r>
            <a:r>
              <a:rPr lang="zh-CN" altLang="zh-CN" sz="1200" dirty="0">
                <a:solidFill>
                  <a:srgbClr val="080808"/>
                </a:solidFill>
                <a:latin typeface="Arial Unicode MS" panose="020B0604020202020204" pitchFamily="34" charset="-122"/>
                <a:ea typeface="JetBrains Mono"/>
              </a:rPr>
              <a:t>: </a:t>
            </a:r>
            <a:r>
              <a:rPr lang="zh-CN" altLang="zh-CN" sz="1200" dirty="0">
                <a:solidFill>
                  <a:srgbClr val="000000"/>
                </a:solidFill>
                <a:latin typeface="Arial Unicode MS" panose="020B0604020202020204" pitchFamily="34" charset="-122"/>
                <a:ea typeface="JetBrains Mono"/>
              </a:rPr>
              <a:t>words</a:t>
            </a:r>
            <a:r>
              <a:rPr lang="zh-CN" altLang="zh-CN" sz="1200" dirty="0">
                <a:solidFill>
                  <a:srgbClr val="080808"/>
                </a:solidFill>
                <a:latin typeface="Arial Unicode MS" panose="020B0604020202020204" pitchFamily="34" charset="-122"/>
                <a:ea typeface="JetBrains Mono"/>
              </a:rPr>
              <a:t>) {</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            </a:t>
            </a:r>
            <a:r>
              <a:rPr lang="zh-CN" altLang="zh-CN" sz="1200" dirty="0">
                <a:solidFill>
                  <a:srgbClr val="871094"/>
                </a:solidFill>
                <a:latin typeface="Arial Unicode MS" panose="020B0604020202020204" pitchFamily="34" charset="-122"/>
                <a:ea typeface="JetBrains Mono"/>
              </a:rPr>
              <a:t>keyOut</a:t>
            </a:r>
            <a:r>
              <a:rPr lang="zh-CN" altLang="zh-CN" sz="1200" dirty="0">
                <a:solidFill>
                  <a:srgbClr val="080808"/>
                </a:solidFill>
                <a:latin typeface="Arial Unicode MS" panose="020B0604020202020204" pitchFamily="34" charset="-122"/>
                <a:ea typeface="JetBrains Mono"/>
              </a:rPr>
              <a:t>.set(</a:t>
            </a:r>
            <a:r>
              <a:rPr lang="zh-CN" altLang="zh-CN" sz="1200" dirty="0">
                <a:solidFill>
                  <a:srgbClr val="000000"/>
                </a:solidFill>
                <a:latin typeface="Arial Unicode MS" panose="020B0604020202020204" pitchFamily="34" charset="-122"/>
                <a:ea typeface="JetBrains Mono"/>
              </a:rPr>
              <a:t>word</a:t>
            </a:r>
            <a:r>
              <a:rPr lang="zh-CN" altLang="zh-CN" sz="1200" dirty="0">
                <a:solidFill>
                  <a:srgbClr val="080808"/>
                </a:solidFill>
                <a:latin typeface="Arial Unicode MS" panose="020B0604020202020204" pitchFamily="34" charset="-122"/>
                <a:ea typeface="JetBrains Mono"/>
              </a:rPr>
              <a:t>);</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            </a:t>
            </a:r>
            <a:r>
              <a:rPr lang="zh-CN" altLang="zh-CN" sz="1200" i="1" dirty="0">
                <a:solidFill>
                  <a:srgbClr val="999999"/>
                </a:solidFill>
                <a:latin typeface="Arial Unicode MS" panose="020B0604020202020204" pitchFamily="34" charset="-122"/>
                <a:ea typeface="JetBrains Mono"/>
              </a:rPr>
              <a:t>//</a:t>
            </a:r>
            <a:r>
              <a:rPr lang="zh-CN" altLang="zh-CN" sz="1200" i="1" dirty="0">
                <a:solidFill>
                  <a:srgbClr val="999999"/>
                </a:solidFill>
                <a:latin typeface="宋体" panose="02010600030101010101" pitchFamily="2" charset="-122"/>
                <a:ea typeface="宋体" panose="02010600030101010101" pitchFamily="2" charset="-122"/>
              </a:rPr>
              <a:t>输出单词，并标记</a:t>
            </a:r>
            <a:r>
              <a:rPr lang="zh-CN" altLang="zh-CN" sz="1200" i="1" dirty="0">
                <a:solidFill>
                  <a:srgbClr val="999999"/>
                </a:solidFill>
                <a:latin typeface="Arial Unicode MS" panose="020B0604020202020204" pitchFamily="34" charset="-122"/>
                <a:ea typeface="JetBrains Mono"/>
              </a:rPr>
              <a:t>1</a:t>
            </a:r>
            <a:br>
              <a:rPr lang="zh-CN" altLang="zh-CN" sz="1200" i="1" dirty="0">
                <a:solidFill>
                  <a:srgbClr val="999999"/>
                </a:solidFill>
                <a:latin typeface="Arial Unicode MS" panose="020B0604020202020204" pitchFamily="34" charset="-122"/>
                <a:ea typeface="JetBrains Mono"/>
              </a:rPr>
            </a:br>
            <a:r>
              <a:rPr lang="zh-CN" altLang="zh-CN" sz="1200" i="1" dirty="0">
                <a:solidFill>
                  <a:srgbClr val="999999"/>
                </a:solidFill>
                <a:latin typeface="Arial Unicode MS" panose="020B0604020202020204" pitchFamily="34" charset="-122"/>
                <a:ea typeface="JetBrains Mono"/>
              </a:rPr>
              <a:t>            </a:t>
            </a:r>
            <a:r>
              <a:rPr lang="zh-CN" altLang="zh-CN" sz="1200" dirty="0">
                <a:solidFill>
                  <a:srgbClr val="080808"/>
                </a:solidFill>
                <a:latin typeface="Arial Unicode MS" panose="020B0604020202020204" pitchFamily="34" charset="-122"/>
                <a:ea typeface="JetBrains Mono"/>
              </a:rPr>
              <a:t>context.write(</a:t>
            </a:r>
            <a:r>
              <a:rPr lang="zh-CN" altLang="zh-CN" sz="1200" dirty="0">
                <a:solidFill>
                  <a:srgbClr val="0033B3"/>
                </a:solidFill>
                <a:latin typeface="Arial Unicode MS" panose="020B0604020202020204" pitchFamily="34" charset="-122"/>
                <a:ea typeface="JetBrains Mono"/>
              </a:rPr>
              <a:t>new </a:t>
            </a:r>
            <a:r>
              <a:rPr lang="zh-CN" altLang="zh-CN" sz="1200" dirty="0">
                <a:solidFill>
                  <a:srgbClr val="080808"/>
                </a:solidFill>
                <a:latin typeface="Arial Unicode MS" panose="020B0604020202020204" pitchFamily="34" charset="-122"/>
                <a:ea typeface="JetBrains Mono"/>
              </a:rPr>
              <a:t>Text(</a:t>
            </a:r>
            <a:r>
              <a:rPr lang="zh-CN" altLang="zh-CN" sz="1200" dirty="0">
                <a:solidFill>
                  <a:srgbClr val="000000"/>
                </a:solidFill>
                <a:latin typeface="Arial Unicode MS" panose="020B0604020202020204" pitchFamily="34" charset="-122"/>
                <a:ea typeface="JetBrains Mono"/>
              </a:rPr>
              <a:t>word</a:t>
            </a:r>
            <a:r>
              <a:rPr lang="zh-CN" altLang="zh-CN" sz="1200" dirty="0">
                <a:solidFill>
                  <a:srgbClr val="080808"/>
                </a:solidFill>
                <a:latin typeface="Arial Unicode MS" panose="020B0604020202020204" pitchFamily="34" charset="-122"/>
                <a:ea typeface="JetBrains Mono"/>
              </a:rPr>
              <a:t>),</a:t>
            </a:r>
            <a:r>
              <a:rPr lang="zh-CN" altLang="zh-CN" sz="1200" i="1" dirty="0">
                <a:solidFill>
                  <a:srgbClr val="871094"/>
                </a:solidFill>
                <a:latin typeface="Arial Unicode MS" panose="020B0604020202020204" pitchFamily="34" charset="-122"/>
                <a:ea typeface="JetBrains Mono"/>
              </a:rPr>
              <a:t>valueOut</a:t>
            </a:r>
            <a:r>
              <a:rPr lang="zh-CN" altLang="zh-CN" sz="1200" dirty="0">
                <a:solidFill>
                  <a:srgbClr val="080808"/>
                </a:solidFill>
                <a:latin typeface="Arial Unicode MS" panose="020B0604020202020204" pitchFamily="34" charset="-122"/>
                <a:ea typeface="JetBrains Mono"/>
              </a:rPr>
              <a:t>);</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        }</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    }</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a:t>
            </a:r>
            <a:endParaRPr lang="zh-CN" altLang="zh-CN" sz="1600" dirty="0">
              <a:latin typeface="Arial" panose="020B0604020202020204" pitchFamily="34" charset="0"/>
            </a:endParaRPr>
          </a:p>
        </p:txBody>
      </p:sp>
      <p:sp>
        <p:nvSpPr>
          <p:cNvPr id="2"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69574206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en-US" altLang="zh-CN" dirty="0"/>
              <a:t>Reducer</a:t>
            </a:r>
            <a:r>
              <a:rPr lang="zh-CN" altLang="en-US" dirty="0"/>
              <a:t>类编写</a:t>
            </a:r>
            <a:endParaRPr lang="en-US" altLang="zh-CN" dirty="0"/>
          </a:p>
        </p:txBody>
      </p:sp>
      <p:sp>
        <p:nvSpPr>
          <p:cNvPr id="5" name="标题 4"/>
          <p:cNvSpPr>
            <a:spLocks noGrp="1"/>
          </p:cNvSpPr>
          <p:nvPr>
            <p:ph type="title"/>
          </p:nvPr>
        </p:nvSpPr>
        <p:spPr/>
        <p:txBody>
          <a:bodyPr/>
          <a:lstStyle/>
          <a:p>
            <a:r>
              <a:rPr lang="en-US" altLang="zh-CN" dirty="0"/>
              <a:t>Hadoop MapReduce</a:t>
            </a:r>
            <a:r>
              <a:rPr lang="zh-CN" altLang="en-US" dirty="0"/>
              <a:t>官方示例</a:t>
            </a:r>
          </a:p>
        </p:txBody>
      </p:sp>
      <p:sp>
        <p:nvSpPr>
          <p:cNvPr id="6" name="文本占位符 5"/>
          <p:cNvSpPr>
            <a:spLocks noGrp="1"/>
          </p:cNvSpPr>
          <p:nvPr>
            <p:ph type="body" sz="quarter" idx="10"/>
          </p:nvPr>
        </p:nvSpPr>
        <p:spPr/>
        <p:txBody>
          <a:bodyPr/>
          <a:lstStyle/>
          <a:p>
            <a:r>
              <a:rPr lang="en-US" altLang="zh-CN" dirty="0"/>
              <a:t>WordCount Java</a:t>
            </a:r>
            <a:r>
              <a:rPr lang="zh-CN" altLang="en-US" dirty="0"/>
              <a:t>代码实现</a:t>
            </a:r>
          </a:p>
        </p:txBody>
      </p:sp>
      <p:sp>
        <p:nvSpPr>
          <p:cNvPr id="8" name="TextBox 3">
            <a:extLst>
              <a:ext uri="{FF2B5EF4-FFF2-40B4-BE49-F238E27FC236}">
                <a16:creationId xmlns:a16="http://schemas.microsoft.com/office/drawing/2014/main" id="{0C998B78-AB18-3C47-A1C7-25AE9A3A40B0}"/>
              </a:ext>
            </a:extLst>
          </p:cNvPr>
          <p:cNvSpPr txBox="1"/>
          <p:nvPr/>
        </p:nvSpPr>
        <p:spPr>
          <a:xfrm>
            <a:off x="2824346" y="2449388"/>
            <a:ext cx="6522665" cy="3600986"/>
          </a:xfrm>
          <a:prstGeom prst="rect">
            <a:avLst/>
          </a:prstGeom>
          <a:solidFill>
            <a:srgbClr val="FFFFE4"/>
          </a:solidFill>
          <a:ln w="3175">
            <a:solidFill>
              <a:srgbClr val="919191"/>
            </a:solidFill>
          </a:ln>
        </p:spPr>
        <p:txBody>
          <a:bodyPr wrap="square">
            <a:spAutoFit/>
          </a:bodyPr>
          <a:lstStyle/>
          <a:p>
            <a:pPr lvl="0" eaLnBrk="0" fontAlgn="base" hangingPunct="0">
              <a:spcBef>
                <a:spcPct val="0"/>
              </a:spcBef>
              <a:spcAft>
                <a:spcPct val="0"/>
              </a:spcAft>
            </a:pPr>
            <a:r>
              <a:rPr lang="zh-CN" altLang="zh-CN" sz="1200" dirty="0">
                <a:solidFill>
                  <a:srgbClr val="0033B3"/>
                </a:solidFill>
                <a:latin typeface="Arial Unicode MS" panose="020B0604020202020204" pitchFamily="34" charset="-122"/>
                <a:ea typeface="JetBrains Mono"/>
              </a:rPr>
              <a:t>public class </a:t>
            </a:r>
            <a:r>
              <a:rPr lang="zh-CN" altLang="zh-CN" sz="1200" dirty="0">
                <a:solidFill>
                  <a:srgbClr val="000000"/>
                </a:solidFill>
                <a:latin typeface="Arial Unicode MS" panose="020B0604020202020204" pitchFamily="34" charset="-122"/>
                <a:ea typeface="JetBrains Mono"/>
              </a:rPr>
              <a:t>WordCountReducer </a:t>
            </a:r>
            <a:r>
              <a:rPr lang="zh-CN" altLang="zh-CN" sz="1200" dirty="0">
                <a:solidFill>
                  <a:srgbClr val="0033B3"/>
                </a:solidFill>
                <a:latin typeface="Arial Unicode MS" panose="020B0604020202020204" pitchFamily="34" charset="-122"/>
                <a:ea typeface="JetBrains Mono"/>
              </a:rPr>
              <a:t>extends </a:t>
            </a:r>
            <a:r>
              <a:rPr lang="zh-CN" altLang="zh-CN" sz="1200" dirty="0">
                <a:solidFill>
                  <a:srgbClr val="000000"/>
                </a:solidFill>
                <a:latin typeface="Arial Unicode MS" panose="020B0604020202020204" pitchFamily="34" charset="-122"/>
                <a:ea typeface="JetBrains Mono"/>
              </a:rPr>
              <a:t>Reducer</a:t>
            </a:r>
            <a:r>
              <a:rPr lang="zh-CN" altLang="zh-CN" sz="1200" dirty="0">
                <a:solidFill>
                  <a:srgbClr val="080808"/>
                </a:solidFill>
                <a:latin typeface="Arial Unicode MS" panose="020B0604020202020204" pitchFamily="34" charset="-122"/>
                <a:ea typeface="JetBrains Mono"/>
              </a:rPr>
              <a:t>&lt;</a:t>
            </a:r>
            <a:r>
              <a:rPr lang="zh-CN" altLang="zh-CN" sz="1200" dirty="0">
                <a:solidFill>
                  <a:srgbClr val="000000"/>
                </a:solidFill>
                <a:latin typeface="Arial Unicode MS" panose="020B0604020202020204" pitchFamily="34" charset="-122"/>
                <a:ea typeface="JetBrains Mono"/>
              </a:rPr>
              <a:t>Text</a:t>
            </a:r>
            <a:r>
              <a:rPr lang="zh-CN" altLang="zh-CN" sz="1200" dirty="0">
                <a:solidFill>
                  <a:srgbClr val="080808"/>
                </a:solidFill>
                <a:latin typeface="Arial Unicode MS" panose="020B0604020202020204" pitchFamily="34" charset="-122"/>
                <a:ea typeface="JetBrains Mono"/>
              </a:rPr>
              <a:t>, </a:t>
            </a:r>
            <a:r>
              <a:rPr lang="zh-CN" altLang="zh-CN" sz="1200" dirty="0">
                <a:solidFill>
                  <a:srgbClr val="000000"/>
                </a:solidFill>
                <a:latin typeface="Arial Unicode MS" panose="020B0604020202020204" pitchFamily="34" charset="-122"/>
                <a:ea typeface="JetBrains Mono"/>
              </a:rPr>
              <a:t>LongWritable</a:t>
            </a:r>
            <a:r>
              <a:rPr lang="zh-CN" altLang="zh-CN" sz="1200" dirty="0">
                <a:solidFill>
                  <a:srgbClr val="080808"/>
                </a:solidFill>
                <a:latin typeface="Arial Unicode MS" panose="020B0604020202020204" pitchFamily="34" charset="-122"/>
                <a:ea typeface="JetBrains Mono"/>
              </a:rPr>
              <a:t>,</a:t>
            </a:r>
            <a:r>
              <a:rPr lang="zh-CN" altLang="zh-CN" sz="1200" dirty="0">
                <a:solidFill>
                  <a:srgbClr val="000000"/>
                </a:solidFill>
                <a:latin typeface="Arial Unicode MS" panose="020B0604020202020204" pitchFamily="34" charset="-122"/>
                <a:ea typeface="JetBrains Mono"/>
              </a:rPr>
              <a:t>Text</a:t>
            </a:r>
            <a:r>
              <a:rPr lang="zh-CN" altLang="zh-CN" sz="1200" dirty="0">
                <a:solidFill>
                  <a:srgbClr val="080808"/>
                </a:solidFill>
                <a:latin typeface="Arial Unicode MS" panose="020B0604020202020204" pitchFamily="34" charset="-122"/>
                <a:ea typeface="JetBrains Mono"/>
              </a:rPr>
              <a:t>,</a:t>
            </a:r>
            <a:r>
              <a:rPr lang="zh-CN" altLang="zh-CN" sz="1200" dirty="0">
                <a:solidFill>
                  <a:srgbClr val="000000"/>
                </a:solidFill>
                <a:latin typeface="Arial Unicode MS" panose="020B0604020202020204" pitchFamily="34" charset="-122"/>
                <a:ea typeface="JetBrains Mono"/>
              </a:rPr>
              <a:t>LongWritable</a:t>
            </a:r>
            <a:r>
              <a:rPr lang="zh-CN" altLang="zh-CN" sz="1200" dirty="0">
                <a:solidFill>
                  <a:srgbClr val="080808"/>
                </a:solidFill>
                <a:latin typeface="Arial Unicode MS" panose="020B0604020202020204" pitchFamily="34" charset="-122"/>
                <a:ea typeface="JetBrains Mono"/>
              </a:rPr>
              <a:t>&gt; {</a:t>
            </a:r>
            <a:br>
              <a:rPr lang="zh-CN" altLang="zh-CN" sz="1200" dirty="0">
                <a:solidFill>
                  <a:srgbClr val="080808"/>
                </a:solidFill>
                <a:latin typeface="Arial Unicode MS" panose="020B0604020202020204" pitchFamily="34" charset="-122"/>
                <a:ea typeface="JetBrains Mono"/>
              </a:rPr>
            </a:b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    </a:t>
            </a:r>
            <a:r>
              <a:rPr lang="zh-CN" altLang="zh-CN" sz="1200" dirty="0">
                <a:solidFill>
                  <a:srgbClr val="0033B3"/>
                </a:solidFill>
                <a:latin typeface="Arial Unicode MS" panose="020B0604020202020204" pitchFamily="34" charset="-122"/>
                <a:ea typeface="JetBrains Mono"/>
              </a:rPr>
              <a:t>private </a:t>
            </a:r>
            <a:r>
              <a:rPr lang="zh-CN" altLang="zh-CN" sz="1200" dirty="0">
                <a:solidFill>
                  <a:srgbClr val="000000"/>
                </a:solidFill>
                <a:latin typeface="Arial Unicode MS" panose="020B0604020202020204" pitchFamily="34" charset="-122"/>
                <a:ea typeface="JetBrains Mono"/>
              </a:rPr>
              <a:t>LongWritable </a:t>
            </a:r>
            <a:r>
              <a:rPr lang="zh-CN" altLang="zh-CN" sz="1200" dirty="0">
                <a:solidFill>
                  <a:srgbClr val="871094"/>
                </a:solidFill>
                <a:latin typeface="Arial Unicode MS" panose="020B0604020202020204" pitchFamily="34" charset="-122"/>
                <a:ea typeface="JetBrains Mono"/>
              </a:rPr>
              <a:t>result </a:t>
            </a:r>
            <a:r>
              <a:rPr lang="zh-CN" altLang="zh-CN" sz="1200" dirty="0">
                <a:solidFill>
                  <a:srgbClr val="080808"/>
                </a:solidFill>
                <a:latin typeface="Arial Unicode MS" panose="020B0604020202020204" pitchFamily="34" charset="-122"/>
                <a:ea typeface="JetBrains Mono"/>
              </a:rPr>
              <a:t>= </a:t>
            </a:r>
            <a:r>
              <a:rPr lang="zh-CN" altLang="zh-CN" sz="1200" dirty="0">
                <a:solidFill>
                  <a:srgbClr val="0033B3"/>
                </a:solidFill>
                <a:latin typeface="Arial Unicode MS" panose="020B0604020202020204" pitchFamily="34" charset="-122"/>
                <a:ea typeface="JetBrains Mono"/>
              </a:rPr>
              <a:t>new </a:t>
            </a:r>
            <a:r>
              <a:rPr lang="zh-CN" altLang="zh-CN" sz="1200" dirty="0">
                <a:solidFill>
                  <a:srgbClr val="080808"/>
                </a:solidFill>
                <a:latin typeface="Arial Unicode MS" panose="020B0604020202020204" pitchFamily="34" charset="-122"/>
                <a:ea typeface="JetBrains Mono"/>
              </a:rPr>
              <a:t>LongWritable();</a:t>
            </a:r>
            <a:br>
              <a:rPr lang="zh-CN" altLang="zh-CN" sz="1200" dirty="0">
                <a:solidFill>
                  <a:srgbClr val="080808"/>
                </a:solidFill>
                <a:latin typeface="Arial Unicode MS" panose="020B0604020202020204" pitchFamily="34" charset="-122"/>
                <a:ea typeface="JetBrains Mono"/>
              </a:rPr>
            </a:b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    </a:t>
            </a:r>
            <a:r>
              <a:rPr lang="zh-CN" altLang="zh-CN" sz="1200" dirty="0">
                <a:solidFill>
                  <a:srgbClr val="9E880D"/>
                </a:solidFill>
                <a:latin typeface="Arial Unicode MS" panose="020B0604020202020204" pitchFamily="34" charset="-122"/>
                <a:ea typeface="JetBrains Mono"/>
              </a:rPr>
              <a:t>@Override</a:t>
            </a:r>
            <a:br>
              <a:rPr lang="zh-CN" altLang="zh-CN" sz="1200" dirty="0">
                <a:solidFill>
                  <a:srgbClr val="9E880D"/>
                </a:solidFill>
                <a:latin typeface="Arial Unicode MS" panose="020B0604020202020204" pitchFamily="34" charset="-122"/>
                <a:ea typeface="JetBrains Mono"/>
              </a:rPr>
            </a:br>
            <a:r>
              <a:rPr lang="zh-CN" altLang="zh-CN" sz="1200" dirty="0">
                <a:solidFill>
                  <a:srgbClr val="9E880D"/>
                </a:solidFill>
                <a:latin typeface="Arial Unicode MS" panose="020B0604020202020204" pitchFamily="34" charset="-122"/>
                <a:ea typeface="JetBrains Mono"/>
              </a:rPr>
              <a:t>    </a:t>
            </a:r>
            <a:r>
              <a:rPr lang="zh-CN" altLang="zh-CN" sz="1200" dirty="0">
                <a:solidFill>
                  <a:srgbClr val="0033B3"/>
                </a:solidFill>
                <a:latin typeface="Arial Unicode MS" panose="020B0604020202020204" pitchFamily="34" charset="-122"/>
                <a:ea typeface="JetBrains Mono"/>
              </a:rPr>
              <a:t>protected void </a:t>
            </a:r>
            <a:r>
              <a:rPr lang="zh-CN" altLang="zh-CN" sz="1200" dirty="0">
                <a:solidFill>
                  <a:srgbClr val="00627A"/>
                </a:solidFill>
                <a:latin typeface="Arial Unicode MS" panose="020B0604020202020204" pitchFamily="34" charset="-122"/>
                <a:ea typeface="JetBrains Mono"/>
              </a:rPr>
              <a:t>reduce</a:t>
            </a:r>
            <a:r>
              <a:rPr lang="zh-CN" altLang="zh-CN" sz="1200" dirty="0">
                <a:solidFill>
                  <a:srgbClr val="080808"/>
                </a:solidFill>
                <a:latin typeface="Arial Unicode MS" panose="020B0604020202020204" pitchFamily="34" charset="-122"/>
                <a:ea typeface="JetBrains Mono"/>
              </a:rPr>
              <a:t>(</a:t>
            </a:r>
            <a:r>
              <a:rPr lang="zh-CN" altLang="zh-CN" sz="1200" dirty="0">
                <a:solidFill>
                  <a:srgbClr val="000000"/>
                </a:solidFill>
                <a:latin typeface="Arial Unicode MS" panose="020B0604020202020204" pitchFamily="34" charset="-122"/>
                <a:ea typeface="JetBrains Mono"/>
              </a:rPr>
              <a:t>Text </a:t>
            </a:r>
            <a:r>
              <a:rPr lang="zh-CN" altLang="zh-CN" sz="1200" dirty="0">
                <a:solidFill>
                  <a:srgbClr val="080808"/>
                </a:solidFill>
                <a:latin typeface="Arial Unicode MS" panose="020B0604020202020204" pitchFamily="34" charset="-122"/>
                <a:ea typeface="JetBrains Mono"/>
              </a:rPr>
              <a:t>key, </a:t>
            </a:r>
            <a:r>
              <a:rPr lang="zh-CN" altLang="zh-CN" sz="1200" dirty="0">
                <a:solidFill>
                  <a:srgbClr val="000000"/>
                </a:solidFill>
                <a:latin typeface="Arial Unicode MS" panose="020B0604020202020204" pitchFamily="34" charset="-122"/>
                <a:ea typeface="JetBrains Mono"/>
              </a:rPr>
              <a:t>Iterable</a:t>
            </a:r>
            <a:r>
              <a:rPr lang="zh-CN" altLang="zh-CN" sz="1200" dirty="0">
                <a:solidFill>
                  <a:srgbClr val="080808"/>
                </a:solidFill>
                <a:latin typeface="Arial Unicode MS" panose="020B0604020202020204" pitchFamily="34" charset="-122"/>
                <a:ea typeface="JetBrains Mono"/>
              </a:rPr>
              <a:t>&lt;</a:t>
            </a:r>
            <a:r>
              <a:rPr lang="zh-CN" altLang="zh-CN" sz="1200" dirty="0">
                <a:solidFill>
                  <a:srgbClr val="000000"/>
                </a:solidFill>
                <a:latin typeface="Arial Unicode MS" panose="020B0604020202020204" pitchFamily="34" charset="-122"/>
                <a:ea typeface="JetBrains Mono"/>
              </a:rPr>
              <a:t>LongWritable</a:t>
            </a:r>
            <a:r>
              <a:rPr lang="zh-CN" altLang="zh-CN" sz="1200" dirty="0">
                <a:solidFill>
                  <a:srgbClr val="080808"/>
                </a:solidFill>
                <a:latin typeface="Arial Unicode MS" panose="020B0604020202020204" pitchFamily="34" charset="-122"/>
                <a:ea typeface="JetBrains Mono"/>
              </a:rPr>
              <a:t>&gt; values, </a:t>
            </a:r>
            <a:r>
              <a:rPr lang="zh-CN" altLang="zh-CN" sz="1200" dirty="0">
                <a:solidFill>
                  <a:srgbClr val="000000"/>
                </a:solidFill>
                <a:latin typeface="Arial Unicode MS" panose="020B0604020202020204" pitchFamily="34" charset="-122"/>
                <a:ea typeface="JetBrains Mono"/>
              </a:rPr>
              <a:t>Context </a:t>
            </a:r>
            <a:r>
              <a:rPr lang="zh-CN" altLang="zh-CN" sz="1200" dirty="0">
                <a:solidFill>
                  <a:srgbClr val="080808"/>
                </a:solidFill>
                <a:latin typeface="Arial Unicode MS" panose="020B0604020202020204" pitchFamily="34" charset="-122"/>
                <a:ea typeface="JetBrains Mono"/>
              </a:rPr>
              <a:t>context) </a:t>
            </a:r>
            <a:r>
              <a:rPr lang="zh-CN" altLang="zh-CN" sz="1200" dirty="0">
                <a:solidFill>
                  <a:srgbClr val="0033B3"/>
                </a:solidFill>
                <a:latin typeface="Arial Unicode MS" panose="020B0604020202020204" pitchFamily="34" charset="-122"/>
                <a:ea typeface="JetBrains Mono"/>
              </a:rPr>
              <a:t>throws </a:t>
            </a:r>
            <a:r>
              <a:rPr lang="zh-CN" altLang="zh-CN" sz="1200" dirty="0">
                <a:solidFill>
                  <a:srgbClr val="000000"/>
                </a:solidFill>
                <a:latin typeface="Arial Unicode MS" panose="020B0604020202020204" pitchFamily="34" charset="-122"/>
                <a:ea typeface="JetBrains Mono"/>
              </a:rPr>
              <a:t>IOException</a:t>
            </a:r>
            <a:r>
              <a:rPr lang="zh-CN" altLang="zh-CN" sz="1200" dirty="0">
                <a:solidFill>
                  <a:srgbClr val="080808"/>
                </a:solidFill>
                <a:latin typeface="Arial Unicode MS" panose="020B0604020202020204" pitchFamily="34" charset="-122"/>
                <a:ea typeface="JetBrains Mono"/>
              </a:rPr>
              <a:t>, </a:t>
            </a:r>
            <a:r>
              <a:rPr lang="zh-CN" altLang="zh-CN" sz="1200" dirty="0">
                <a:solidFill>
                  <a:srgbClr val="000000"/>
                </a:solidFill>
                <a:latin typeface="Arial Unicode MS" panose="020B0604020202020204" pitchFamily="34" charset="-122"/>
                <a:ea typeface="JetBrains Mono"/>
              </a:rPr>
              <a:t>InterruptedException </a:t>
            </a:r>
            <a:r>
              <a:rPr lang="zh-CN" altLang="zh-CN" sz="1200" dirty="0">
                <a:solidFill>
                  <a:srgbClr val="080808"/>
                </a:solidFill>
                <a:latin typeface="Arial Unicode MS" panose="020B0604020202020204" pitchFamily="34" charset="-122"/>
                <a:ea typeface="JetBrains Mono"/>
              </a:rPr>
              <a:t>{</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        </a:t>
            </a:r>
            <a:r>
              <a:rPr lang="zh-CN" altLang="zh-CN" sz="1200" i="1" dirty="0">
                <a:solidFill>
                  <a:srgbClr val="999999"/>
                </a:solidFill>
                <a:latin typeface="Arial Unicode MS" panose="020B0604020202020204" pitchFamily="34" charset="-122"/>
                <a:ea typeface="JetBrains Mono"/>
              </a:rPr>
              <a:t>//</a:t>
            </a:r>
            <a:r>
              <a:rPr lang="zh-CN" altLang="zh-CN" sz="1200" i="1" dirty="0">
                <a:solidFill>
                  <a:srgbClr val="999999"/>
                </a:solidFill>
                <a:latin typeface="宋体" panose="02010600030101010101" pitchFamily="2" charset="-122"/>
                <a:ea typeface="宋体" panose="02010600030101010101" pitchFamily="2" charset="-122"/>
              </a:rPr>
              <a:t>统计变量</a:t>
            </a:r>
            <a:br>
              <a:rPr lang="zh-CN" altLang="zh-CN" sz="1200" i="1" dirty="0">
                <a:solidFill>
                  <a:srgbClr val="999999"/>
                </a:solidFill>
                <a:latin typeface="宋体" panose="02010600030101010101" pitchFamily="2" charset="-122"/>
                <a:ea typeface="宋体" panose="02010600030101010101" pitchFamily="2" charset="-122"/>
              </a:rPr>
            </a:br>
            <a:r>
              <a:rPr lang="zh-CN" altLang="zh-CN" sz="1200" i="1" dirty="0">
                <a:solidFill>
                  <a:srgbClr val="999999"/>
                </a:solidFill>
                <a:latin typeface="宋体" panose="02010600030101010101" pitchFamily="2" charset="-122"/>
                <a:ea typeface="宋体" panose="02010600030101010101" pitchFamily="2" charset="-122"/>
              </a:rPr>
              <a:t>        </a:t>
            </a:r>
            <a:r>
              <a:rPr lang="zh-CN" altLang="zh-CN" sz="1200" dirty="0">
                <a:solidFill>
                  <a:srgbClr val="0033B3"/>
                </a:solidFill>
                <a:latin typeface="Arial Unicode MS" panose="020B0604020202020204" pitchFamily="34" charset="-122"/>
                <a:ea typeface="JetBrains Mono"/>
              </a:rPr>
              <a:t>long </a:t>
            </a:r>
            <a:r>
              <a:rPr lang="zh-CN" altLang="zh-CN" sz="1200" dirty="0">
                <a:solidFill>
                  <a:srgbClr val="080808"/>
                </a:solidFill>
                <a:latin typeface="Arial Unicode MS" panose="020B0604020202020204" pitchFamily="34" charset="-122"/>
                <a:ea typeface="JetBrains Mono"/>
              </a:rPr>
              <a:t>count = </a:t>
            </a:r>
            <a:r>
              <a:rPr lang="zh-CN" altLang="zh-CN" sz="1200" dirty="0">
                <a:solidFill>
                  <a:srgbClr val="1750EB"/>
                </a:solidFill>
                <a:latin typeface="Arial Unicode MS" panose="020B0604020202020204" pitchFamily="34" charset="-122"/>
                <a:ea typeface="JetBrains Mono"/>
              </a:rPr>
              <a:t>0</a:t>
            </a:r>
            <a:r>
              <a:rPr lang="zh-CN" altLang="zh-CN" sz="1200" dirty="0">
                <a:solidFill>
                  <a:srgbClr val="080808"/>
                </a:solidFill>
                <a:latin typeface="Arial Unicode MS" panose="020B0604020202020204" pitchFamily="34" charset="-122"/>
                <a:ea typeface="JetBrains Mono"/>
              </a:rPr>
              <a:t>;</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        </a:t>
            </a:r>
            <a:r>
              <a:rPr lang="zh-CN" altLang="zh-CN" sz="1200" i="1" dirty="0">
                <a:solidFill>
                  <a:srgbClr val="999999"/>
                </a:solidFill>
                <a:latin typeface="Arial Unicode MS" panose="020B0604020202020204" pitchFamily="34" charset="-122"/>
                <a:ea typeface="JetBrains Mono"/>
              </a:rPr>
              <a:t>//</a:t>
            </a:r>
            <a:r>
              <a:rPr lang="zh-CN" altLang="zh-CN" sz="1200" i="1" dirty="0">
                <a:solidFill>
                  <a:srgbClr val="999999"/>
                </a:solidFill>
                <a:latin typeface="宋体" panose="02010600030101010101" pitchFamily="2" charset="-122"/>
                <a:ea typeface="宋体" panose="02010600030101010101" pitchFamily="2" charset="-122"/>
              </a:rPr>
              <a:t>遍历一组数据，取出该组所有的</a:t>
            </a:r>
            <a:r>
              <a:rPr lang="zh-CN" altLang="zh-CN" sz="1200" i="1" dirty="0">
                <a:solidFill>
                  <a:srgbClr val="999999"/>
                </a:solidFill>
                <a:latin typeface="Arial Unicode MS" panose="020B0604020202020204" pitchFamily="34" charset="-122"/>
                <a:ea typeface="JetBrains Mono"/>
              </a:rPr>
              <a:t>value</a:t>
            </a:r>
            <a:br>
              <a:rPr lang="zh-CN" altLang="zh-CN" sz="1200" i="1" dirty="0">
                <a:solidFill>
                  <a:srgbClr val="999999"/>
                </a:solidFill>
                <a:latin typeface="Arial Unicode MS" panose="020B0604020202020204" pitchFamily="34" charset="-122"/>
                <a:ea typeface="JetBrains Mono"/>
              </a:rPr>
            </a:br>
            <a:r>
              <a:rPr lang="zh-CN" altLang="zh-CN" sz="1200" i="1" dirty="0">
                <a:solidFill>
                  <a:srgbClr val="999999"/>
                </a:solidFill>
                <a:latin typeface="Arial Unicode MS" panose="020B0604020202020204" pitchFamily="34" charset="-122"/>
                <a:ea typeface="JetBrains Mono"/>
              </a:rPr>
              <a:t>        </a:t>
            </a:r>
            <a:r>
              <a:rPr lang="zh-CN" altLang="zh-CN" sz="1200" dirty="0">
                <a:solidFill>
                  <a:srgbClr val="0033B3"/>
                </a:solidFill>
                <a:latin typeface="Arial Unicode MS" panose="020B0604020202020204" pitchFamily="34" charset="-122"/>
                <a:ea typeface="JetBrains Mono"/>
              </a:rPr>
              <a:t>for </a:t>
            </a:r>
            <a:r>
              <a:rPr lang="zh-CN" altLang="zh-CN" sz="1200" dirty="0">
                <a:solidFill>
                  <a:srgbClr val="080808"/>
                </a:solidFill>
                <a:latin typeface="Arial Unicode MS" panose="020B0604020202020204" pitchFamily="34" charset="-122"/>
                <a:ea typeface="JetBrains Mono"/>
              </a:rPr>
              <a:t>(</a:t>
            </a:r>
            <a:r>
              <a:rPr lang="zh-CN" altLang="zh-CN" sz="1200" dirty="0">
                <a:solidFill>
                  <a:srgbClr val="000000"/>
                </a:solidFill>
                <a:latin typeface="Arial Unicode MS" panose="020B0604020202020204" pitchFamily="34" charset="-122"/>
                <a:ea typeface="JetBrains Mono"/>
              </a:rPr>
              <a:t>LongWritable value </a:t>
            </a:r>
            <a:r>
              <a:rPr lang="zh-CN" altLang="zh-CN" sz="1200" dirty="0">
                <a:solidFill>
                  <a:srgbClr val="080808"/>
                </a:solidFill>
                <a:latin typeface="Arial Unicode MS" panose="020B0604020202020204" pitchFamily="34" charset="-122"/>
                <a:ea typeface="JetBrains Mono"/>
              </a:rPr>
              <a:t>: values) {</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            </a:t>
            </a:r>
            <a:r>
              <a:rPr lang="zh-CN" altLang="zh-CN" sz="1200" i="1" dirty="0">
                <a:solidFill>
                  <a:srgbClr val="999999"/>
                </a:solidFill>
                <a:latin typeface="Arial Unicode MS" panose="020B0604020202020204" pitchFamily="34" charset="-122"/>
                <a:ea typeface="JetBrains Mono"/>
              </a:rPr>
              <a:t>//</a:t>
            </a:r>
            <a:r>
              <a:rPr lang="zh-CN" altLang="zh-CN" sz="1200" i="1" dirty="0">
                <a:solidFill>
                  <a:srgbClr val="999999"/>
                </a:solidFill>
                <a:latin typeface="宋体" panose="02010600030101010101" pitchFamily="2" charset="-122"/>
                <a:ea typeface="宋体" panose="02010600030101010101" pitchFamily="2" charset="-122"/>
              </a:rPr>
              <a:t>所有的</a:t>
            </a:r>
            <a:r>
              <a:rPr lang="zh-CN" altLang="zh-CN" sz="1200" i="1" dirty="0">
                <a:solidFill>
                  <a:srgbClr val="999999"/>
                </a:solidFill>
                <a:latin typeface="Arial Unicode MS" panose="020B0604020202020204" pitchFamily="34" charset="-122"/>
                <a:ea typeface="JetBrains Mono"/>
              </a:rPr>
              <a:t>value</a:t>
            </a:r>
            <a:r>
              <a:rPr lang="zh-CN" altLang="zh-CN" sz="1200" i="1" dirty="0">
                <a:solidFill>
                  <a:srgbClr val="999999"/>
                </a:solidFill>
                <a:latin typeface="宋体" panose="02010600030101010101" pitchFamily="2" charset="-122"/>
                <a:ea typeface="宋体" panose="02010600030101010101" pitchFamily="2" charset="-122"/>
              </a:rPr>
              <a:t>累加 就是该单词的总次数</a:t>
            </a:r>
            <a:br>
              <a:rPr lang="zh-CN" altLang="zh-CN" sz="1200" i="1" dirty="0">
                <a:solidFill>
                  <a:srgbClr val="999999"/>
                </a:solidFill>
                <a:latin typeface="宋体" panose="02010600030101010101" pitchFamily="2" charset="-122"/>
                <a:ea typeface="宋体" panose="02010600030101010101" pitchFamily="2" charset="-122"/>
              </a:rPr>
            </a:br>
            <a:r>
              <a:rPr lang="zh-CN" altLang="zh-CN" sz="1200" i="1" dirty="0">
                <a:solidFill>
                  <a:srgbClr val="999999"/>
                </a:solidFill>
                <a:latin typeface="宋体" panose="02010600030101010101" pitchFamily="2" charset="-122"/>
                <a:ea typeface="宋体" panose="02010600030101010101" pitchFamily="2" charset="-122"/>
              </a:rPr>
              <a:t>            </a:t>
            </a:r>
            <a:r>
              <a:rPr lang="zh-CN" altLang="zh-CN" sz="1200" dirty="0">
                <a:solidFill>
                  <a:srgbClr val="080808"/>
                </a:solidFill>
                <a:latin typeface="Arial Unicode MS" panose="020B0604020202020204" pitchFamily="34" charset="-122"/>
                <a:ea typeface="JetBrains Mono"/>
              </a:rPr>
              <a:t>count +=</a:t>
            </a:r>
            <a:r>
              <a:rPr lang="zh-CN" altLang="zh-CN" sz="1200" dirty="0">
                <a:solidFill>
                  <a:srgbClr val="000000"/>
                </a:solidFill>
                <a:latin typeface="Arial Unicode MS" panose="020B0604020202020204" pitchFamily="34" charset="-122"/>
                <a:ea typeface="JetBrains Mono"/>
              </a:rPr>
              <a:t>value</a:t>
            </a:r>
            <a:r>
              <a:rPr lang="zh-CN" altLang="zh-CN" sz="1200" dirty="0">
                <a:solidFill>
                  <a:srgbClr val="080808"/>
                </a:solidFill>
                <a:latin typeface="Arial Unicode MS" panose="020B0604020202020204" pitchFamily="34" charset="-122"/>
                <a:ea typeface="JetBrains Mono"/>
              </a:rPr>
              <a:t>.get();</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        }</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        </a:t>
            </a:r>
            <a:r>
              <a:rPr lang="zh-CN" altLang="zh-CN" sz="1200" dirty="0">
                <a:solidFill>
                  <a:srgbClr val="871094"/>
                </a:solidFill>
                <a:latin typeface="Arial Unicode MS" panose="020B0604020202020204" pitchFamily="34" charset="-122"/>
                <a:ea typeface="JetBrains Mono"/>
              </a:rPr>
              <a:t>result</a:t>
            </a:r>
            <a:r>
              <a:rPr lang="zh-CN" altLang="zh-CN" sz="1200" dirty="0">
                <a:solidFill>
                  <a:srgbClr val="080808"/>
                </a:solidFill>
                <a:latin typeface="Arial Unicode MS" panose="020B0604020202020204" pitchFamily="34" charset="-122"/>
                <a:ea typeface="JetBrains Mono"/>
              </a:rPr>
              <a:t>.set(count);</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        </a:t>
            </a:r>
            <a:r>
              <a:rPr lang="zh-CN" altLang="zh-CN" sz="1200" i="1" dirty="0">
                <a:solidFill>
                  <a:srgbClr val="999999"/>
                </a:solidFill>
                <a:latin typeface="Arial Unicode MS" panose="020B0604020202020204" pitchFamily="34" charset="-122"/>
                <a:ea typeface="JetBrains Mono"/>
              </a:rPr>
              <a:t>//</a:t>
            </a:r>
            <a:r>
              <a:rPr lang="zh-CN" altLang="zh-CN" sz="1200" i="1" dirty="0">
                <a:solidFill>
                  <a:srgbClr val="999999"/>
                </a:solidFill>
                <a:latin typeface="宋体" panose="02010600030101010101" pitchFamily="2" charset="-122"/>
                <a:ea typeface="宋体" panose="02010600030101010101" pitchFamily="2" charset="-122"/>
              </a:rPr>
              <a:t>输出最终结果</a:t>
            </a:r>
            <a:r>
              <a:rPr lang="zh-CN" altLang="zh-CN" sz="1200" i="1" dirty="0">
                <a:solidFill>
                  <a:srgbClr val="999999"/>
                </a:solidFill>
                <a:latin typeface="Arial Unicode MS" panose="020B0604020202020204" pitchFamily="34" charset="-122"/>
                <a:ea typeface="JetBrains Mono"/>
              </a:rPr>
              <a:t>&lt;</a:t>
            </a:r>
            <a:r>
              <a:rPr lang="zh-CN" altLang="zh-CN" sz="1200" i="1" dirty="0">
                <a:solidFill>
                  <a:srgbClr val="999999"/>
                </a:solidFill>
                <a:latin typeface="宋体" panose="02010600030101010101" pitchFamily="2" charset="-122"/>
                <a:ea typeface="宋体" panose="02010600030101010101" pitchFamily="2" charset="-122"/>
              </a:rPr>
              <a:t>单词，总次数</a:t>
            </a:r>
            <a:r>
              <a:rPr lang="zh-CN" altLang="zh-CN" sz="1200" i="1" dirty="0">
                <a:solidFill>
                  <a:srgbClr val="999999"/>
                </a:solidFill>
                <a:latin typeface="Arial Unicode MS" panose="020B0604020202020204" pitchFamily="34" charset="-122"/>
                <a:ea typeface="JetBrains Mono"/>
              </a:rPr>
              <a:t>&gt;</a:t>
            </a:r>
            <a:br>
              <a:rPr lang="zh-CN" altLang="zh-CN" sz="1200" i="1" dirty="0">
                <a:solidFill>
                  <a:srgbClr val="999999"/>
                </a:solidFill>
                <a:latin typeface="Arial Unicode MS" panose="020B0604020202020204" pitchFamily="34" charset="-122"/>
                <a:ea typeface="JetBrains Mono"/>
              </a:rPr>
            </a:br>
            <a:r>
              <a:rPr lang="zh-CN" altLang="zh-CN" sz="1200" i="1" dirty="0">
                <a:solidFill>
                  <a:srgbClr val="999999"/>
                </a:solidFill>
                <a:latin typeface="Arial Unicode MS" panose="020B0604020202020204" pitchFamily="34" charset="-122"/>
                <a:ea typeface="JetBrains Mono"/>
              </a:rPr>
              <a:t>        </a:t>
            </a:r>
            <a:r>
              <a:rPr lang="zh-CN" altLang="zh-CN" sz="1200" dirty="0">
                <a:solidFill>
                  <a:srgbClr val="080808"/>
                </a:solidFill>
                <a:latin typeface="Arial Unicode MS" panose="020B0604020202020204" pitchFamily="34" charset="-122"/>
                <a:ea typeface="JetBrains Mono"/>
              </a:rPr>
              <a:t>context.write(key,</a:t>
            </a:r>
            <a:r>
              <a:rPr lang="zh-CN" altLang="zh-CN" sz="1200" dirty="0">
                <a:solidFill>
                  <a:srgbClr val="871094"/>
                </a:solidFill>
                <a:latin typeface="Arial Unicode MS" panose="020B0604020202020204" pitchFamily="34" charset="-122"/>
                <a:ea typeface="JetBrains Mono"/>
              </a:rPr>
              <a:t>result</a:t>
            </a:r>
            <a:r>
              <a:rPr lang="zh-CN" altLang="zh-CN" sz="1200" dirty="0">
                <a:solidFill>
                  <a:srgbClr val="080808"/>
                </a:solidFill>
                <a:latin typeface="Arial Unicode MS" panose="020B0604020202020204" pitchFamily="34" charset="-122"/>
                <a:ea typeface="JetBrains Mono"/>
              </a:rPr>
              <a:t>);</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    }</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a:t>
            </a:r>
            <a:endParaRPr lang="zh-CN" altLang="zh-CN" sz="1600" dirty="0">
              <a:latin typeface="Arial" panose="020B0604020202020204" pitchFamily="34" charset="0"/>
            </a:endParaRPr>
          </a:p>
        </p:txBody>
      </p:sp>
      <p:sp>
        <p:nvSpPr>
          <p:cNvPr id="2"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43536599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691FACA-E1ED-6A48-A1E4-D925AAC03039}"/>
              </a:ext>
            </a:extLst>
          </p:cNvPr>
          <p:cNvSpPr>
            <a:spLocks noGrp="1"/>
          </p:cNvSpPr>
          <p:nvPr>
            <p:ph type="body" sz="quarter" idx="10"/>
          </p:nvPr>
        </p:nvSpPr>
        <p:spPr/>
        <p:txBody>
          <a:bodyPr/>
          <a:lstStyle/>
          <a:p>
            <a:r>
              <a:rPr kumimoji="1" lang="zh-CN" altLang="en-US" dirty="0">
                <a:solidFill>
                  <a:schemeClr val="tx1"/>
                </a:solidFill>
              </a:rPr>
              <a:t>理解</a:t>
            </a:r>
            <a:r>
              <a:rPr kumimoji="1" lang="en-US" altLang="zh-CN" dirty="0">
                <a:solidFill>
                  <a:schemeClr val="tx1"/>
                </a:solidFill>
              </a:rPr>
              <a:t>MapReduce</a:t>
            </a:r>
            <a:r>
              <a:rPr kumimoji="1" lang="zh-CN" altLang="en-US" dirty="0">
                <a:solidFill>
                  <a:schemeClr val="tx1"/>
                </a:solidFill>
              </a:rPr>
              <a:t>思想</a:t>
            </a:r>
            <a:endParaRPr kumimoji="1" lang="en-US" altLang="zh-CN" dirty="0">
              <a:solidFill>
                <a:schemeClr val="tx1"/>
              </a:solidFill>
            </a:endParaRPr>
          </a:p>
          <a:p>
            <a:r>
              <a:rPr kumimoji="1" lang="en-US" altLang="zh-CN" dirty="0"/>
              <a:t>Hadoop MapReduce</a:t>
            </a:r>
            <a:r>
              <a:rPr kumimoji="1" lang="zh-CN" altLang="en-US" dirty="0"/>
              <a:t>设计构思</a:t>
            </a:r>
            <a:endParaRPr kumimoji="1" lang="en-US" altLang="zh-CN" dirty="0"/>
          </a:p>
          <a:p>
            <a:r>
              <a:rPr kumimoji="1" lang="en-US" altLang="zh-CN" dirty="0">
                <a:solidFill>
                  <a:schemeClr val="tx1"/>
                </a:solidFill>
              </a:rPr>
              <a:t>Hadoop MapReduce</a:t>
            </a:r>
            <a:r>
              <a:rPr kumimoji="1" lang="zh-CN" altLang="en-US" dirty="0">
                <a:solidFill>
                  <a:schemeClr val="tx1"/>
                </a:solidFill>
              </a:rPr>
              <a:t>介绍</a:t>
            </a:r>
            <a:endParaRPr kumimoji="1" lang="en-US" altLang="zh-CN" dirty="0">
              <a:solidFill>
                <a:schemeClr val="tx1"/>
              </a:solidFill>
            </a:endParaRPr>
          </a:p>
          <a:p>
            <a:r>
              <a:rPr kumimoji="1" lang="en-US" altLang="zh-CN" dirty="0">
                <a:solidFill>
                  <a:schemeClr val="tx1"/>
                </a:solidFill>
              </a:rPr>
              <a:t>Hadoop MapReduce</a:t>
            </a:r>
            <a:r>
              <a:rPr kumimoji="1" lang="zh-CN" altLang="en-US" dirty="0">
                <a:solidFill>
                  <a:schemeClr val="tx1"/>
                </a:solidFill>
              </a:rPr>
              <a:t>官方示例</a:t>
            </a:r>
            <a:endParaRPr kumimoji="1" lang="en-US" altLang="zh-CN" dirty="0">
              <a:solidFill>
                <a:schemeClr val="tx1"/>
              </a:solidFill>
            </a:endParaRPr>
          </a:p>
          <a:p>
            <a:r>
              <a:rPr kumimoji="1" lang="en-US" altLang="zh-CN" dirty="0">
                <a:solidFill>
                  <a:srgbClr val="C00000"/>
                </a:solidFill>
              </a:rPr>
              <a:t>Hadoop MapReduce Python</a:t>
            </a:r>
            <a:r>
              <a:rPr kumimoji="1" lang="zh-CN" altLang="en-US" dirty="0">
                <a:solidFill>
                  <a:srgbClr val="C00000"/>
                </a:solidFill>
              </a:rPr>
              <a:t>接口</a:t>
            </a:r>
            <a:endParaRPr kumimoji="1" lang="en-US" altLang="zh-CN" dirty="0">
              <a:solidFill>
                <a:srgbClr val="C00000"/>
              </a:solidFill>
            </a:endParaRPr>
          </a:p>
        </p:txBody>
      </p:sp>
    </p:spTree>
    <p:extLst>
      <p:ext uri="{BB962C8B-B14F-4D97-AF65-F5344CB8AC3E}">
        <p14:creationId xmlns:p14="http://schemas.microsoft.com/office/powerpoint/2010/main" val="6215840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DC7A42-DEB9-4846-9885-EF1F65B29AB4}"/>
              </a:ext>
            </a:extLst>
          </p:cNvPr>
          <p:cNvSpPr>
            <a:spLocks noGrp="1"/>
          </p:cNvSpPr>
          <p:nvPr>
            <p:ph type="title"/>
          </p:nvPr>
        </p:nvSpPr>
        <p:spPr/>
        <p:txBody>
          <a:bodyPr/>
          <a:lstStyle/>
          <a:p>
            <a:r>
              <a:rPr lang="en-US" altLang="zh-CN" dirty="0">
                <a:solidFill>
                  <a:schemeClr val="tx1"/>
                </a:solidFill>
              </a:rPr>
              <a:t>Hadoop MapReduce</a:t>
            </a:r>
          </a:p>
        </p:txBody>
      </p:sp>
      <p:sp>
        <p:nvSpPr>
          <p:cNvPr id="3" name="文本占位符 2">
            <a:extLst>
              <a:ext uri="{FF2B5EF4-FFF2-40B4-BE49-F238E27FC236}">
                <a16:creationId xmlns:a16="http://schemas.microsoft.com/office/drawing/2014/main" id="{DC0D98B5-82FB-804B-8565-7E31DD4B40B6}"/>
              </a:ext>
            </a:extLst>
          </p:cNvPr>
          <p:cNvSpPr>
            <a:spLocks noGrp="1"/>
          </p:cNvSpPr>
          <p:nvPr>
            <p:ph type="body" sz="quarter" idx="10"/>
          </p:nvPr>
        </p:nvSpPr>
        <p:spPr/>
        <p:txBody>
          <a:bodyPr/>
          <a:lstStyle/>
          <a:p>
            <a:r>
              <a:rPr kumimoji="1" lang="en-US" altLang="zh-CN" dirty="0"/>
              <a:t>01</a:t>
            </a:r>
            <a:endParaRPr kumimoji="1" lang="zh-CN" altLang="en-US" dirty="0"/>
          </a:p>
        </p:txBody>
      </p:sp>
    </p:spTree>
    <p:extLst>
      <p:ext uri="{BB962C8B-B14F-4D97-AF65-F5344CB8AC3E}">
        <p14:creationId xmlns:p14="http://schemas.microsoft.com/office/powerpoint/2010/main" val="25133545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zh-CN" altLang="en-US" dirty="0"/>
              <a:t>虽然</a:t>
            </a:r>
            <a:r>
              <a:rPr lang="en-US" altLang="zh-CN" dirty="0"/>
              <a:t>Hadoop</a:t>
            </a:r>
            <a:r>
              <a:rPr lang="zh-CN" altLang="en-US" dirty="0"/>
              <a:t>是用</a:t>
            </a:r>
            <a:r>
              <a:rPr lang="en-US" altLang="zh-CN" dirty="0"/>
              <a:t>Java</a:t>
            </a:r>
            <a:r>
              <a:rPr lang="zh-CN" altLang="en-US" dirty="0"/>
              <a:t>编写的一个框架</a:t>
            </a:r>
            <a:r>
              <a:rPr lang="en-US" altLang="zh-CN" dirty="0"/>
              <a:t>, </a:t>
            </a:r>
            <a:r>
              <a:rPr lang="zh-CN" altLang="en-US" dirty="0"/>
              <a:t>但是并不意味着他只能使用</a:t>
            </a:r>
            <a:r>
              <a:rPr lang="en-US" altLang="zh-CN" dirty="0"/>
              <a:t>Java</a:t>
            </a:r>
            <a:r>
              <a:rPr lang="zh-CN" altLang="en-US" dirty="0"/>
              <a:t>语言来操作；</a:t>
            </a:r>
            <a:endParaRPr lang="en-US" altLang="zh-CN" dirty="0"/>
          </a:p>
          <a:p>
            <a:r>
              <a:rPr lang="zh-CN" altLang="en-US" dirty="0"/>
              <a:t>在</a:t>
            </a:r>
            <a:r>
              <a:rPr lang="en-US" altLang="zh-CN" dirty="0"/>
              <a:t>Hadoop-0.14.1</a:t>
            </a:r>
            <a:r>
              <a:rPr lang="zh-CN" altLang="en-US" dirty="0"/>
              <a:t>版本后</a:t>
            </a:r>
            <a:r>
              <a:rPr lang="en-US" altLang="zh-CN" dirty="0"/>
              <a:t>, </a:t>
            </a:r>
            <a:r>
              <a:rPr lang="en-US" altLang="zh-CN" dirty="0">
                <a:solidFill>
                  <a:srgbClr val="C00000"/>
                </a:solidFill>
              </a:rPr>
              <a:t>Hadoop</a:t>
            </a:r>
            <a:r>
              <a:rPr lang="zh-CN" altLang="en-US" dirty="0">
                <a:solidFill>
                  <a:srgbClr val="C00000"/>
                </a:solidFill>
              </a:rPr>
              <a:t>支持了</a:t>
            </a:r>
            <a:r>
              <a:rPr lang="en-US" altLang="zh-CN" dirty="0">
                <a:solidFill>
                  <a:srgbClr val="C00000"/>
                </a:solidFill>
              </a:rPr>
              <a:t>Python</a:t>
            </a:r>
            <a:r>
              <a:rPr lang="zh-CN" altLang="en-US" dirty="0">
                <a:solidFill>
                  <a:srgbClr val="C00000"/>
                </a:solidFill>
              </a:rPr>
              <a:t>和</a:t>
            </a:r>
            <a:r>
              <a:rPr lang="en-US" altLang="zh-CN" dirty="0">
                <a:solidFill>
                  <a:srgbClr val="C00000"/>
                </a:solidFill>
              </a:rPr>
              <a:t>C++</a:t>
            </a:r>
            <a:r>
              <a:rPr lang="zh-CN" altLang="en-US" dirty="0">
                <a:solidFill>
                  <a:srgbClr val="C00000"/>
                </a:solidFill>
              </a:rPr>
              <a:t>语言</a:t>
            </a:r>
            <a:r>
              <a:rPr lang="en-US" altLang="zh-CN" dirty="0"/>
              <a:t>, </a:t>
            </a:r>
            <a:r>
              <a:rPr lang="zh-CN" altLang="en-US" dirty="0"/>
              <a:t>在</a:t>
            </a:r>
            <a:r>
              <a:rPr lang="en-US" altLang="zh-CN" dirty="0"/>
              <a:t>Hadoop</a:t>
            </a:r>
            <a:r>
              <a:rPr lang="zh-CN" altLang="en-US" dirty="0"/>
              <a:t>的文档中也表示可以使用</a:t>
            </a:r>
            <a:r>
              <a:rPr lang="en-US" altLang="zh-CN" dirty="0"/>
              <a:t>Python</a:t>
            </a:r>
            <a:r>
              <a:rPr lang="zh-CN" altLang="en-US" dirty="0"/>
              <a:t>进行开发；</a:t>
            </a:r>
          </a:p>
          <a:p>
            <a:r>
              <a:rPr lang="zh-CN" altLang="en-US" dirty="0"/>
              <a:t>在</a:t>
            </a:r>
            <a:r>
              <a:rPr lang="en-US" altLang="zh-CN" dirty="0"/>
              <a:t>Python</a:t>
            </a:r>
            <a:r>
              <a:rPr lang="zh-CN" altLang="en-US" dirty="0"/>
              <a:t>中的</a:t>
            </a:r>
            <a:r>
              <a:rPr lang="en-US" altLang="zh-CN" dirty="0"/>
              <a:t>sys</a:t>
            </a:r>
            <a:r>
              <a:rPr lang="zh-CN" altLang="en-US" dirty="0"/>
              <a:t>包中存在</a:t>
            </a:r>
            <a:r>
              <a:rPr lang="en-US" altLang="zh-CN" dirty="0">
                <a:solidFill>
                  <a:srgbClr val="92D050"/>
                </a:solidFill>
              </a:rPr>
              <a:t>stdin</a:t>
            </a:r>
            <a:r>
              <a:rPr lang="zh-CN" altLang="en-US" dirty="0">
                <a:solidFill>
                  <a:srgbClr val="92D050"/>
                </a:solidFill>
              </a:rPr>
              <a:t>和</a:t>
            </a:r>
            <a:r>
              <a:rPr lang="en-US" altLang="zh-CN" dirty="0">
                <a:solidFill>
                  <a:srgbClr val="92D050"/>
                </a:solidFill>
              </a:rPr>
              <a:t>stdout</a:t>
            </a:r>
            <a:r>
              <a:rPr lang="zh-CN" altLang="en-US" dirty="0">
                <a:solidFill>
                  <a:srgbClr val="92D050"/>
                </a:solidFill>
              </a:rPr>
              <a:t>（输入输出流）</a:t>
            </a:r>
            <a:r>
              <a:rPr lang="en-US" altLang="zh-CN" dirty="0"/>
              <a:t>, </a:t>
            </a:r>
            <a:r>
              <a:rPr lang="zh-CN" altLang="en-US" dirty="0"/>
              <a:t>可以利用这个方式来进行</a:t>
            </a:r>
            <a:r>
              <a:rPr lang="en-US" altLang="zh-CN" dirty="0"/>
              <a:t>MapReduce</a:t>
            </a:r>
            <a:r>
              <a:rPr lang="zh-CN" altLang="en-US" dirty="0"/>
              <a:t>的编写；</a:t>
            </a:r>
            <a:endParaRPr lang="en-US" altLang="zh-CN" dirty="0"/>
          </a:p>
          <a:p>
            <a:r>
              <a:rPr lang="zh-CN" altLang="en-US" dirty="0"/>
              <a:t>在</a:t>
            </a:r>
            <a:r>
              <a:rPr lang="en-US" altLang="zh-CN" dirty="0"/>
              <a:t>Hadoop</a:t>
            </a:r>
            <a:r>
              <a:rPr lang="zh-CN" altLang="en-US" dirty="0"/>
              <a:t>的文档中提到了</a:t>
            </a:r>
            <a:r>
              <a:rPr lang="en-US" altLang="zh-CN" dirty="0">
                <a:solidFill>
                  <a:srgbClr val="C00000"/>
                </a:solidFill>
              </a:rPr>
              <a:t>Hadoop Streaming</a:t>
            </a:r>
            <a:r>
              <a:rPr lang="en-US" altLang="zh-CN" dirty="0"/>
              <a:t>, </a:t>
            </a:r>
            <a:r>
              <a:rPr lang="zh-CN" altLang="en-US" dirty="0"/>
              <a:t>可以使用流的方式来操作它；</a:t>
            </a:r>
            <a:endParaRPr lang="en-US" altLang="zh-CN" dirty="0"/>
          </a:p>
          <a:p>
            <a:r>
              <a:rPr lang="en-US" altLang="zh-CN" dirty="0">
                <a:hlinkClick r:id="rId2"/>
              </a:rPr>
              <a:t>https://hadoop.apache.org/docs/r3.3.0/hadoop-streaming/HadoopStreaming.html</a:t>
            </a:r>
            <a:endParaRPr lang="en-US" altLang="zh-CN" dirty="0"/>
          </a:p>
          <a:p>
            <a:endParaRPr lang="en-US" altLang="zh-CN" dirty="0"/>
          </a:p>
          <a:p>
            <a:endParaRPr lang="zh-CN" altLang="en-US" dirty="0"/>
          </a:p>
          <a:p>
            <a:endParaRPr lang="zh-CN" altLang="en-US" dirty="0"/>
          </a:p>
        </p:txBody>
      </p:sp>
      <p:sp>
        <p:nvSpPr>
          <p:cNvPr id="5" name="标题 4"/>
          <p:cNvSpPr>
            <a:spLocks noGrp="1"/>
          </p:cNvSpPr>
          <p:nvPr>
            <p:ph type="title"/>
          </p:nvPr>
        </p:nvSpPr>
        <p:spPr/>
        <p:txBody>
          <a:bodyPr/>
          <a:lstStyle/>
          <a:p>
            <a:r>
              <a:rPr lang="en-US" altLang="zh-CN" dirty="0"/>
              <a:t>Hadoop MapReduce Python</a:t>
            </a:r>
            <a:r>
              <a:rPr lang="zh-CN" altLang="en-US" dirty="0"/>
              <a:t>接口</a:t>
            </a:r>
          </a:p>
        </p:txBody>
      </p:sp>
      <p:sp>
        <p:nvSpPr>
          <p:cNvPr id="6" name="文本占位符 5"/>
          <p:cNvSpPr>
            <a:spLocks noGrp="1"/>
          </p:cNvSpPr>
          <p:nvPr>
            <p:ph type="body" sz="quarter" idx="10"/>
          </p:nvPr>
        </p:nvSpPr>
        <p:spPr/>
        <p:txBody>
          <a:bodyPr/>
          <a:lstStyle/>
          <a:p>
            <a:r>
              <a:rPr lang="zh-CN" altLang="en-US" dirty="0"/>
              <a:t>概述</a:t>
            </a:r>
          </a:p>
        </p:txBody>
      </p:sp>
      <p:sp>
        <p:nvSpPr>
          <p:cNvPr id="8" name="TextBox 3">
            <a:extLst>
              <a:ext uri="{FF2B5EF4-FFF2-40B4-BE49-F238E27FC236}">
                <a16:creationId xmlns:a16="http://schemas.microsoft.com/office/drawing/2014/main" id="{0C998B78-AB18-3C47-A1C7-25AE9A3A40B0}"/>
              </a:ext>
            </a:extLst>
          </p:cNvPr>
          <p:cNvSpPr txBox="1"/>
          <p:nvPr/>
        </p:nvSpPr>
        <p:spPr>
          <a:xfrm>
            <a:off x="2824346" y="4106172"/>
            <a:ext cx="6522665" cy="1384995"/>
          </a:xfrm>
          <a:prstGeom prst="rect">
            <a:avLst/>
          </a:prstGeom>
          <a:solidFill>
            <a:srgbClr val="FFFFE4"/>
          </a:solidFill>
          <a:ln w="3175">
            <a:solidFill>
              <a:srgbClr val="919191"/>
            </a:solidFill>
          </a:ln>
        </p:spPr>
        <p:txBody>
          <a:bodyPr wrap="square">
            <a:spAutoFit/>
          </a:bodyPr>
          <a:lstStyle/>
          <a:p>
            <a:pPr lvl="0" eaLnBrk="0" fontAlgn="base" hangingPunct="0">
              <a:spcBef>
                <a:spcPct val="0"/>
              </a:spcBef>
              <a:spcAft>
                <a:spcPct val="0"/>
              </a:spcAft>
            </a:pPr>
            <a:r>
              <a:rPr lang="zh-CN" altLang="zh-CN" sz="1200" dirty="0">
                <a:solidFill>
                  <a:srgbClr val="080808"/>
                </a:solidFill>
                <a:latin typeface="Arial Unicode MS" panose="020B0604020202020204" pitchFamily="34" charset="-122"/>
                <a:ea typeface="JetBrains Mono"/>
              </a:rPr>
              <a:t>[root@node1 lib]</a:t>
            </a:r>
            <a:r>
              <a:rPr lang="zh-CN" altLang="zh-CN" sz="1200" i="1" dirty="0">
                <a:solidFill>
                  <a:srgbClr val="999999"/>
                </a:solidFill>
                <a:latin typeface="Arial Unicode MS" panose="020B0604020202020204" pitchFamily="34" charset="-122"/>
                <a:ea typeface="JetBrains Mono"/>
              </a:rPr>
              <a:t># pwd</a:t>
            </a:r>
            <a:br>
              <a:rPr lang="zh-CN" altLang="zh-CN" sz="1200" i="1" dirty="0">
                <a:solidFill>
                  <a:srgbClr val="999999"/>
                </a:solidFill>
                <a:latin typeface="Arial Unicode MS" panose="020B0604020202020204" pitchFamily="34" charset="-122"/>
                <a:ea typeface="JetBrains Mono"/>
              </a:rPr>
            </a:br>
            <a:r>
              <a:rPr lang="zh-CN" altLang="zh-CN" sz="1200" dirty="0">
                <a:solidFill>
                  <a:srgbClr val="0073BF"/>
                </a:solidFill>
                <a:latin typeface="Arial Unicode MS" panose="020B0604020202020204" pitchFamily="34" charset="-122"/>
                <a:ea typeface="JetBrains Mono"/>
              </a:rPr>
              <a:t>/export/server/hadoop-3.3.0/share/hadoop/tools/lib</a:t>
            </a:r>
            <a:br>
              <a:rPr lang="zh-CN" altLang="zh-CN" sz="1200" dirty="0">
                <a:solidFill>
                  <a:srgbClr val="0073BF"/>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[root@node1 lib]</a:t>
            </a:r>
            <a:r>
              <a:rPr lang="zh-CN" altLang="zh-CN" sz="1200" i="1" dirty="0">
                <a:solidFill>
                  <a:srgbClr val="999999"/>
                </a:solidFill>
                <a:latin typeface="Arial Unicode MS" panose="020B0604020202020204" pitchFamily="34" charset="-122"/>
                <a:ea typeface="JetBrains Mono"/>
              </a:rPr>
              <a:t># hadoop jar hadoop-streaming-3.3.0.jar</a:t>
            </a:r>
            <a:br>
              <a:rPr lang="zh-CN" altLang="zh-CN" sz="1200" i="1" dirty="0">
                <a:solidFill>
                  <a:srgbClr val="999999"/>
                </a:solidFill>
                <a:latin typeface="Arial Unicode MS" panose="020B0604020202020204" pitchFamily="34" charset="-122"/>
                <a:ea typeface="JetBrains Mono"/>
              </a:rPr>
            </a:br>
            <a:r>
              <a:rPr lang="zh-CN" altLang="zh-CN" sz="1200" i="1" dirty="0">
                <a:solidFill>
                  <a:srgbClr val="999999"/>
                </a:solidFill>
                <a:latin typeface="Arial Unicode MS" panose="020B0604020202020204" pitchFamily="34" charset="-122"/>
                <a:ea typeface="JetBrains Mono"/>
              </a:rPr>
              <a:t>  </a:t>
            </a:r>
            <a:r>
              <a:rPr lang="zh-CN" altLang="zh-CN" sz="1200" dirty="0">
                <a:solidFill>
                  <a:srgbClr val="0073BF"/>
                </a:solidFill>
                <a:latin typeface="Arial Unicode MS" panose="020B0604020202020204" pitchFamily="34" charset="-122"/>
                <a:ea typeface="JetBrains Mono"/>
              </a:rPr>
              <a:t>-input </a:t>
            </a:r>
            <a:r>
              <a:rPr lang="zh-CN" altLang="zh-CN" sz="1200" dirty="0">
                <a:solidFill>
                  <a:srgbClr val="080808"/>
                </a:solidFill>
                <a:latin typeface="Arial Unicode MS" panose="020B0604020202020204" pitchFamily="34" charset="-122"/>
                <a:ea typeface="JetBrains Mono"/>
              </a:rPr>
              <a:t>InputDirs \</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  -output OutputDir \</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  -mapper xxx \</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  -reducer xxx</a:t>
            </a:r>
            <a:endParaRPr lang="zh-CN" altLang="zh-CN" sz="1600" dirty="0">
              <a:latin typeface="Arial" panose="020B0604020202020204" pitchFamily="34" charset="0"/>
            </a:endParaRPr>
          </a:p>
        </p:txBody>
      </p:sp>
      <p:sp>
        <p:nvSpPr>
          <p:cNvPr id="9"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00633614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en-US" altLang="zh-CN" dirty="0"/>
              <a:t>mapper.py</a:t>
            </a:r>
          </a:p>
        </p:txBody>
      </p:sp>
      <p:sp>
        <p:nvSpPr>
          <p:cNvPr id="5" name="标题 4"/>
          <p:cNvSpPr>
            <a:spLocks noGrp="1"/>
          </p:cNvSpPr>
          <p:nvPr>
            <p:ph type="title"/>
          </p:nvPr>
        </p:nvSpPr>
        <p:spPr/>
        <p:txBody>
          <a:bodyPr/>
          <a:lstStyle/>
          <a:p>
            <a:r>
              <a:rPr lang="en-US" altLang="zh-CN" dirty="0"/>
              <a:t>Hadoop MapReduce Python</a:t>
            </a:r>
            <a:r>
              <a:rPr lang="zh-CN" altLang="en-US" dirty="0"/>
              <a:t>接口</a:t>
            </a:r>
          </a:p>
        </p:txBody>
      </p:sp>
      <p:sp>
        <p:nvSpPr>
          <p:cNvPr id="6" name="文本占位符 5"/>
          <p:cNvSpPr>
            <a:spLocks noGrp="1"/>
          </p:cNvSpPr>
          <p:nvPr>
            <p:ph type="body" sz="quarter" idx="10"/>
          </p:nvPr>
        </p:nvSpPr>
        <p:spPr/>
        <p:txBody>
          <a:bodyPr/>
          <a:lstStyle/>
          <a:p>
            <a:r>
              <a:rPr lang="zh-CN" altLang="en-US" dirty="0"/>
              <a:t>代码实现</a:t>
            </a:r>
          </a:p>
        </p:txBody>
      </p:sp>
      <p:sp>
        <p:nvSpPr>
          <p:cNvPr id="8" name="TextBox 3">
            <a:extLst>
              <a:ext uri="{FF2B5EF4-FFF2-40B4-BE49-F238E27FC236}">
                <a16:creationId xmlns:a16="http://schemas.microsoft.com/office/drawing/2014/main" id="{0C998B78-AB18-3C47-A1C7-25AE9A3A40B0}"/>
              </a:ext>
            </a:extLst>
          </p:cNvPr>
          <p:cNvSpPr txBox="1"/>
          <p:nvPr/>
        </p:nvSpPr>
        <p:spPr>
          <a:xfrm>
            <a:off x="2824346" y="2612350"/>
            <a:ext cx="6522665" cy="2677656"/>
          </a:xfrm>
          <a:prstGeom prst="rect">
            <a:avLst/>
          </a:prstGeom>
          <a:solidFill>
            <a:srgbClr val="FFFFE4"/>
          </a:solidFill>
          <a:ln w="3175">
            <a:solidFill>
              <a:srgbClr val="919191"/>
            </a:solidFill>
          </a:ln>
        </p:spPr>
        <p:txBody>
          <a:bodyPr wrap="square">
            <a:spAutoFit/>
          </a:bodyPr>
          <a:lstStyle/>
          <a:p>
            <a:pPr lvl="0" eaLnBrk="0" fontAlgn="base" hangingPunct="0">
              <a:spcBef>
                <a:spcPct val="0"/>
              </a:spcBef>
              <a:spcAft>
                <a:spcPct val="0"/>
              </a:spcAft>
            </a:pPr>
            <a:r>
              <a:rPr lang="zh-CN" altLang="zh-CN" sz="1200" i="1" dirty="0">
                <a:solidFill>
                  <a:srgbClr val="999999"/>
                </a:solidFill>
                <a:latin typeface="Arial Unicode MS" panose="020B0604020202020204" pitchFamily="34" charset="-122"/>
                <a:ea typeface="JetBrains Mono"/>
              </a:rPr>
              <a:t># -*- coding:utf-8 -*-</a:t>
            </a:r>
            <a:br>
              <a:rPr lang="zh-CN" altLang="zh-CN" sz="1200" i="1" dirty="0">
                <a:solidFill>
                  <a:srgbClr val="999999"/>
                </a:solidFill>
                <a:latin typeface="Arial Unicode MS" panose="020B0604020202020204" pitchFamily="34" charset="-122"/>
                <a:ea typeface="JetBrains Mono"/>
              </a:rPr>
            </a:br>
            <a:r>
              <a:rPr lang="zh-CN" altLang="zh-CN" sz="1200" i="1" dirty="0">
                <a:solidFill>
                  <a:srgbClr val="999999"/>
                </a:solidFill>
                <a:latin typeface="Arial Unicode MS" panose="020B0604020202020204" pitchFamily="34" charset="-122"/>
                <a:ea typeface="JetBrains Mono"/>
              </a:rPr>
              <a:t># @Time : 2021/6/21 16:04</a:t>
            </a:r>
            <a:br>
              <a:rPr lang="zh-CN" altLang="zh-CN" sz="1200" i="1" dirty="0">
                <a:solidFill>
                  <a:srgbClr val="999999"/>
                </a:solidFill>
                <a:latin typeface="Arial Unicode MS" panose="020B0604020202020204" pitchFamily="34" charset="-122"/>
                <a:ea typeface="JetBrains Mono"/>
              </a:rPr>
            </a:br>
            <a:r>
              <a:rPr lang="zh-CN" altLang="zh-CN" sz="1200" i="1" dirty="0">
                <a:solidFill>
                  <a:srgbClr val="999999"/>
                </a:solidFill>
                <a:latin typeface="Arial Unicode MS" panose="020B0604020202020204" pitchFamily="34" charset="-122"/>
                <a:ea typeface="JetBrains Mono"/>
              </a:rPr>
              <a:t># @Author: itcast</a:t>
            </a:r>
            <a:br>
              <a:rPr lang="zh-CN" altLang="zh-CN" sz="1200" i="1" dirty="0">
                <a:solidFill>
                  <a:srgbClr val="999999"/>
                </a:solidFill>
                <a:latin typeface="Arial Unicode MS" panose="020B0604020202020204" pitchFamily="34" charset="-122"/>
                <a:ea typeface="JetBrains Mono"/>
              </a:rPr>
            </a:br>
            <a:r>
              <a:rPr lang="zh-CN" altLang="zh-CN" sz="1200" i="1" dirty="0">
                <a:solidFill>
                  <a:srgbClr val="999999"/>
                </a:solidFill>
                <a:latin typeface="Arial Unicode MS" panose="020B0604020202020204" pitchFamily="34" charset="-122"/>
                <a:ea typeface="JetBrains Mono"/>
              </a:rPr>
              <a:t># @File : mapper.py</a:t>
            </a:r>
            <a:br>
              <a:rPr lang="zh-CN" altLang="zh-CN" sz="1200" i="1" dirty="0">
                <a:solidFill>
                  <a:srgbClr val="999999"/>
                </a:solidFill>
                <a:latin typeface="Arial Unicode MS" panose="020B0604020202020204" pitchFamily="34" charset="-122"/>
                <a:ea typeface="JetBrains Mono"/>
              </a:rPr>
            </a:br>
            <a:r>
              <a:rPr lang="zh-CN" altLang="zh-CN" sz="1200" dirty="0">
                <a:solidFill>
                  <a:srgbClr val="0033B3"/>
                </a:solidFill>
                <a:latin typeface="Arial Unicode MS" panose="020B0604020202020204" pitchFamily="34" charset="-122"/>
                <a:ea typeface="JetBrains Mono"/>
              </a:rPr>
              <a:t>import </a:t>
            </a:r>
            <a:r>
              <a:rPr lang="zh-CN" altLang="zh-CN" sz="1200" dirty="0">
                <a:solidFill>
                  <a:srgbClr val="080808"/>
                </a:solidFill>
                <a:latin typeface="Arial Unicode MS" panose="020B0604020202020204" pitchFamily="34" charset="-122"/>
                <a:ea typeface="JetBrains Mono"/>
              </a:rPr>
              <a:t>sys</a:t>
            </a:r>
            <a:br>
              <a:rPr lang="zh-CN" altLang="zh-CN" sz="1200" dirty="0">
                <a:solidFill>
                  <a:srgbClr val="080808"/>
                </a:solidFill>
                <a:latin typeface="Arial Unicode MS" panose="020B0604020202020204" pitchFamily="34" charset="-122"/>
                <a:ea typeface="JetBrains Mono"/>
              </a:rPr>
            </a:br>
            <a:br>
              <a:rPr lang="zh-CN" altLang="zh-CN" sz="1200" dirty="0">
                <a:solidFill>
                  <a:srgbClr val="080808"/>
                </a:solidFill>
                <a:latin typeface="Arial Unicode MS" panose="020B0604020202020204" pitchFamily="34" charset="-122"/>
                <a:ea typeface="JetBrains Mono"/>
              </a:rPr>
            </a:br>
            <a:r>
              <a:rPr lang="zh-CN" altLang="zh-CN" sz="1200" dirty="0">
                <a:solidFill>
                  <a:srgbClr val="0033B3"/>
                </a:solidFill>
                <a:latin typeface="Arial Unicode MS" panose="020B0604020202020204" pitchFamily="34" charset="-122"/>
                <a:ea typeface="JetBrains Mono"/>
              </a:rPr>
              <a:t>for </a:t>
            </a:r>
            <a:r>
              <a:rPr lang="zh-CN" altLang="zh-CN" sz="1200" dirty="0">
                <a:solidFill>
                  <a:srgbClr val="080808"/>
                </a:solidFill>
                <a:latin typeface="Arial Unicode MS" panose="020B0604020202020204" pitchFamily="34" charset="-122"/>
                <a:ea typeface="JetBrains Mono"/>
              </a:rPr>
              <a:t>line </a:t>
            </a:r>
            <a:r>
              <a:rPr lang="zh-CN" altLang="zh-CN" sz="1200" dirty="0">
                <a:solidFill>
                  <a:srgbClr val="0033B3"/>
                </a:solidFill>
                <a:latin typeface="Arial Unicode MS" panose="020B0604020202020204" pitchFamily="34" charset="-122"/>
                <a:ea typeface="JetBrains Mono"/>
              </a:rPr>
              <a:t>in </a:t>
            </a:r>
            <a:r>
              <a:rPr lang="zh-CN" altLang="zh-CN" sz="1200" dirty="0">
                <a:solidFill>
                  <a:srgbClr val="080808"/>
                </a:solidFill>
                <a:latin typeface="Arial Unicode MS" panose="020B0604020202020204" pitchFamily="34" charset="-122"/>
                <a:ea typeface="JetBrains Mono"/>
              </a:rPr>
              <a:t>sys.stdin:</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    </a:t>
            </a:r>
            <a:r>
              <a:rPr lang="zh-CN" altLang="zh-CN" sz="1200" i="1" dirty="0">
                <a:solidFill>
                  <a:srgbClr val="999999"/>
                </a:solidFill>
                <a:latin typeface="Arial Unicode MS" panose="020B0604020202020204" pitchFamily="34" charset="-122"/>
                <a:ea typeface="JetBrains Mono"/>
              </a:rPr>
              <a:t># </a:t>
            </a:r>
            <a:r>
              <a:rPr lang="zh-CN" altLang="zh-CN" sz="1200" i="1" dirty="0">
                <a:solidFill>
                  <a:srgbClr val="999999"/>
                </a:solidFill>
                <a:latin typeface="宋体" panose="02010600030101010101" pitchFamily="2" charset="-122"/>
                <a:ea typeface="宋体" panose="02010600030101010101" pitchFamily="2" charset="-122"/>
              </a:rPr>
              <a:t>捕获输入流</a:t>
            </a:r>
            <a:br>
              <a:rPr lang="zh-CN" altLang="zh-CN" sz="1200" i="1" dirty="0">
                <a:solidFill>
                  <a:srgbClr val="999999"/>
                </a:solidFill>
                <a:latin typeface="宋体" panose="02010600030101010101" pitchFamily="2" charset="-122"/>
                <a:ea typeface="宋体" panose="02010600030101010101" pitchFamily="2" charset="-122"/>
              </a:rPr>
            </a:br>
            <a:r>
              <a:rPr lang="zh-CN" altLang="zh-CN" sz="1200" i="1" dirty="0">
                <a:solidFill>
                  <a:srgbClr val="999999"/>
                </a:solidFill>
                <a:latin typeface="宋体" panose="02010600030101010101" pitchFamily="2" charset="-122"/>
                <a:ea typeface="宋体" panose="02010600030101010101" pitchFamily="2" charset="-122"/>
              </a:rPr>
              <a:t>    </a:t>
            </a:r>
            <a:r>
              <a:rPr lang="zh-CN" altLang="zh-CN" sz="1200" dirty="0">
                <a:solidFill>
                  <a:srgbClr val="080808"/>
                </a:solidFill>
                <a:latin typeface="Arial Unicode MS" panose="020B0604020202020204" pitchFamily="34" charset="-122"/>
                <a:ea typeface="JetBrains Mono"/>
              </a:rPr>
              <a:t>line </a:t>
            </a:r>
            <a:r>
              <a:rPr lang="zh-CN" altLang="zh-CN" sz="1200" dirty="0">
                <a:solidFill>
                  <a:srgbClr val="0033B3"/>
                </a:solidFill>
                <a:latin typeface="Arial Unicode MS" panose="020B0604020202020204" pitchFamily="34" charset="-122"/>
                <a:ea typeface="JetBrains Mono"/>
              </a:rPr>
              <a:t>= </a:t>
            </a:r>
            <a:r>
              <a:rPr lang="zh-CN" altLang="zh-CN" sz="1200" dirty="0">
                <a:solidFill>
                  <a:srgbClr val="080808"/>
                </a:solidFill>
                <a:latin typeface="Arial Unicode MS" panose="020B0604020202020204" pitchFamily="34" charset="-122"/>
                <a:ea typeface="JetBrains Mono"/>
              </a:rPr>
              <a:t>line.strip()</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    </a:t>
            </a:r>
            <a:r>
              <a:rPr lang="zh-CN" altLang="zh-CN" sz="1200" i="1" dirty="0">
                <a:solidFill>
                  <a:srgbClr val="999999"/>
                </a:solidFill>
                <a:latin typeface="Arial Unicode MS" panose="020B0604020202020204" pitchFamily="34" charset="-122"/>
                <a:ea typeface="JetBrains Mono"/>
              </a:rPr>
              <a:t># </a:t>
            </a:r>
            <a:r>
              <a:rPr lang="zh-CN" altLang="zh-CN" sz="1200" i="1" dirty="0">
                <a:solidFill>
                  <a:srgbClr val="999999"/>
                </a:solidFill>
                <a:latin typeface="宋体" panose="02010600030101010101" pitchFamily="2" charset="-122"/>
                <a:ea typeface="宋体" panose="02010600030101010101" pitchFamily="2" charset="-122"/>
              </a:rPr>
              <a:t>根据分隔符切割单词</a:t>
            </a:r>
            <a:br>
              <a:rPr lang="zh-CN" altLang="zh-CN" sz="1200" i="1" dirty="0">
                <a:solidFill>
                  <a:srgbClr val="999999"/>
                </a:solidFill>
                <a:latin typeface="宋体" panose="02010600030101010101" pitchFamily="2" charset="-122"/>
                <a:ea typeface="宋体" panose="02010600030101010101" pitchFamily="2" charset="-122"/>
              </a:rPr>
            </a:br>
            <a:r>
              <a:rPr lang="zh-CN" altLang="zh-CN" sz="1200" i="1" dirty="0">
                <a:solidFill>
                  <a:srgbClr val="999999"/>
                </a:solidFill>
                <a:latin typeface="宋体" panose="02010600030101010101" pitchFamily="2" charset="-122"/>
                <a:ea typeface="宋体" panose="02010600030101010101" pitchFamily="2" charset="-122"/>
              </a:rPr>
              <a:t>    </a:t>
            </a:r>
            <a:r>
              <a:rPr lang="zh-CN" altLang="zh-CN" sz="1200" dirty="0">
                <a:solidFill>
                  <a:srgbClr val="080808"/>
                </a:solidFill>
                <a:latin typeface="Arial Unicode MS" panose="020B0604020202020204" pitchFamily="34" charset="-122"/>
                <a:ea typeface="JetBrains Mono"/>
              </a:rPr>
              <a:t>words </a:t>
            </a:r>
            <a:r>
              <a:rPr lang="zh-CN" altLang="zh-CN" sz="1200" dirty="0">
                <a:solidFill>
                  <a:srgbClr val="0033B3"/>
                </a:solidFill>
                <a:latin typeface="Arial Unicode MS" panose="020B0604020202020204" pitchFamily="34" charset="-122"/>
                <a:ea typeface="JetBrains Mono"/>
              </a:rPr>
              <a:t>= </a:t>
            </a:r>
            <a:r>
              <a:rPr lang="zh-CN" altLang="zh-CN" sz="1200" dirty="0">
                <a:solidFill>
                  <a:srgbClr val="080808"/>
                </a:solidFill>
                <a:latin typeface="Arial Unicode MS" panose="020B0604020202020204" pitchFamily="34" charset="-122"/>
                <a:ea typeface="JetBrains Mono"/>
              </a:rPr>
              <a:t>line.split()</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    </a:t>
            </a:r>
            <a:r>
              <a:rPr lang="zh-CN" altLang="zh-CN" sz="1200" i="1" dirty="0">
                <a:solidFill>
                  <a:srgbClr val="999999"/>
                </a:solidFill>
                <a:latin typeface="Arial Unicode MS" panose="020B0604020202020204" pitchFamily="34" charset="-122"/>
                <a:ea typeface="JetBrains Mono"/>
              </a:rPr>
              <a:t># </a:t>
            </a:r>
            <a:r>
              <a:rPr lang="zh-CN" altLang="zh-CN" sz="1200" i="1" dirty="0">
                <a:solidFill>
                  <a:srgbClr val="999999"/>
                </a:solidFill>
                <a:latin typeface="宋体" panose="02010600030101010101" pitchFamily="2" charset="-122"/>
                <a:ea typeface="宋体" panose="02010600030101010101" pitchFamily="2" charset="-122"/>
              </a:rPr>
              <a:t>遍历单词列表 每个标记</a:t>
            </a:r>
            <a:r>
              <a:rPr lang="zh-CN" altLang="zh-CN" sz="1200" i="1" dirty="0">
                <a:solidFill>
                  <a:srgbClr val="999999"/>
                </a:solidFill>
                <a:latin typeface="Arial Unicode MS" panose="020B0604020202020204" pitchFamily="34" charset="-122"/>
                <a:ea typeface="JetBrains Mono"/>
              </a:rPr>
              <a:t>1</a:t>
            </a:r>
            <a:br>
              <a:rPr lang="zh-CN" altLang="zh-CN" sz="1200" i="1" dirty="0">
                <a:solidFill>
                  <a:srgbClr val="999999"/>
                </a:solidFill>
                <a:latin typeface="Arial Unicode MS" panose="020B0604020202020204" pitchFamily="34" charset="-122"/>
                <a:ea typeface="JetBrains Mono"/>
              </a:rPr>
            </a:br>
            <a:r>
              <a:rPr lang="zh-CN" altLang="zh-CN" sz="1200" i="1" dirty="0">
                <a:solidFill>
                  <a:srgbClr val="999999"/>
                </a:solidFill>
                <a:latin typeface="Arial Unicode MS" panose="020B0604020202020204" pitchFamily="34" charset="-122"/>
                <a:ea typeface="JetBrains Mono"/>
              </a:rPr>
              <a:t>    </a:t>
            </a:r>
            <a:r>
              <a:rPr lang="zh-CN" altLang="zh-CN" sz="1200" dirty="0">
                <a:solidFill>
                  <a:srgbClr val="0033B3"/>
                </a:solidFill>
                <a:latin typeface="Arial Unicode MS" panose="020B0604020202020204" pitchFamily="34" charset="-122"/>
                <a:ea typeface="JetBrains Mono"/>
              </a:rPr>
              <a:t>for </a:t>
            </a:r>
            <a:r>
              <a:rPr lang="zh-CN" altLang="zh-CN" sz="1200" dirty="0">
                <a:solidFill>
                  <a:srgbClr val="080808"/>
                </a:solidFill>
                <a:latin typeface="Arial Unicode MS" panose="020B0604020202020204" pitchFamily="34" charset="-122"/>
                <a:ea typeface="JetBrains Mono"/>
              </a:rPr>
              <a:t>word </a:t>
            </a:r>
            <a:r>
              <a:rPr lang="zh-CN" altLang="zh-CN" sz="1200" dirty="0">
                <a:solidFill>
                  <a:srgbClr val="0033B3"/>
                </a:solidFill>
                <a:latin typeface="Arial Unicode MS" panose="020B0604020202020204" pitchFamily="34" charset="-122"/>
                <a:ea typeface="JetBrains Mono"/>
              </a:rPr>
              <a:t>in </a:t>
            </a:r>
            <a:r>
              <a:rPr lang="zh-CN" altLang="zh-CN" sz="1200" dirty="0">
                <a:solidFill>
                  <a:srgbClr val="080808"/>
                </a:solidFill>
                <a:latin typeface="Arial Unicode MS" panose="020B0604020202020204" pitchFamily="34" charset="-122"/>
                <a:ea typeface="JetBrains Mono"/>
              </a:rPr>
              <a:t>words:</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        print(</a:t>
            </a:r>
            <a:r>
              <a:rPr lang="zh-CN" altLang="zh-CN" sz="1200" dirty="0">
                <a:solidFill>
                  <a:srgbClr val="067D17"/>
                </a:solidFill>
                <a:latin typeface="Arial Unicode MS" panose="020B0604020202020204" pitchFamily="34" charset="-122"/>
                <a:ea typeface="JetBrains Mono"/>
              </a:rPr>
              <a:t>"</a:t>
            </a:r>
            <a:r>
              <a:rPr lang="zh-CN" altLang="zh-CN" sz="1200" i="1" dirty="0">
                <a:solidFill>
                  <a:srgbClr val="067D17"/>
                </a:solidFill>
                <a:latin typeface="Arial Unicode MS" panose="020B0604020202020204" pitchFamily="34" charset="-122"/>
                <a:ea typeface="JetBrains Mono"/>
              </a:rPr>
              <a:t>%s\t%s</a:t>
            </a:r>
            <a:r>
              <a:rPr lang="zh-CN" altLang="zh-CN" sz="1200" dirty="0">
                <a:solidFill>
                  <a:srgbClr val="067D17"/>
                </a:solidFill>
                <a:latin typeface="Arial Unicode MS" panose="020B0604020202020204" pitchFamily="34" charset="-122"/>
                <a:ea typeface="JetBrains Mono"/>
              </a:rPr>
              <a:t>" </a:t>
            </a:r>
            <a:r>
              <a:rPr lang="zh-CN" altLang="zh-CN" sz="1200" dirty="0">
                <a:solidFill>
                  <a:srgbClr val="0033B3"/>
                </a:solidFill>
                <a:latin typeface="Arial Unicode MS" panose="020B0604020202020204" pitchFamily="34" charset="-122"/>
                <a:ea typeface="JetBrains Mono"/>
              </a:rPr>
              <a:t>% </a:t>
            </a:r>
            <a:r>
              <a:rPr lang="zh-CN" altLang="zh-CN" sz="1200" dirty="0">
                <a:solidFill>
                  <a:srgbClr val="080808"/>
                </a:solidFill>
                <a:latin typeface="Arial Unicode MS" panose="020B0604020202020204" pitchFamily="34" charset="-122"/>
                <a:ea typeface="JetBrains Mono"/>
              </a:rPr>
              <a:t>(word, </a:t>
            </a:r>
            <a:r>
              <a:rPr lang="zh-CN" altLang="zh-CN" sz="1200" i="1" dirty="0">
                <a:solidFill>
                  <a:srgbClr val="871094"/>
                </a:solidFill>
                <a:latin typeface="Arial Unicode MS" panose="020B0604020202020204" pitchFamily="34" charset="-122"/>
                <a:ea typeface="JetBrains Mono"/>
              </a:rPr>
              <a:t>1</a:t>
            </a:r>
            <a:r>
              <a:rPr lang="zh-CN" altLang="zh-CN" sz="1200" dirty="0">
                <a:solidFill>
                  <a:srgbClr val="080808"/>
                </a:solidFill>
                <a:latin typeface="Arial Unicode MS" panose="020B0604020202020204" pitchFamily="34" charset="-122"/>
                <a:ea typeface="JetBrains Mono"/>
              </a:rPr>
              <a:t>))</a:t>
            </a:r>
            <a:endParaRPr lang="zh-CN" altLang="zh-CN" sz="1600" dirty="0">
              <a:latin typeface="Arial" panose="020B0604020202020204" pitchFamily="34" charset="0"/>
            </a:endParaRPr>
          </a:p>
        </p:txBody>
      </p:sp>
      <p:sp>
        <p:nvSpPr>
          <p:cNvPr id="9"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2"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74610395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en-US" altLang="zh-CN" dirty="0"/>
              <a:t>reducer.py</a:t>
            </a:r>
          </a:p>
        </p:txBody>
      </p:sp>
      <p:sp>
        <p:nvSpPr>
          <p:cNvPr id="5" name="标题 4"/>
          <p:cNvSpPr>
            <a:spLocks noGrp="1"/>
          </p:cNvSpPr>
          <p:nvPr>
            <p:ph type="title"/>
          </p:nvPr>
        </p:nvSpPr>
        <p:spPr/>
        <p:txBody>
          <a:bodyPr/>
          <a:lstStyle/>
          <a:p>
            <a:r>
              <a:rPr lang="en-US" altLang="zh-CN" dirty="0"/>
              <a:t>Hadoop MapReduce Python</a:t>
            </a:r>
            <a:r>
              <a:rPr lang="zh-CN" altLang="en-US" dirty="0"/>
              <a:t>接口</a:t>
            </a:r>
          </a:p>
        </p:txBody>
      </p:sp>
      <p:sp>
        <p:nvSpPr>
          <p:cNvPr id="6" name="文本占位符 5"/>
          <p:cNvSpPr>
            <a:spLocks noGrp="1"/>
          </p:cNvSpPr>
          <p:nvPr>
            <p:ph type="body" sz="quarter" idx="10"/>
          </p:nvPr>
        </p:nvSpPr>
        <p:spPr/>
        <p:txBody>
          <a:bodyPr/>
          <a:lstStyle/>
          <a:p>
            <a:r>
              <a:rPr lang="zh-CN" altLang="en-US" dirty="0"/>
              <a:t>代码实现</a:t>
            </a:r>
          </a:p>
        </p:txBody>
      </p:sp>
      <p:sp>
        <p:nvSpPr>
          <p:cNvPr id="8" name="TextBox 3">
            <a:extLst>
              <a:ext uri="{FF2B5EF4-FFF2-40B4-BE49-F238E27FC236}">
                <a16:creationId xmlns:a16="http://schemas.microsoft.com/office/drawing/2014/main" id="{0C998B78-AB18-3C47-A1C7-25AE9A3A40B0}"/>
              </a:ext>
            </a:extLst>
          </p:cNvPr>
          <p:cNvSpPr txBox="1"/>
          <p:nvPr/>
        </p:nvSpPr>
        <p:spPr>
          <a:xfrm>
            <a:off x="2824346" y="1646133"/>
            <a:ext cx="6522665" cy="4893647"/>
          </a:xfrm>
          <a:prstGeom prst="rect">
            <a:avLst/>
          </a:prstGeom>
          <a:solidFill>
            <a:srgbClr val="FFFFE4"/>
          </a:solidFill>
          <a:ln w="3175">
            <a:solidFill>
              <a:srgbClr val="919191"/>
            </a:solidFill>
          </a:ln>
        </p:spPr>
        <p:txBody>
          <a:bodyPr wrap="square">
            <a:spAutoFit/>
          </a:bodyPr>
          <a:lstStyle/>
          <a:p>
            <a:pPr lvl="0" eaLnBrk="0" fontAlgn="base" hangingPunct="0">
              <a:spcBef>
                <a:spcPct val="0"/>
              </a:spcBef>
              <a:spcAft>
                <a:spcPct val="0"/>
              </a:spcAft>
            </a:pPr>
            <a:r>
              <a:rPr lang="zh-CN" altLang="zh-CN" sz="1200" i="1" dirty="0">
                <a:solidFill>
                  <a:srgbClr val="999999"/>
                </a:solidFill>
                <a:latin typeface="Arial Unicode MS" panose="020B0604020202020204" pitchFamily="34" charset="-122"/>
                <a:ea typeface="JetBrains Mono"/>
              </a:rPr>
              <a:t># -*- coding:utf-8 -*-</a:t>
            </a:r>
            <a:br>
              <a:rPr lang="zh-CN" altLang="zh-CN" sz="1200" i="1" dirty="0">
                <a:solidFill>
                  <a:srgbClr val="999999"/>
                </a:solidFill>
                <a:latin typeface="Arial Unicode MS" panose="020B0604020202020204" pitchFamily="34" charset="-122"/>
                <a:ea typeface="JetBrains Mono"/>
              </a:rPr>
            </a:br>
            <a:r>
              <a:rPr lang="zh-CN" altLang="zh-CN" sz="1200" i="1" dirty="0">
                <a:solidFill>
                  <a:srgbClr val="999999"/>
                </a:solidFill>
                <a:latin typeface="Arial Unicode MS" panose="020B0604020202020204" pitchFamily="34" charset="-122"/>
                <a:ea typeface="JetBrains Mono"/>
              </a:rPr>
              <a:t># @Time : 2021/6/21 16:04</a:t>
            </a:r>
            <a:br>
              <a:rPr lang="zh-CN" altLang="zh-CN" sz="1200" i="1" dirty="0">
                <a:solidFill>
                  <a:srgbClr val="999999"/>
                </a:solidFill>
                <a:latin typeface="Arial Unicode MS" panose="020B0604020202020204" pitchFamily="34" charset="-122"/>
                <a:ea typeface="JetBrains Mono"/>
              </a:rPr>
            </a:br>
            <a:r>
              <a:rPr lang="zh-CN" altLang="zh-CN" sz="1200" i="1" dirty="0">
                <a:solidFill>
                  <a:srgbClr val="999999"/>
                </a:solidFill>
                <a:latin typeface="Arial Unicode MS" panose="020B0604020202020204" pitchFamily="34" charset="-122"/>
                <a:ea typeface="JetBrains Mono"/>
              </a:rPr>
              <a:t># @Author: itcast</a:t>
            </a:r>
            <a:br>
              <a:rPr lang="zh-CN" altLang="zh-CN" sz="1200" i="1" dirty="0">
                <a:solidFill>
                  <a:srgbClr val="999999"/>
                </a:solidFill>
                <a:latin typeface="Arial Unicode MS" panose="020B0604020202020204" pitchFamily="34" charset="-122"/>
                <a:ea typeface="JetBrains Mono"/>
              </a:rPr>
            </a:br>
            <a:r>
              <a:rPr lang="zh-CN" altLang="zh-CN" sz="1200" i="1" dirty="0">
                <a:solidFill>
                  <a:srgbClr val="999999"/>
                </a:solidFill>
                <a:latin typeface="Arial Unicode MS" panose="020B0604020202020204" pitchFamily="34" charset="-122"/>
                <a:ea typeface="JetBrains Mono"/>
              </a:rPr>
              <a:t># @File : reducer.py</a:t>
            </a:r>
            <a:br>
              <a:rPr lang="zh-CN" altLang="zh-CN" sz="1200" i="1" dirty="0">
                <a:solidFill>
                  <a:srgbClr val="999999"/>
                </a:solidFill>
                <a:latin typeface="Arial Unicode MS" panose="020B0604020202020204" pitchFamily="34" charset="-122"/>
                <a:ea typeface="JetBrains Mono"/>
              </a:rPr>
            </a:br>
            <a:r>
              <a:rPr lang="zh-CN" altLang="zh-CN" sz="1200" dirty="0">
                <a:solidFill>
                  <a:srgbClr val="0033B3"/>
                </a:solidFill>
                <a:latin typeface="Arial Unicode MS" panose="020B0604020202020204" pitchFamily="34" charset="-122"/>
                <a:ea typeface="JetBrains Mono"/>
              </a:rPr>
              <a:t>import </a:t>
            </a:r>
            <a:r>
              <a:rPr lang="zh-CN" altLang="zh-CN" sz="1200" dirty="0">
                <a:solidFill>
                  <a:srgbClr val="080808"/>
                </a:solidFill>
                <a:latin typeface="Arial Unicode MS" panose="020B0604020202020204" pitchFamily="34" charset="-122"/>
                <a:ea typeface="JetBrains Mono"/>
              </a:rPr>
              <a:t>sys</a:t>
            </a:r>
            <a:br>
              <a:rPr lang="zh-CN" altLang="zh-CN" sz="1200" dirty="0">
                <a:solidFill>
                  <a:srgbClr val="080808"/>
                </a:solidFill>
                <a:latin typeface="Arial Unicode MS" panose="020B0604020202020204" pitchFamily="34" charset="-122"/>
                <a:ea typeface="JetBrains Mono"/>
              </a:rPr>
            </a:br>
            <a:r>
              <a:rPr lang="zh-CN" altLang="zh-CN" sz="1200" i="1" dirty="0">
                <a:solidFill>
                  <a:srgbClr val="999999"/>
                </a:solidFill>
                <a:latin typeface="Arial Unicode MS" panose="020B0604020202020204" pitchFamily="34" charset="-122"/>
                <a:ea typeface="JetBrains Mono"/>
              </a:rPr>
              <a:t># </a:t>
            </a:r>
            <a:r>
              <a:rPr lang="zh-CN" altLang="zh-CN" sz="1200" i="1" dirty="0">
                <a:solidFill>
                  <a:srgbClr val="999999"/>
                </a:solidFill>
                <a:latin typeface="宋体" panose="02010600030101010101" pitchFamily="2" charset="-122"/>
                <a:ea typeface="宋体" panose="02010600030101010101" pitchFamily="2" charset="-122"/>
              </a:rPr>
              <a:t>保存单词次数的字典</a:t>
            </a:r>
            <a:r>
              <a:rPr lang="zh-CN" altLang="zh-CN" sz="1200" i="1" dirty="0">
                <a:solidFill>
                  <a:srgbClr val="999999"/>
                </a:solidFill>
                <a:latin typeface="Arial Unicode MS" panose="020B0604020202020204" pitchFamily="34" charset="-122"/>
                <a:ea typeface="JetBrains Mono"/>
              </a:rPr>
              <a:t> key:</a:t>
            </a:r>
            <a:r>
              <a:rPr lang="zh-CN" altLang="zh-CN" sz="1200" i="1" dirty="0">
                <a:solidFill>
                  <a:srgbClr val="999999"/>
                </a:solidFill>
                <a:latin typeface="宋体" panose="02010600030101010101" pitchFamily="2" charset="-122"/>
                <a:ea typeface="宋体" panose="02010600030101010101" pitchFamily="2" charset="-122"/>
              </a:rPr>
              <a:t>单词</a:t>
            </a:r>
            <a:r>
              <a:rPr lang="zh-CN" altLang="zh-CN" sz="1200" i="1" dirty="0">
                <a:solidFill>
                  <a:srgbClr val="999999"/>
                </a:solidFill>
                <a:latin typeface="Arial Unicode MS" panose="020B0604020202020204" pitchFamily="34" charset="-122"/>
                <a:ea typeface="JetBrains Mono"/>
              </a:rPr>
              <a:t> value</a:t>
            </a:r>
            <a:r>
              <a:rPr lang="zh-CN" altLang="zh-CN" sz="1200" i="1" dirty="0">
                <a:solidFill>
                  <a:srgbClr val="999999"/>
                </a:solidFill>
                <a:latin typeface="宋体" panose="02010600030101010101" pitchFamily="2" charset="-122"/>
                <a:ea typeface="宋体" panose="02010600030101010101" pitchFamily="2" charset="-122"/>
              </a:rPr>
              <a:t>：总次数</a:t>
            </a:r>
            <a:br>
              <a:rPr lang="zh-CN" altLang="zh-CN" sz="1200" i="1" dirty="0">
                <a:solidFill>
                  <a:srgbClr val="999999"/>
                </a:solidFill>
                <a:latin typeface="宋体" panose="02010600030101010101" pitchFamily="2" charset="-122"/>
                <a:ea typeface="宋体" panose="02010600030101010101" pitchFamily="2" charset="-122"/>
              </a:rPr>
            </a:br>
            <a:r>
              <a:rPr lang="zh-CN" altLang="zh-CN" sz="1200" dirty="0">
                <a:solidFill>
                  <a:srgbClr val="080808"/>
                </a:solidFill>
                <a:latin typeface="Arial Unicode MS" panose="020B0604020202020204" pitchFamily="34" charset="-122"/>
                <a:ea typeface="JetBrains Mono"/>
              </a:rPr>
              <a:t>word_dict </a:t>
            </a:r>
            <a:r>
              <a:rPr lang="zh-CN" altLang="zh-CN" sz="1200" dirty="0">
                <a:solidFill>
                  <a:srgbClr val="0033B3"/>
                </a:solidFill>
                <a:latin typeface="Arial Unicode MS" panose="020B0604020202020204" pitchFamily="34" charset="-122"/>
                <a:ea typeface="JetBrains Mono"/>
              </a:rPr>
              <a:t>= </a:t>
            </a:r>
            <a:r>
              <a:rPr lang="zh-CN" altLang="zh-CN" sz="1200" dirty="0">
                <a:solidFill>
                  <a:srgbClr val="080808"/>
                </a:solidFill>
                <a:latin typeface="Arial Unicode MS" panose="020B0604020202020204" pitchFamily="34" charset="-122"/>
                <a:ea typeface="JetBrains Mono"/>
              </a:rPr>
              <a:t>{}</a:t>
            </a:r>
            <a:br>
              <a:rPr lang="zh-CN" altLang="zh-CN" sz="1200" dirty="0">
                <a:solidFill>
                  <a:srgbClr val="080808"/>
                </a:solidFill>
                <a:latin typeface="Arial Unicode MS" panose="020B0604020202020204" pitchFamily="34" charset="-122"/>
                <a:ea typeface="JetBrains Mono"/>
              </a:rPr>
            </a:br>
            <a:br>
              <a:rPr lang="zh-CN" altLang="zh-CN" sz="1200" dirty="0">
                <a:solidFill>
                  <a:srgbClr val="080808"/>
                </a:solidFill>
                <a:latin typeface="Arial Unicode MS" panose="020B0604020202020204" pitchFamily="34" charset="-122"/>
                <a:ea typeface="JetBrains Mono"/>
              </a:rPr>
            </a:br>
            <a:r>
              <a:rPr lang="zh-CN" altLang="zh-CN" sz="1200" dirty="0">
                <a:solidFill>
                  <a:srgbClr val="0033B3"/>
                </a:solidFill>
                <a:latin typeface="Arial Unicode MS" panose="020B0604020202020204" pitchFamily="34" charset="-122"/>
                <a:ea typeface="JetBrains Mono"/>
              </a:rPr>
              <a:t>for </a:t>
            </a:r>
            <a:r>
              <a:rPr lang="zh-CN" altLang="zh-CN" sz="1200" dirty="0">
                <a:solidFill>
                  <a:srgbClr val="080808"/>
                </a:solidFill>
                <a:latin typeface="Arial Unicode MS" panose="020B0604020202020204" pitchFamily="34" charset="-122"/>
                <a:ea typeface="JetBrains Mono"/>
              </a:rPr>
              <a:t>line </a:t>
            </a:r>
            <a:r>
              <a:rPr lang="zh-CN" altLang="zh-CN" sz="1200" dirty="0">
                <a:solidFill>
                  <a:srgbClr val="0033B3"/>
                </a:solidFill>
                <a:latin typeface="Arial Unicode MS" panose="020B0604020202020204" pitchFamily="34" charset="-122"/>
                <a:ea typeface="JetBrains Mono"/>
              </a:rPr>
              <a:t>in </a:t>
            </a:r>
            <a:r>
              <a:rPr lang="zh-CN" altLang="zh-CN" sz="1200" dirty="0">
                <a:solidFill>
                  <a:srgbClr val="080808"/>
                </a:solidFill>
                <a:latin typeface="Arial Unicode MS" panose="020B0604020202020204" pitchFamily="34" charset="-122"/>
                <a:ea typeface="JetBrains Mono"/>
              </a:rPr>
              <a:t>sys.stdin:</a:t>
            </a:r>
            <a:br>
              <a:rPr lang="zh-CN" altLang="zh-CN" sz="1200" dirty="0">
                <a:solidFill>
                  <a:srgbClr val="080808"/>
                </a:solidFill>
                <a:latin typeface="Arial Unicode MS" panose="020B0604020202020204" pitchFamily="34" charset="-122"/>
                <a:ea typeface="JetBrains Mono"/>
              </a:rPr>
            </a:b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    line </a:t>
            </a:r>
            <a:r>
              <a:rPr lang="zh-CN" altLang="zh-CN" sz="1200" dirty="0">
                <a:solidFill>
                  <a:srgbClr val="0033B3"/>
                </a:solidFill>
                <a:latin typeface="Arial Unicode MS" panose="020B0604020202020204" pitchFamily="34" charset="-122"/>
                <a:ea typeface="JetBrains Mono"/>
              </a:rPr>
              <a:t>= </a:t>
            </a:r>
            <a:r>
              <a:rPr lang="zh-CN" altLang="zh-CN" sz="1200" dirty="0">
                <a:solidFill>
                  <a:srgbClr val="080808"/>
                </a:solidFill>
                <a:latin typeface="Arial Unicode MS" panose="020B0604020202020204" pitchFamily="34" charset="-122"/>
                <a:ea typeface="JetBrains Mono"/>
              </a:rPr>
              <a:t>line.strip()</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    word, count </a:t>
            </a:r>
            <a:r>
              <a:rPr lang="zh-CN" altLang="zh-CN" sz="1200" dirty="0">
                <a:solidFill>
                  <a:srgbClr val="0033B3"/>
                </a:solidFill>
                <a:latin typeface="Arial Unicode MS" panose="020B0604020202020204" pitchFamily="34" charset="-122"/>
                <a:ea typeface="JetBrains Mono"/>
              </a:rPr>
              <a:t>= </a:t>
            </a:r>
            <a:r>
              <a:rPr lang="zh-CN" altLang="zh-CN" sz="1200" dirty="0">
                <a:solidFill>
                  <a:srgbClr val="080808"/>
                </a:solidFill>
                <a:latin typeface="Arial Unicode MS" panose="020B0604020202020204" pitchFamily="34" charset="-122"/>
                <a:ea typeface="JetBrains Mono"/>
              </a:rPr>
              <a:t>line.split(</a:t>
            </a:r>
            <a:r>
              <a:rPr lang="zh-CN" altLang="zh-CN" sz="1200" dirty="0">
                <a:solidFill>
                  <a:srgbClr val="067D17"/>
                </a:solidFill>
                <a:latin typeface="Arial Unicode MS" panose="020B0604020202020204" pitchFamily="34" charset="-122"/>
                <a:ea typeface="JetBrains Mono"/>
              </a:rPr>
              <a:t>'</a:t>
            </a:r>
            <a:r>
              <a:rPr lang="zh-CN" altLang="zh-CN" sz="1200" i="1" dirty="0">
                <a:solidFill>
                  <a:srgbClr val="067D17"/>
                </a:solidFill>
                <a:latin typeface="Arial Unicode MS" panose="020B0604020202020204" pitchFamily="34" charset="-122"/>
                <a:ea typeface="JetBrains Mono"/>
              </a:rPr>
              <a:t>\t</a:t>
            </a:r>
            <a:r>
              <a:rPr lang="zh-CN" altLang="zh-CN" sz="1200" dirty="0">
                <a:solidFill>
                  <a:srgbClr val="067D17"/>
                </a:solidFill>
                <a:latin typeface="Arial Unicode MS" panose="020B0604020202020204" pitchFamily="34" charset="-122"/>
                <a:ea typeface="JetBrains Mono"/>
              </a:rPr>
              <a:t>'</a:t>
            </a:r>
            <a:r>
              <a:rPr lang="zh-CN" altLang="zh-CN" sz="1200" dirty="0">
                <a:solidFill>
                  <a:srgbClr val="080808"/>
                </a:solidFill>
                <a:latin typeface="Arial Unicode MS" panose="020B0604020202020204" pitchFamily="34" charset="-122"/>
                <a:ea typeface="JetBrains Mono"/>
              </a:rPr>
              <a:t>)</a:t>
            </a:r>
            <a:br>
              <a:rPr lang="zh-CN" altLang="zh-CN" sz="1200" dirty="0">
                <a:solidFill>
                  <a:srgbClr val="080808"/>
                </a:solidFill>
                <a:latin typeface="Arial Unicode MS" panose="020B0604020202020204" pitchFamily="34" charset="-122"/>
                <a:ea typeface="JetBrains Mono"/>
              </a:rPr>
            </a:b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    </a:t>
            </a:r>
            <a:r>
              <a:rPr lang="zh-CN" altLang="zh-CN" sz="1200" i="1" dirty="0">
                <a:solidFill>
                  <a:srgbClr val="999999"/>
                </a:solidFill>
                <a:latin typeface="Arial Unicode MS" panose="020B0604020202020204" pitchFamily="34" charset="-122"/>
                <a:ea typeface="JetBrains Mono"/>
              </a:rPr>
              <a:t># count</a:t>
            </a:r>
            <a:r>
              <a:rPr lang="zh-CN" altLang="zh-CN" sz="1200" i="1" dirty="0">
                <a:solidFill>
                  <a:srgbClr val="999999"/>
                </a:solidFill>
                <a:latin typeface="宋体" panose="02010600030101010101" pitchFamily="2" charset="-122"/>
                <a:ea typeface="宋体" panose="02010600030101010101" pitchFamily="2" charset="-122"/>
              </a:rPr>
              <a:t>类型转换</a:t>
            </a:r>
            <a:br>
              <a:rPr lang="zh-CN" altLang="zh-CN" sz="1200" i="1" dirty="0">
                <a:solidFill>
                  <a:srgbClr val="999999"/>
                </a:solidFill>
                <a:latin typeface="宋体" panose="02010600030101010101" pitchFamily="2" charset="-122"/>
                <a:ea typeface="宋体" panose="02010600030101010101" pitchFamily="2" charset="-122"/>
              </a:rPr>
            </a:br>
            <a:r>
              <a:rPr lang="zh-CN" altLang="zh-CN" sz="1200" i="1" dirty="0">
                <a:solidFill>
                  <a:srgbClr val="999999"/>
                </a:solidFill>
                <a:latin typeface="宋体" panose="02010600030101010101" pitchFamily="2" charset="-122"/>
                <a:ea typeface="宋体" panose="02010600030101010101" pitchFamily="2" charset="-122"/>
              </a:rPr>
              <a:t>    </a:t>
            </a:r>
            <a:r>
              <a:rPr lang="zh-CN" altLang="zh-CN" sz="1200" dirty="0">
                <a:solidFill>
                  <a:srgbClr val="0033B3"/>
                </a:solidFill>
                <a:latin typeface="Arial Unicode MS" panose="020B0604020202020204" pitchFamily="34" charset="-122"/>
                <a:ea typeface="JetBrains Mono"/>
              </a:rPr>
              <a:t>try</a:t>
            </a:r>
            <a:r>
              <a:rPr lang="zh-CN" altLang="zh-CN" sz="1200" dirty="0">
                <a:solidFill>
                  <a:srgbClr val="080808"/>
                </a:solidFill>
                <a:latin typeface="Arial Unicode MS" panose="020B0604020202020204" pitchFamily="34" charset="-122"/>
                <a:ea typeface="JetBrains Mono"/>
              </a:rPr>
              <a:t>:</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        count </a:t>
            </a:r>
            <a:r>
              <a:rPr lang="zh-CN" altLang="zh-CN" sz="1200" dirty="0">
                <a:solidFill>
                  <a:srgbClr val="0033B3"/>
                </a:solidFill>
                <a:latin typeface="Arial Unicode MS" panose="020B0604020202020204" pitchFamily="34" charset="-122"/>
                <a:ea typeface="JetBrains Mono"/>
              </a:rPr>
              <a:t>= </a:t>
            </a:r>
            <a:r>
              <a:rPr lang="zh-CN" altLang="zh-CN" sz="1200" i="1" dirty="0">
                <a:solidFill>
                  <a:srgbClr val="080808"/>
                </a:solidFill>
                <a:latin typeface="Arial Unicode MS" panose="020B0604020202020204" pitchFamily="34" charset="-122"/>
                <a:ea typeface="JetBrains Mono"/>
              </a:rPr>
              <a:t>int</a:t>
            </a:r>
            <a:r>
              <a:rPr lang="zh-CN" altLang="zh-CN" sz="1200" dirty="0">
                <a:solidFill>
                  <a:srgbClr val="080808"/>
                </a:solidFill>
                <a:latin typeface="Arial Unicode MS" panose="020B0604020202020204" pitchFamily="34" charset="-122"/>
                <a:ea typeface="JetBrains Mono"/>
              </a:rPr>
              <a:t>(count)</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    </a:t>
            </a:r>
            <a:r>
              <a:rPr lang="zh-CN" altLang="zh-CN" sz="1200" dirty="0">
                <a:solidFill>
                  <a:srgbClr val="0033B3"/>
                </a:solidFill>
                <a:latin typeface="Arial Unicode MS" panose="020B0604020202020204" pitchFamily="34" charset="-122"/>
                <a:ea typeface="JetBrains Mono"/>
              </a:rPr>
              <a:t>except </a:t>
            </a:r>
            <a:r>
              <a:rPr lang="zh-CN" altLang="zh-CN" sz="1200" i="1" dirty="0">
                <a:solidFill>
                  <a:srgbClr val="080808"/>
                </a:solidFill>
                <a:latin typeface="Arial Unicode MS" panose="020B0604020202020204" pitchFamily="34" charset="-122"/>
                <a:ea typeface="JetBrains Mono"/>
              </a:rPr>
              <a:t>ValueError</a:t>
            </a:r>
            <a:r>
              <a:rPr lang="zh-CN" altLang="zh-CN" sz="1200" dirty="0">
                <a:solidFill>
                  <a:srgbClr val="080808"/>
                </a:solidFill>
                <a:latin typeface="Arial Unicode MS" panose="020B0604020202020204" pitchFamily="34" charset="-122"/>
                <a:ea typeface="JetBrains Mono"/>
              </a:rPr>
              <a:t>:</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        </a:t>
            </a:r>
            <a:r>
              <a:rPr lang="zh-CN" altLang="zh-CN" sz="1200" dirty="0">
                <a:solidFill>
                  <a:srgbClr val="0033B3"/>
                </a:solidFill>
                <a:latin typeface="Arial Unicode MS" panose="020B0604020202020204" pitchFamily="34" charset="-122"/>
                <a:ea typeface="JetBrains Mono"/>
              </a:rPr>
              <a:t>continue</a:t>
            </a:r>
            <a:br>
              <a:rPr lang="zh-CN" altLang="zh-CN" sz="1200" dirty="0">
                <a:solidFill>
                  <a:srgbClr val="0033B3"/>
                </a:solidFill>
                <a:latin typeface="Arial Unicode MS" panose="020B0604020202020204" pitchFamily="34" charset="-122"/>
                <a:ea typeface="JetBrains Mono"/>
              </a:rPr>
            </a:br>
            <a:r>
              <a:rPr lang="zh-CN" altLang="zh-CN" sz="1200" dirty="0">
                <a:solidFill>
                  <a:srgbClr val="0033B3"/>
                </a:solidFill>
                <a:latin typeface="Arial Unicode MS" panose="020B0604020202020204" pitchFamily="34" charset="-122"/>
                <a:ea typeface="JetBrains Mono"/>
              </a:rPr>
              <a:t>    </a:t>
            </a:r>
            <a:r>
              <a:rPr lang="zh-CN" altLang="zh-CN" sz="1200" i="1" dirty="0">
                <a:solidFill>
                  <a:srgbClr val="999999"/>
                </a:solidFill>
                <a:latin typeface="Arial Unicode MS" panose="020B0604020202020204" pitchFamily="34" charset="-122"/>
                <a:ea typeface="JetBrains Mono"/>
              </a:rPr>
              <a:t># </a:t>
            </a:r>
            <a:r>
              <a:rPr lang="zh-CN" altLang="zh-CN" sz="1200" i="1" dirty="0">
                <a:solidFill>
                  <a:srgbClr val="999999"/>
                </a:solidFill>
                <a:latin typeface="宋体" panose="02010600030101010101" pitchFamily="2" charset="-122"/>
                <a:ea typeface="宋体" panose="02010600030101010101" pitchFamily="2" charset="-122"/>
              </a:rPr>
              <a:t>如果单词位于字典中</a:t>
            </a:r>
            <a:r>
              <a:rPr lang="zh-CN" altLang="zh-CN" sz="1200" i="1" dirty="0">
                <a:solidFill>
                  <a:srgbClr val="999999"/>
                </a:solidFill>
                <a:latin typeface="Arial Unicode MS" panose="020B0604020202020204" pitchFamily="34" charset="-122"/>
                <a:ea typeface="JetBrains Mono"/>
              </a:rPr>
              <a:t> +1</a:t>
            </a:r>
            <a:r>
              <a:rPr lang="zh-CN" altLang="zh-CN" sz="1200" i="1" dirty="0">
                <a:solidFill>
                  <a:srgbClr val="999999"/>
                </a:solidFill>
                <a:latin typeface="宋体" panose="02010600030101010101" pitchFamily="2" charset="-122"/>
                <a:ea typeface="宋体" panose="02010600030101010101" pitchFamily="2" charset="-122"/>
              </a:rPr>
              <a:t>，如果不存在 保存并设初始值</a:t>
            </a:r>
            <a:r>
              <a:rPr lang="zh-CN" altLang="zh-CN" sz="1200" i="1" dirty="0">
                <a:solidFill>
                  <a:srgbClr val="999999"/>
                </a:solidFill>
                <a:latin typeface="Arial Unicode MS" panose="020B0604020202020204" pitchFamily="34" charset="-122"/>
                <a:ea typeface="JetBrains Mono"/>
              </a:rPr>
              <a:t>1</a:t>
            </a:r>
            <a:br>
              <a:rPr lang="zh-CN" altLang="zh-CN" sz="1200" i="1" dirty="0">
                <a:solidFill>
                  <a:srgbClr val="999999"/>
                </a:solidFill>
                <a:latin typeface="Arial Unicode MS" panose="020B0604020202020204" pitchFamily="34" charset="-122"/>
                <a:ea typeface="JetBrains Mono"/>
              </a:rPr>
            </a:br>
            <a:r>
              <a:rPr lang="zh-CN" altLang="zh-CN" sz="1200" i="1" dirty="0">
                <a:solidFill>
                  <a:srgbClr val="999999"/>
                </a:solidFill>
                <a:latin typeface="Arial Unicode MS" panose="020B0604020202020204" pitchFamily="34" charset="-122"/>
                <a:ea typeface="JetBrains Mono"/>
              </a:rPr>
              <a:t>    </a:t>
            </a:r>
            <a:r>
              <a:rPr lang="zh-CN" altLang="zh-CN" sz="1200" dirty="0">
                <a:solidFill>
                  <a:srgbClr val="0033B3"/>
                </a:solidFill>
                <a:latin typeface="Arial Unicode MS" panose="020B0604020202020204" pitchFamily="34" charset="-122"/>
                <a:ea typeface="JetBrains Mono"/>
              </a:rPr>
              <a:t>if </a:t>
            </a:r>
            <a:r>
              <a:rPr lang="zh-CN" altLang="zh-CN" sz="1200" dirty="0">
                <a:solidFill>
                  <a:srgbClr val="080808"/>
                </a:solidFill>
                <a:latin typeface="Arial Unicode MS" panose="020B0604020202020204" pitchFamily="34" charset="-122"/>
                <a:ea typeface="JetBrains Mono"/>
              </a:rPr>
              <a:t>word </a:t>
            </a:r>
            <a:r>
              <a:rPr lang="zh-CN" altLang="zh-CN" sz="1200" dirty="0">
                <a:solidFill>
                  <a:srgbClr val="0033B3"/>
                </a:solidFill>
                <a:latin typeface="Arial Unicode MS" panose="020B0604020202020204" pitchFamily="34" charset="-122"/>
                <a:ea typeface="JetBrains Mono"/>
              </a:rPr>
              <a:t>in </a:t>
            </a:r>
            <a:r>
              <a:rPr lang="zh-CN" altLang="zh-CN" sz="1200" dirty="0">
                <a:solidFill>
                  <a:srgbClr val="080808"/>
                </a:solidFill>
                <a:latin typeface="Arial Unicode MS" panose="020B0604020202020204" pitchFamily="34" charset="-122"/>
                <a:ea typeface="JetBrains Mono"/>
              </a:rPr>
              <a:t>word_dict:</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        word_dict[word] </a:t>
            </a:r>
            <a:r>
              <a:rPr lang="zh-CN" altLang="zh-CN" sz="1200" dirty="0">
                <a:solidFill>
                  <a:srgbClr val="0033B3"/>
                </a:solidFill>
                <a:latin typeface="Arial Unicode MS" panose="020B0604020202020204" pitchFamily="34" charset="-122"/>
                <a:ea typeface="JetBrains Mono"/>
              </a:rPr>
              <a:t>+= </a:t>
            </a:r>
            <a:r>
              <a:rPr lang="zh-CN" altLang="zh-CN" sz="1200" i="1" dirty="0">
                <a:solidFill>
                  <a:srgbClr val="871094"/>
                </a:solidFill>
                <a:latin typeface="Arial Unicode MS" panose="020B0604020202020204" pitchFamily="34" charset="-122"/>
                <a:ea typeface="JetBrains Mono"/>
              </a:rPr>
              <a:t>1</a:t>
            </a:r>
            <a:br>
              <a:rPr lang="zh-CN" altLang="zh-CN" sz="1200" i="1" dirty="0">
                <a:solidFill>
                  <a:srgbClr val="871094"/>
                </a:solidFill>
                <a:latin typeface="Arial Unicode MS" panose="020B0604020202020204" pitchFamily="34" charset="-122"/>
                <a:ea typeface="JetBrains Mono"/>
              </a:rPr>
            </a:br>
            <a:r>
              <a:rPr lang="zh-CN" altLang="zh-CN" sz="1200" i="1" dirty="0">
                <a:solidFill>
                  <a:srgbClr val="871094"/>
                </a:solidFill>
                <a:latin typeface="Arial Unicode MS" panose="020B0604020202020204" pitchFamily="34" charset="-122"/>
                <a:ea typeface="JetBrains Mono"/>
              </a:rPr>
              <a:t>    </a:t>
            </a:r>
            <a:r>
              <a:rPr lang="zh-CN" altLang="zh-CN" sz="1200" dirty="0">
                <a:solidFill>
                  <a:srgbClr val="0033B3"/>
                </a:solidFill>
                <a:latin typeface="Arial Unicode MS" panose="020B0604020202020204" pitchFamily="34" charset="-122"/>
                <a:ea typeface="JetBrains Mono"/>
              </a:rPr>
              <a:t>else</a:t>
            </a:r>
            <a:r>
              <a:rPr lang="zh-CN" altLang="zh-CN" sz="1200" dirty="0">
                <a:solidFill>
                  <a:srgbClr val="080808"/>
                </a:solidFill>
                <a:latin typeface="Arial Unicode MS" panose="020B0604020202020204" pitchFamily="34" charset="-122"/>
                <a:ea typeface="JetBrains Mono"/>
              </a:rPr>
              <a:t>:</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        word_dict.setdefault(word, </a:t>
            </a:r>
            <a:r>
              <a:rPr lang="zh-CN" altLang="zh-CN" sz="1200" i="1" dirty="0">
                <a:solidFill>
                  <a:srgbClr val="871094"/>
                </a:solidFill>
                <a:latin typeface="Arial Unicode MS" panose="020B0604020202020204" pitchFamily="34" charset="-122"/>
                <a:ea typeface="JetBrains Mono"/>
              </a:rPr>
              <a:t>1</a:t>
            </a:r>
            <a:r>
              <a:rPr lang="zh-CN" altLang="zh-CN" sz="1200" dirty="0">
                <a:solidFill>
                  <a:srgbClr val="080808"/>
                </a:solidFill>
                <a:latin typeface="Arial Unicode MS" panose="020B0604020202020204" pitchFamily="34" charset="-122"/>
                <a:ea typeface="JetBrains Mono"/>
              </a:rPr>
              <a:t>)</a:t>
            </a:r>
            <a:br>
              <a:rPr lang="zh-CN" altLang="zh-CN" sz="1200" dirty="0">
                <a:solidFill>
                  <a:srgbClr val="080808"/>
                </a:solidFill>
                <a:latin typeface="Arial Unicode MS" panose="020B0604020202020204" pitchFamily="34" charset="-122"/>
                <a:ea typeface="JetBrains Mono"/>
              </a:rPr>
            </a:br>
            <a:r>
              <a:rPr lang="zh-CN" altLang="zh-CN" sz="1200" i="1" dirty="0">
                <a:solidFill>
                  <a:srgbClr val="999999"/>
                </a:solidFill>
                <a:latin typeface="Arial Unicode MS" panose="020B0604020202020204" pitchFamily="34" charset="-122"/>
                <a:ea typeface="JetBrains Mono"/>
              </a:rPr>
              <a:t># </a:t>
            </a:r>
            <a:r>
              <a:rPr lang="zh-CN" altLang="zh-CN" sz="1200" i="1" dirty="0">
                <a:solidFill>
                  <a:srgbClr val="999999"/>
                </a:solidFill>
                <a:latin typeface="宋体" panose="02010600030101010101" pitchFamily="2" charset="-122"/>
                <a:ea typeface="宋体" panose="02010600030101010101" pitchFamily="2" charset="-122"/>
              </a:rPr>
              <a:t>结果遍历输出</a:t>
            </a:r>
            <a:br>
              <a:rPr lang="zh-CN" altLang="zh-CN" sz="1200" i="1" dirty="0">
                <a:solidFill>
                  <a:srgbClr val="999999"/>
                </a:solidFill>
                <a:latin typeface="宋体" panose="02010600030101010101" pitchFamily="2" charset="-122"/>
                <a:ea typeface="宋体" panose="02010600030101010101" pitchFamily="2" charset="-122"/>
              </a:rPr>
            </a:br>
            <a:r>
              <a:rPr lang="zh-CN" altLang="zh-CN" sz="1200" dirty="0">
                <a:solidFill>
                  <a:srgbClr val="0033B3"/>
                </a:solidFill>
                <a:latin typeface="Arial Unicode MS" panose="020B0604020202020204" pitchFamily="34" charset="-122"/>
                <a:ea typeface="JetBrains Mono"/>
              </a:rPr>
              <a:t>for </a:t>
            </a:r>
            <a:r>
              <a:rPr lang="zh-CN" altLang="zh-CN" sz="1200" dirty="0">
                <a:solidFill>
                  <a:srgbClr val="080808"/>
                </a:solidFill>
                <a:latin typeface="Arial Unicode MS" panose="020B0604020202020204" pitchFamily="34" charset="-122"/>
                <a:ea typeface="JetBrains Mono"/>
              </a:rPr>
              <a:t>k, v </a:t>
            </a:r>
            <a:r>
              <a:rPr lang="zh-CN" altLang="zh-CN" sz="1200" dirty="0">
                <a:solidFill>
                  <a:srgbClr val="0033B3"/>
                </a:solidFill>
                <a:latin typeface="Arial Unicode MS" panose="020B0604020202020204" pitchFamily="34" charset="-122"/>
                <a:ea typeface="JetBrains Mono"/>
              </a:rPr>
              <a:t>in </a:t>
            </a:r>
            <a:r>
              <a:rPr lang="zh-CN" altLang="zh-CN" sz="1200" dirty="0">
                <a:solidFill>
                  <a:srgbClr val="080808"/>
                </a:solidFill>
                <a:latin typeface="Arial Unicode MS" panose="020B0604020202020204" pitchFamily="34" charset="-122"/>
                <a:ea typeface="JetBrains Mono"/>
              </a:rPr>
              <a:t>word_dict.items():</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    print(</a:t>
            </a:r>
            <a:r>
              <a:rPr lang="zh-CN" altLang="zh-CN" sz="1200" dirty="0">
                <a:solidFill>
                  <a:srgbClr val="067D17"/>
                </a:solidFill>
                <a:latin typeface="Arial Unicode MS" panose="020B0604020202020204" pitchFamily="34" charset="-122"/>
                <a:ea typeface="JetBrains Mono"/>
              </a:rPr>
              <a:t>'</a:t>
            </a:r>
            <a:r>
              <a:rPr lang="zh-CN" altLang="zh-CN" sz="1200" i="1" dirty="0">
                <a:solidFill>
                  <a:srgbClr val="067D17"/>
                </a:solidFill>
                <a:latin typeface="Arial Unicode MS" panose="020B0604020202020204" pitchFamily="34" charset="-122"/>
                <a:ea typeface="JetBrains Mono"/>
              </a:rPr>
              <a:t>%s\t%s</a:t>
            </a:r>
            <a:r>
              <a:rPr lang="zh-CN" altLang="zh-CN" sz="1200" dirty="0">
                <a:solidFill>
                  <a:srgbClr val="067D17"/>
                </a:solidFill>
                <a:latin typeface="Arial Unicode MS" panose="020B0604020202020204" pitchFamily="34" charset="-122"/>
                <a:ea typeface="JetBrains Mono"/>
              </a:rPr>
              <a:t>' </a:t>
            </a:r>
            <a:r>
              <a:rPr lang="zh-CN" altLang="zh-CN" sz="1200" dirty="0">
                <a:solidFill>
                  <a:srgbClr val="0033B3"/>
                </a:solidFill>
                <a:latin typeface="Arial Unicode MS" panose="020B0604020202020204" pitchFamily="34" charset="-122"/>
                <a:ea typeface="JetBrains Mono"/>
              </a:rPr>
              <a:t>% </a:t>
            </a:r>
            <a:r>
              <a:rPr lang="zh-CN" altLang="zh-CN" sz="1200" dirty="0">
                <a:solidFill>
                  <a:srgbClr val="080808"/>
                </a:solidFill>
                <a:latin typeface="Arial Unicode MS" panose="020B0604020202020204" pitchFamily="34" charset="-122"/>
                <a:ea typeface="JetBrains Mono"/>
              </a:rPr>
              <a:t>(k, v))</a:t>
            </a:r>
            <a:endParaRPr lang="zh-CN" altLang="zh-CN" sz="1600" dirty="0">
              <a:latin typeface="Arial" panose="020B0604020202020204" pitchFamily="34" charset="0"/>
            </a:endParaRPr>
          </a:p>
        </p:txBody>
      </p:sp>
      <p:sp>
        <p:nvSpPr>
          <p:cNvPr id="9"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2"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662327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zh-CN" altLang="en-US" dirty="0"/>
              <a:t>方式</a:t>
            </a:r>
            <a:r>
              <a:rPr lang="en-US" altLang="zh-CN" dirty="0"/>
              <a:t>1</a:t>
            </a:r>
            <a:r>
              <a:rPr lang="zh-CN" altLang="en-US" dirty="0"/>
              <a:t>：</a:t>
            </a:r>
            <a:r>
              <a:rPr lang="zh-CN" altLang="en-US" dirty="0">
                <a:solidFill>
                  <a:srgbClr val="92D050"/>
                </a:solidFill>
              </a:rPr>
              <a:t>本地测试</a:t>
            </a:r>
            <a:r>
              <a:rPr lang="en-US" altLang="zh-CN" dirty="0">
                <a:solidFill>
                  <a:srgbClr val="92D050"/>
                </a:solidFill>
              </a:rPr>
              <a:t>Python</a:t>
            </a:r>
            <a:r>
              <a:rPr lang="zh-CN" altLang="en-US" dirty="0">
                <a:solidFill>
                  <a:srgbClr val="92D050"/>
                </a:solidFill>
              </a:rPr>
              <a:t>脚本</a:t>
            </a:r>
            <a:r>
              <a:rPr lang="zh-CN" altLang="en-US" dirty="0"/>
              <a:t>逻辑是否正确。</a:t>
            </a:r>
          </a:p>
          <a:p>
            <a:r>
              <a:rPr lang="zh-CN" altLang="en-US" dirty="0"/>
              <a:t>方式</a:t>
            </a:r>
            <a:r>
              <a:rPr lang="en-US" altLang="zh-CN" dirty="0"/>
              <a:t>2</a:t>
            </a:r>
            <a:r>
              <a:rPr lang="zh-CN" altLang="en-US" dirty="0"/>
              <a:t>：使用</a:t>
            </a:r>
            <a:r>
              <a:rPr lang="en-US" altLang="zh-CN" dirty="0">
                <a:solidFill>
                  <a:srgbClr val="92D050"/>
                </a:solidFill>
              </a:rPr>
              <a:t>hadoop streaming</a:t>
            </a:r>
            <a:r>
              <a:rPr lang="zh-CN" altLang="en-US" dirty="0">
                <a:solidFill>
                  <a:srgbClr val="92D050"/>
                </a:solidFill>
              </a:rPr>
              <a:t>提交</a:t>
            </a:r>
            <a:r>
              <a:rPr lang="en-US" altLang="zh-CN" dirty="0">
                <a:solidFill>
                  <a:srgbClr val="92D050"/>
                </a:solidFill>
              </a:rPr>
              <a:t>Python</a:t>
            </a:r>
            <a:r>
              <a:rPr lang="zh-CN" altLang="en-US" dirty="0">
                <a:solidFill>
                  <a:srgbClr val="92D050"/>
                </a:solidFill>
              </a:rPr>
              <a:t>脚本</a:t>
            </a:r>
            <a:r>
              <a:rPr lang="zh-CN" altLang="en-US" dirty="0"/>
              <a:t>集群运行。</a:t>
            </a:r>
          </a:p>
          <a:p>
            <a:r>
              <a:rPr lang="zh-CN" altLang="en-US" dirty="0"/>
              <a:t>注意：不管哪种方式执行，都需要提前在</a:t>
            </a:r>
            <a:r>
              <a:rPr lang="en-US" altLang="zh-CN" dirty="0"/>
              <a:t>Centos</a:t>
            </a:r>
            <a:r>
              <a:rPr lang="zh-CN" altLang="en-US" dirty="0"/>
              <a:t>系统上</a:t>
            </a:r>
            <a:r>
              <a:rPr lang="zh-CN" altLang="en-US" dirty="0">
                <a:solidFill>
                  <a:srgbClr val="C00000"/>
                </a:solidFill>
              </a:rPr>
              <a:t>安装好</a:t>
            </a:r>
            <a:r>
              <a:rPr lang="en-US" altLang="zh-CN" dirty="0">
                <a:solidFill>
                  <a:srgbClr val="C00000"/>
                </a:solidFill>
              </a:rPr>
              <a:t>Python3</a:t>
            </a:r>
            <a:r>
              <a:rPr lang="zh-CN" altLang="en-US" dirty="0"/>
              <a:t>。</a:t>
            </a:r>
            <a:endParaRPr lang="en-US" altLang="zh-CN" dirty="0"/>
          </a:p>
          <a:p>
            <a:r>
              <a:rPr lang="zh-CN" altLang="en-US" dirty="0"/>
              <a:t>详细安装步骤可以参考课程资料。</a:t>
            </a:r>
          </a:p>
          <a:p>
            <a:pPr marL="0" indent="0">
              <a:buNone/>
            </a:pPr>
            <a:endParaRPr lang="en-US" altLang="zh-CN" dirty="0"/>
          </a:p>
        </p:txBody>
      </p:sp>
      <p:sp>
        <p:nvSpPr>
          <p:cNvPr id="5" name="标题 4"/>
          <p:cNvSpPr>
            <a:spLocks noGrp="1"/>
          </p:cNvSpPr>
          <p:nvPr>
            <p:ph type="title"/>
          </p:nvPr>
        </p:nvSpPr>
        <p:spPr/>
        <p:txBody>
          <a:bodyPr/>
          <a:lstStyle/>
          <a:p>
            <a:r>
              <a:rPr lang="en-US" altLang="zh-CN" dirty="0"/>
              <a:t>Hadoop MapReduce Python</a:t>
            </a:r>
            <a:r>
              <a:rPr lang="zh-CN" altLang="en-US" dirty="0"/>
              <a:t>接口</a:t>
            </a:r>
          </a:p>
        </p:txBody>
      </p:sp>
      <p:sp>
        <p:nvSpPr>
          <p:cNvPr id="6" name="文本占位符 5"/>
          <p:cNvSpPr>
            <a:spLocks noGrp="1"/>
          </p:cNvSpPr>
          <p:nvPr>
            <p:ph type="body" sz="quarter" idx="10"/>
          </p:nvPr>
        </p:nvSpPr>
        <p:spPr/>
        <p:txBody>
          <a:bodyPr/>
          <a:lstStyle/>
          <a:p>
            <a:r>
              <a:rPr lang="zh-CN" altLang="en-US" dirty="0"/>
              <a:t>程序执行方式</a:t>
            </a:r>
          </a:p>
        </p:txBody>
      </p:sp>
      <p:sp>
        <p:nvSpPr>
          <p:cNvPr id="9"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2"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pic>
        <p:nvPicPr>
          <p:cNvPr id="3" name="图片 2"/>
          <p:cNvPicPr>
            <a:picLocks noChangeAspect="1"/>
          </p:cNvPicPr>
          <p:nvPr/>
        </p:nvPicPr>
        <p:blipFill>
          <a:blip r:embed="rId2"/>
          <a:stretch>
            <a:fillRect/>
          </a:stretch>
        </p:blipFill>
        <p:spPr>
          <a:xfrm>
            <a:off x="1787626" y="4179712"/>
            <a:ext cx="8596105" cy="1051651"/>
          </a:xfrm>
          <a:prstGeom prst="rect">
            <a:avLst/>
          </a:prstGeom>
        </p:spPr>
      </p:pic>
    </p:spTree>
    <p:extLst>
      <p:ext uri="{BB962C8B-B14F-4D97-AF65-F5344CB8AC3E}">
        <p14:creationId xmlns:p14="http://schemas.microsoft.com/office/powerpoint/2010/main" val="302298452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zh-CN" altLang="en-US" dirty="0"/>
              <a:t>方式</a:t>
            </a:r>
            <a:r>
              <a:rPr lang="en-US" altLang="zh-CN" dirty="0"/>
              <a:t>1</a:t>
            </a:r>
            <a:r>
              <a:rPr lang="zh-CN" altLang="en-US" dirty="0"/>
              <a:t>：</a:t>
            </a:r>
            <a:r>
              <a:rPr lang="zh-CN" altLang="en-US" dirty="0">
                <a:solidFill>
                  <a:srgbClr val="92D050"/>
                </a:solidFill>
              </a:rPr>
              <a:t>本地测试</a:t>
            </a:r>
            <a:r>
              <a:rPr lang="en-US" altLang="zh-CN" dirty="0">
                <a:solidFill>
                  <a:srgbClr val="92D050"/>
                </a:solidFill>
              </a:rPr>
              <a:t>Python</a:t>
            </a:r>
            <a:r>
              <a:rPr lang="zh-CN" altLang="en-US" dirty="0">
                <a:solidFill>
                  <a:srgbClr val="92D050"/>
                </a:solidFill>
              </a:rPr>
              <a:t>脚本</a:t>
            </a:r>
            <a:r>
              <a:rPr lang="zh-CN" altLang="en-US" dirty="0"/>
              <a:t>逻辑是否正确。</a:t>
            </a:r>
          </a:p>
        </p:txBody>
      </p:sp>
      <p:sp>
        <p:nvSpPr>
          <p:cNvPr id="5" name="标题 4"/>
          <p:cNvSpPr>
            <a:spLocks noGrp="1"/>
          </p:cNvSpPr>
          <p:nvPr>
            <p:ph type="title"/>
          </p:nvPr>
        </p:nvSpPr>
        <p:spPr/>
        <p:txBody>
          <a:bodyPr/>
          <a:lstStyle/>
          <a:p>
            <a:r>
              <a:rPr lang="en-US" altLang="zh-CN" dirty="0"/>
              <a:t>Hadoop MapReduce Python</a:t>
            </a:r>
            <a:r>
              <a:rPr lang="zh-CN" altLang="en-US" dirty="0"/>
              <a:t>接口</a:t>
            </a:r>
          </a:p>
        </p:txBody>
      </p:sp>
      <p:sp>
        <p:nvSpPr>
          <p:cNvPr id="6" name="文本占位符 5"/>
          <p:cNvSpPr>
            <a:spLocks noGrp="1"/>
          </p:cNvSpPr>
          <p:nvPr>
            <p:ph type="body" sz="quarter" idx="10"/>
          </p:nvPr>
        </p:nvSpPr>
        <p:spPr/>
        <p:txBody>
          <a:bodyPr/>
          <a:lstStyle/>
          <a:p>
            <a:r>
              <a:rPr lang="zh-CN" altLang="en-US" dirty="0"/>
              <a:t>程序执行</a:t>
            </a:r>
          </a:p>
        </p:txBody>
      </p:sp>
      <p:sp>
        <p:nvSpPr>
          <p:cNvPr id="9"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2"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8" name="TextBox 3">
            <a:extLst>
              <a:ext uri="{FF2B5EF4-FFF2-40B4-BE49-F238E27FC236}">
                <a16:creationId xmlns:a16="http://schemas.microsoft.com/office/drawing/2014/main" id="{0C998B78-AB18-3C47-A1C7-25AE9A3A40B0}"/>
              </a:ext>
            </a:extLst>
          </p:cNvPr>
          <p:cNvSpPr txBox="1"/>
          <p:nvPr/>
        </p:nvSpPr>
        <p:spPr>
          <a:xfrm>
            <a:off x="2824346" y="2634054"/>
            <a:ext cx="6522665" cy="3231654"/>
          </a:xfrm>
          <a:prstGeom prst="rect">
            <a:avLst/>
          </a:prstGeom>
          <a:solidFill>
            <a:srgbClr val="FFFFE4"/>
          </a:solidFill>
          <a:ln w="3175">
            <a:solidFill>
              <a:srgbClr val="919191"/>
            </a:solidFill>
          </a:ln>
        </p:spPr>
        <p:txBody>
          <a:bodyPr wrap="square">
            <a:spAutoFit/>
          </a:bodyPr>
          <a:lstStyle/>
          <a:p>
            <a:pPr lvl="0" eaLnBrk="0" fontAlgn="base" hangingPunct="0">
              <a:spcBef>
                <a:spcPct val="0"/>
              </a:spcBef>
              <a:spcAft>
                <a:spcPct val="0"/>
              </a:spcAft>
            </a:pPr>
            <a:r>
              <a:rPr lang="zh-CN" altLang="zh-CN" sz="1200" i="1" dirty="0">
                <a:solidFill>
                  <a:srgbClr val="999999"/>
                </a:solidFill>
                <a:latin typeface="Arial Unicode MS" panose="020B0604020202020204" pitchFamily="34" charset="-122"/>
                <a:ea typeface="JetBrains Mono"/>
              </a:rPr>
              <a:t>#</a:t>
            </a:r>
            <a:r>
              <a:rPr lang="zh-CN" altLang="zh-CN" sz="1200" i="1" dirty="0">
                <a:solidFill>
                  <a:srgbClr val="999999"/>
                </a:solidFill>
                <a:latin typeface="宋体" panose="02010600030101010101" pitchFamily="2" charset="-122"/>
                <a:ea typeface="宋体" panose="02010600030101010101" pitchFamily="2" charset="-122"/>
              </a:rPr>
              <a:t>上传待处理文件 和</a:t>
            </a:r>
            <a:r>
              <a:rPr lang="zh-CN" altLang="zh-CN" sz="1200" i="1" dirty="0">
                <a:solidFill>
                  <a:srgbClr val="999999"/>
                </a:solidFill>
                <a:latin typeface="Arial Unicode MS" panose="020B0604020202020204" pitchFamily="34" charset="-122"/>
                <a:ea typeface="JetBrains Mono"/>
              </a:rPr>
              <a:t>Python</a:t>
            </a:r>
            <a:r>
              <a:rPr lang="zh-CN" altLang="zh-CN" sz="1200" i="1" dirty="0">
                <a:solidFill>
                  <a:srgbClr val="999999"/>
                </a:solidFill>
                <a:latin typeface="宋体" panose="02010600030101010101" pitchFamily="2" charset="-122"/>
                <a:ea typeface="宋体" panose="02010600030101010101" pitchFamily="2" charset="-122"/>
              </a:rPr>
              <a:t>脚本到</a:t>
            </a:r>
            <a:r>
              <a:rPr lang="zh-CN" altLang="zh-CN" sz="1200" i="1" dirty="0">
                <a:solidFill>
                  <a:srgbClr val="999999"/>
                </a:solidFill>
                <a:latin typeface="Arial Unicode MS" panose="020B0604020202020204" pitchFamily="34" charset="-122"/>
                <a:ea typeface="JetBrains Mono"/>
              </a:rPr>
              <a:t>Linux</a:t>
            </a:r>
            <a:r>
              <a:rPr lang="zh-CN" altLang="zh-CN" sz="1200" i="1" dirty="0">
                <a:solidFill>
                  <a:srgbClr val="999999"/>
                </a:solidFill>
                <a:latin typeface="宋体" panose="02010600030101010101" pitchFamily="2" charset="-122"/>
                <a:ea typeface="宋体" panose="02010600030101010101" pitchFamily="2" charset="-122"/>
              </a:rPr>
              <a:t>上</a:t>
            </a:r>
            <a:br>
              <a:rPr lang="zh-CN" altLang="zh-CN" sz="1200" i="1" dirty="0">
                <a:solidFill>
                  <a:srgbClr val="999999"/>
                </a:solidFill>
                <a:latin typeface="宋体" panose="02010600030101010101" pitchFamily="2" charset="-122"/>
                <a:ea typeface="宋体" panose="02010600030101010101" pitchFamily="2" charset="-122"/>
              </a:rPr>
            </a:br>
            <a:r>
              <a:rPr lang="zh-CN" altLang="zh-CN" sz="1200" dirty="0">
                <a:solidFill>
                  <a:srgbClr val="080808"/>
                </a:solidFill>
                <a:latin typeface="Arial Unicode MS" panose="020B0604020202020204" pitchFamily="34" charset="-122"/>
                <a:ea typeface="JetBrains Mono"/>
              </a:rPr>
              <a:t>[root@node2 ~]</a:t>
            </a:r>
            <a:r>
              <a:rPr lang="zh-CN" altLang="zh-CN" sz="1200" i="1" dirty="0">
                <a:solidFill>
                  <a:srgbClr val="999999"/>
                </a:solidFill>
                <a:latin typeface="Arial Unicode MS" panose="020B0604020202020204" pitchFamily="34" charset="-122"/>
                <a:ea typeface="JetBrains Mono"/>
              </a:rPr>
              <a:t># pwd</a:t>
            </a:r>
            <a:br>
              <a:rPr lang="zh-CN" altLang="zh-CN" sz="1200" i="1" dirty="0">
                <a:solidFill>
                  <a:srgbClr val="999999"/>
                </a:solidFill>
                <a:latin typeface="Arial Unicode MS" panose="020B0604020202020204" pitchFamily="34" charset="-122"/>
                <a:ea typeface="JetBrains Mono"/>
              </a:rPr>
            </a:br>
            <a:r>
              <a:rPr lang="zh-CN" altLang="zh-CN" sz="1200" dirty="0">
                <a:solidFill>
                  <a:srgbClr val="0073BF"/>
                </a:solidFill>
                <a:latin typeface="Arial Unicode MS" panose="020B0604020202020204" pitchFamily="34" charset="-122"/>
                <a:ea typeface="JetBrains Mono"/>
              </a:rPr>
              <a:t>/root</a:t>
            </a:r>
            <a:br>
              <a:rPr lang="zh-CN" altLang="zh-CN" sz="1200" dirty="0">
                <a:solidFill>
                  <a:srgbClr val="0073BF"/>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[root@node2 ~]</a:t>
            </a:r>
            <a:r>
              <a:rPr lang="zh-CN" altLang="zh-CN" sz="1200" i="1" dirty="0">
                <a:solidFill>
                  <a:srgbClr val="999999"/>
                </a:solidFill>
                <a:latin typeface="Arial Unicode MS" panose="020B0604020202020204" pitchFamily="34" charset="-122"/>
                <a:ea typeface="JetBrains Mono"/>
              </a:rPr>
              <a:t># ll</a:t>
            </a:r>
            <a:br>
              <a:rPr lang="zh-CN" altLang="zh-CN" sz="1200" i="1" dirty="0">
                <a:solidFill>
                  <a:srgbClr val="999999"/>
                </a:solidFill>
                <a:latin typeface="Arial Unicode MS" panose="020B0604020202020204" pitchFamily="34" charset="-122"/>
                <a:ea typeface="JetBrains Mono"/>
              </a:rPr>
            </a:br>
            <a:r>
              <a:rPr lang="zh-CN" altLang="zh-CN" sz="1200" dirty="0">
                <a:solidFill>
                  <a:srgbClr val="0073BF"/>
                </a:solidFill>
                <a:latin typeface="Arial Unicode MS" panose="020B0604020202020204" pitchFamily="34" charset="-122"/>
                <a:ea typeface="JetBrains Mono"/>
              </a:rPr>
              <a:t>-rw-r--r--  </a:t>
            </a:r>
            <a:r>
              <a:rPr lang="zh-CN" altLang="zh-CN" sz="1200" dirty="0">
                <a:solidFill>
                  <a:srgbClr val="1750EB"/>
                </a:solidFill>
                <a:latin typeface="Arial Unicode MS" panose="020B0604020202020204" pitchFamily="34" charset="-122"/>
                <a:ea typeface="JetBrains Mono"/>
              </a:rPr>
              <a:t>1 </a:t>
            </a:r>
            <a:r>
              <a:rPr lang="zh-CN" altLang="zh-CN" sz="1200" dirty="0">
                <a:solidFill>
                  <a:srgbClr val="080808"/>
                </a:solidFill>
                <a:latin typeface="Arial Unicode MS" panose="020B0604020202020204" pitchFamily="34" charset="-122"/>
                <a:ea typeface="JetBrains Mono"/>
              </a:rPr>
              <a:t>root  root        </a:t>
            </a:r>
            <a:r>
              <a:rPr lang="zh-CN" altLang="zh-CN" sz="1200" dirty="0">
                <a:solidFill>
                  <a:srgbClr val="1750EB"/>
                </a:solidFill>
                <a:latin typeface="Arial Unicode MS" panose="020B0604020202020204" pitchFamily="34" charset="-122"/>
                <a:ea typeface="JetBrains Mono"/>
              </a:rPr>
              <a:t>105 </a:t>
            </a:r>
            <a:r>
              <a:rPr lang="zh-CN" altLang="zh-CN" sz="1200" dirty="0">
                <a:solidFill>
                  <a:srgbClr val="080808"/>
                </a:solidFill>
                <a:latin typeface="Arial Unicode MS" panose="020B0604020202020204" pitchFamily="34" charset="-122"/>
                <a:ea typeface="JetBrains Mono"/>
              </a:rPr>
              <a:t>May </a:t>
            </a:r>
            <a:r>
              <a:rPr lang="zh-CN" altLang="zh-CN" sz="1200" dirty="0">
                <a:solidFill>
                  <a:srgbClr val="1750EB"/>
                </a:solidFill>
                <a:latin typeface="Arial Unicode MS" panose="020B0604020202020204" pitchFamily="34" charset="-122"/>
                <a:ea typeface="JetBrains Mono"/>
              </a:rPr>
              <a:t>18 </a:t>
            </a:r>
            <a:r>
              <a:rPr lang="zh-CN" altLang="zh-CN" sz="1200" dirty="0">
                <a:solidFill>
                  <a:srgbClr val="080808"/>
                </a:solidFill>
                <a:latin typeface="Arial Unicode MS" panose="020B0604020202020204" pitchFamily="34" charset="-122"/>
                <a:ea typeface="JetBrains Mono"/>
              </a:rPr>
              <a:t>15:12 1.txt</a:t>
            </a:r>
            <a:br>
              <a:rPr lang="zh-CN" altLang="zh-CN" sz="1200" dirty="0">
                <a:solidFill>
                  <a:srgbClr val="080808"/>
                </a:solidFill>
                <a:latin typeface="Arial Unicode MS" panose="020B0604020202020204" pitchFamily="34" charset="-122"/>
                <a:ea typeface="JetBrains Mono"/>
              </a:rPr>
            </a:br>
            <a:r>
              <a:rPr lang="zh-CN" altLang="zh-CN" sz="1200" dirty="0">
                <a:solidFill>
                  <a:srgbClr val="0073BF"/>
                </a:solidFill>
                <a:latin typeface="Arial Unicode MS" panose="020B0604020202020204" pitchFamily="34" charset="-122"/>
                <a:ea typeface="JetBrains Mono"/>
              </a:rPr>
              <a:t>-rwxr--r--  </a:t>
            </a:r>
            <a:r>
              <a:rPr lang="zh-CN" altLang="zh-CN" sz="1200" dirty="0">
                <a:solidFill>
                  <a:srgbClr val="1750EB"/>
                </a:solidFill>
                <a:latin typeface="Arial Unicode MS" panose="020B0604020202020204" pitchFamily="34" charset="-122"/>
                <a:ea typeface="JetBrains Mono"/>
              </a:rPr>
              <a:t>1 </a:t>
            </a:r>
            <a:r>
              <a:rPr lang="zh-CN" altLang="zh-CN" sz="1200" dirty="0">
                <a:solidFill>
                  <a:srgbClr val="080808"/>
                </a:solidFill>
                <a:latin typeface="Arial Unicode MS" panose="020B0604020202020204" pitchFamily="34" charset="-122"/>
                <a:ea typeface="JetBrains Mono"/>
              </a:rPr>
              <a:t>root  root        </a:t>
            </a:r>
            <a:r>
              <a:rPr lang="zh-CN" altLang="zh-CN" sz="1200" dirty="0">
                <a:solidFill>
                  <a:srgbClr val="1750EB"/>
                </a:solidFill>
                <a:latin typeface="Arial Unicode MS" panose="020B0604020202020204" pitchFamily="34" charset="-122"/>
                <a:ea typeface="JetBrains Mono"/>
              </a:rPr>
              <a:t>340 </a:t>
            </a:r>
            <a:r>
              <a:rPr lang="zh-CN" altLang="zh-CN" sz="1200" dirty="0">
                <a:solidFill>
                  <a:srgbClr val="080808"/>
                </a:solidFill>
                <a:latin typeface="Arial Unicode MS" panose="020B0604020202020204" pitchFamily="34" charset="-122"/>
                <a:ea typeface="JetBrains Mono"/>
              </a:rPr>
              <a:t>Jul </a:t>
            </a:r>
            <a:r>
              <a:rPr lang="zh-CN" altLang="zh-CN" sz="1200" dirty="0">
                <a:solidFill>
                  <a:srgbClr val="1750EB"/>
                </a:solidFill>
                <a:latin typeface="Arial Unicode MS" panose="020B0604020202020204" pitchFamily="34" charset="-122"/>
                <a:ea typeface="JetBrains Mono"/>
              </a:rPr>
              <a:t>21 </a:t>
            </a:r>
            <a:r>
              <a:rPr lang="zh-CN" altLang="zh-CN" sz="1200" dirty="0">
                <a:solidFill>
                  <a:srgbClr val="080808"/>
                </a:solidFill>
                <a:latin typeface="Arial Unicode MS" panose="020B0604020202020204" pitchFamily="34" charset="-122"/>
                <a:ea typeface="JetBrains Mono"/>
              </a:rPr>
              <a:t>16:16 mapper.py</a:t>
            </a:r>
            <a:br>
              <a:rPr lang="zh-CN" altLang="zh-CN" sz="1200" dirty="0">
                <a:solidFill>
                  <a:srgbClr val="080808"/>
                </a:solidFill>
                <a:latin typeface="Arial Unicode MS" panose="020B0604020202020204" pitchFamily="34" charset="-122"/>
                <a:ea typeface="JetBrains Mono"/>
              </a:rPr>
            </a:br>
            <a:r>
              <a:rPr lang="zh-CN" altLang="zh-CN" sz="1200" dirty="0">
                <a:solidFill>
                  <a:srgbClr val="0073BF"/>
                </a:solidFill>
                <a:latin typeface="Arial Unicode MS" panose="020B0604020202020204" pitchFamily="34" charset="-122"/>
                <a:ea typeface="JetBrains Mono"/>
              </a:rPr>
              <a:t>-rwxr--r--  </a:t>
            </a:r>
            <a:r>
              <a:rPr lang="zh-CN" altLang="zh-CN" sz="1200" dirty="0">
                <a:solidFill>
                  <a:srgbClr val="1750EB"/>
                </a:solidFill>
                <a:latin typeface="Arial Unicode MS" panose="020B0604020202020204" pitchFamily="34" charset="-122"/>
                <a:ea typeface="JetBrains Mono"/>
              </a:rPr>
              <a:t>1 </a:t>
            </a:r>
            <a:r>
              <a:rPr lang="zh-CN" altLang="zh-CN" sz="1200" dirty="0">
                <a:solidFill>
                  <a:srgbClr val="080808"/>
                </a:solidFill>
                <a:latin typeface="Arial Unicode MS" panose="020B0604020202020204" pitchFamily="34" charset="-122"/>
                <a:ea typeface="JetBrains Mono"/>
              </a:rPr>
              <a:t>root  root        </a:t>
            </a:r>
            <a:r>
              <a:rPr lang="zh-CN" altLang="zh-CN" sz="1200" dirty="0">
                <a:solidFill>
                  <a:srgbClr val="1750EB"/>
                </a:solidFill>
                <a:latin typeface="Arial Unicode MS" panose="020B0604020202020204" pitchFamily="34" charset="-122"/>
                <a:ea typeface="JetBrains Mono"/>
              </a:rPr>
              <a:t>647 </a:t>
            </a:r>
            <a:r>
              <a:rPr lang="zh-CN" altLang="zh-CN" sz="1200" dirty="0">
                <a:solidFill>
                  <a:srgbClr val="080808"/>
                </a:solidFill>
                <a:latin typeface="Arial Unicode MS" panose="020B0604020202020204" pitchFamily="34" charset="-122"/>
                <a:ea typeface="JetBrains Mono"/>
              </a:rPr>
              <a:t>Jul </a:t>
            </a:r>
            <a:r>
              <a:rPr lang="zh-CN" altLang="zh-CN" sz="1200" dirty="0">
                <a:solidFill>
                  <a:srgbClr val="1750EB"/>
                </a:solidFill>
                <a:latin typeface="Arial Unicode MS" panose="020B0604020202020204" pitchFamily="34" charset="-122"/>
                <a:ea typeface="JetBrains Mono"/>
              </a:rPr>
              <a:t>21 </a:t>
            </a:r>
            <a:r>
              <a:rPr lang="zh-CN" altLang="zh-CN" sz="1200" dirty="0">
                <a:solidFill>
                  <a:srgbClr val="080808"/>
                </a:solidFill>
                <a:latin typeface="Arial Unicode MS" panose="020B0604020202020204" pitchFamily="34" charset="-122"/>
                <a:ea typeface="JetBrains Mono"/>
              </a:rPr>
              <a:t>16:18 reducer.py</a:t>
            </a:r>
            <a:br>
              <a:rPr lang="zh-CN" altLang="zh-CN" sz="1200" dirty="0">
                <a:solidFill>
                  <a:srgbClr val="080808"/>
                </a:solidFill>
                <a:latin typeface="Arial Unicode MS" panose="020B0604020202020204" pitchFamily="34" charset="-122"/>
                <a:ea typeface="JetBrains Mono"/>
              </a:rPr>
            </a:br>
            <a:br>
              <a:rPr lang="zh-CN" altLang="zh-CN" sz="1200" dirty="0">
                <a:solidFill>
                  <a:srgbClr val="080808"/>
                </a:solidFill>
                <a:latin typeface="Arial Unicode MS" panose="020B0604020202020204" pitchFamily="34" charset="-122"/>
                <a:ea typeface="JetBrains Mono"/>
              </a:rPr>
            </a:br>
            <a:r>
              <a:rPr lang="zh-CN" altLang="zh-CN" sz="1200" i="1" dirty="0">
                <a:solidFill>
                  <a:srgbClr val="999999"/>
                </a:solidFill>
                <a:latin typeface="Arial Unicode MS" panose="020B0604020202020204" pitchFamily="34" charset="-122"/>
                <a:ea typeface="JetBrains Mono"/>
              </a:rPr>
              <a:t>#</a:t>
            </a:r>
            <a:r>
              <a:rPr lang="zh-CN" altLang="zh-CN" sz="1200" i="1" dirty="0">
                <a:solidFill>
                  <a:srgbClr val="999999"/>
                </a:solidFill>
                <a:latin typeface="宋体" panose="02010600030101010101" pitchFamily="2" charset="-122"/>
                <a:ea typeface="宋体" panose="02010600030101010101" pitchFamily="2" charset="-122"/>
              </a:rPr>
              <a:t>使用</a:t>
            </a:r>
            <a:r>
              <a:rPr lang="zh-CN" altLang="zh-CN" sz="1200" i="1" dirty="0">
                <a:solidFill>
                  <a:srgbClr val="999999"/>
                </a:solidFill>
                <a:latin typeface="Arial Unicode MS" panose="020B0604020202020204" pitchFamily="34" charset="-122"/>
                <a:ea typeface="JetBrains Mono"/>
              </a:rPr>
              <a:t>shell</a:t>
            </a:r>
            <a:r>
              <a:rPr lang="zh-CN" altLang="zh-CN" sz="1200" i="1" dirty="0">
                <a:solidFill>
                  <a:srgbClr val="999999"/>
                </a:solidFill>
                <a:latin typeface="宋体" panose="02010600030101010101" pitchFamily="2" charset="-122"/>
                <a:ea typeface="宋体" panose="02010600030101010101" pitchFamily="2" charset="-122"/>
              </a:rPr>
              <a:t>管道符运行脚本测试</a:t>
            </a:r>
            <a:br>
              <a:rPr lang="zh-CN" altLang="zh-CN" sz="1200" i="1" dirty="0">
                <a:solidFill>
                  <a:srgbClr val="999999"/>
                </a:solidFill>
                <a:latin typeface="宋体" panose="02010600030101010101" pitchFamily="2" charset="-122"/>
                <a:ea typeface="宋体" panose="02010600030101010101" pitchFamily="2" charset="-122"/>
              </a:rPr>
            </a:br>
            <a:r>
              <a:rPr lang="zh-CN" altLang="zh-CN" sz="1200" dirty="0">
                <a:solidFill>
                  <a:srgbClr val="080808"/>
                </a:solidFill>
                <a:latin typeface="Arial Unicode MS" panose="020B0604020202020204" pitchFamily="34" charset="-122"/>
                <a:ea typeface="JetBrains Mono"/>
              </a:rPr>
              <a:t>[root@node2 ~]</a:t>
            </a:r>
            <a:r>
              <a:rPr lang="zh-CN" altLang="zh-CN" sz="1200" i="1" dirty="0">
                <a:solidFill>
                  <a:srgbClr val="999999"/>
                </a:solidFill>
                <a:latin typeface="Arial Unicode MS" panose="020B0604020202020204" pitchFamily="34" charset="-122"/>
                <a:ea typeface="JetBrains Mono"/>
              </a:rPr>
              <a:t># cat 1.txt | python mapper.py |sort|python reducer.py </a:t>
            </a:r>
            <a:br>
              <a:rPr lang="zh-CN" altLang="zh-CN" sz="1200" i="1" dirty="0">
                <a:solidFill>
                  <a:srgbClr val="999999"/>
                </a:solidFill>
                <a:latin typeface="Arial Unicode MS" panose="020B0604020202020204" pitchFamily="34" charset="-122"/>
                <a:ea typeface="JetBrains Mono"/>
              </a:rPr>
            </a:br>
            <a:r>
              <a:rPr lang="zh-CN" altLang="zh-CN" sz="1200" dirty="0">
                <a:solidFill>
                  <a:srgbClr val="0073BF"/>
                </a:solidFill>
                <a:latin typeface="Arial Unicode MS" panose="020B0604020202020204" pitchFamily="34" charset="-122"/>
                <a:ea typeface="JetBrains Mono"/>
              </a:rPr>
              <a:t>allen   </a:t>
            </a:r>
            <a:r>
              <a:rPr lang="zh-CN" altLang="zh-CN" sz="1200" dirty="0">
                <a:solidFill>
                  <a:srgbClr val="1750EB"/>
                </a:solidFill>
                <a:latin typeface="Arial Unicode MS" panose="020B0604020202020204" pitchFamily="34" charset="-122"/>
                <a:ea typeface="JetBrains Mono"/>
              </a:rPr>
              <a:t>4</a:t>
            </a:r>
            <a:br>
              <a:rPr lang="zh-CN" altLang="zh-CN" sz="1200" dirty="0">
                <a:solidFill>
                  <a:srgbClr val="1750EB"/>
                </a:solidFill>
                <a:latin typeface="Arial Unicode MS" panose="020B0604020202020204" pitchFamily="34" charset="-122"/>
                <a:ea typeface="JetBrains Mono"/>
              </a:rPr>
            </a:br>
            <a:r>
              <a:rPr lang="zh-CN" altLang="zh-CN" sz="1200" dirty="0">
                <a:solidFill>
                  <a:srgbClr val="0073BF"/>
                </a:solidFill>
                <a:latin typeface="Arial Unicode MS" panose="020B0604020202020204" pitchFamily="34" charset="-122"/>
                <a:ea typeface="JetBrains Mono"/>
              </a:rPr>
              <a:t>apple   </a:t>
            </a:r>
            <a:r>
              <a:rPr lang="zh-CN" altLang="zh-CN" sz="1200" dirty="0">
                <a:solidFill>
                  <a:srgbClr val="1750EB"/>
                </a:solidFill>
                <a:latin typeface="Arial Unicode MS" panose="020B0604020202020204" pitchFamily="34" charset="-122"/>
                <a:ea typeface="JetBrains Mono"/>
              </a:rPr>
              <a:t>3</a:t>
            </a:r>
            <a:br>
              <a:rPr lang="zh-CN" altLang="zh-CN" sz="1200" dirty="0">
                <a:solidFill>
                  <a:srgbClr val="1750EB"/>
                </a:solidFill>
                <a:latin typeface="Arial Unicode MS" panose="020B0604020202020204" pitchFamily="34" charset="-122"/>
                <a:ea typeface="JetBrains Mono"/>
              </a:rPr>
            </a:br>
            <a:r>
              <a:rPr lang="zh-CN" altLang="zh-CN" sz="1200" dirty="0">
                <a:solidFill>
                  <a:srgbClr val="0073BF"/>
                </a:solidFill>
                <a:latin typeface="Arial Unicode MS" panose="020B0604020202020204" pitchFamily="34" charset="-122"/>
                <a:ea typeface="JetBrains Mono"/>
              </a:rPr>
              <a:t>hadoop  </a:t>
            </a:r>
            <a:r>
              <a:rPr lang="zh-CN" altLang="zh-CN" sz="1200" dirty="0">
                <a:solidFill>
                  <a:srgbClr val="1750EB"/>
                </a:solidFill>
                <a:latin typeface="Arial Unicode MS" panose="020B0604020202020204" pitchFamily="34" charset="-122"/>
                <a:ea typeface="JetBrains Mono"/>
              </a:rPr>
              <a:t>1</a:t>
            </a:r>
            <a:br>
              <a:rPr lang="zh-CN" altLang="zh-CN" sz="1200" dirty="0">
                <a:solidFill>
                  <a:srgbClr val="1750EB"/>
                </a:solidFill>
                <a:latin typeface="Arial Unicode MS" panose="020B0604020202020204" pitchFamily="34" charset="-122"/>
                <a:ea typeface="JetBrains Mono"/>
              </a:rPr>
            </a:br>
            <a:r>
              <a:rPr lang="zh-CN" altLang="zh-CN" sz="1200" dirty="0">
                <a:solidFill>
                  <a:srgbClr val="0073BF"/>
                </a:solidFill>
                <a:latin typeface="Arial Unicode MS" panose="020B0604020202020204" pitchFamily="34" charset="-122"/>
                <a:ea typeface="JetBrains Mono"/>
              </a:rPr>
              <a:t>hello   </a:t>
            </a:r>
            <a:r>
              <a:rPr lang="zh-CN" altLang="zh-CN" sz="1200" dirty="0">
                <a:solidFill>
                  <a:srgbClr val="1750EB"/>
                </a:solidFill>
                <a:latin typeface="Arial Unicode MS" panose="020B0604020202020204" pitchFamily="34" charset="-122"/>
                <a:ea typeface="JetBrains Mono"/>
              </a:rPr>
              <a:t>5</a:t>
            </a:r>
            <a:br>
              <a:rPr lang="zh-CN" altLang="zh-CN" sz="1200" dirty="0">
                <a:solidFill>
                  <a:srgbClr val="1750EB"/>
                </a:solidFill>
                <a:latin typeface="Arial Unicode MS" panose="020B0604020202020204" pitchFamily="34" charset="-122"/>
                <a:ea typeface="JetBrains Mono"/>
              </a:rPr>
            </a:br>
            <a:r>
              <a:rPr lang="zh-CN" altLang="zh-CN" sz="1200" dirty="0">
                <a:solidFill>
                  <a:srgbClr val="0073BF"/>
                </a:solidFill>
                <a:latin typeface="Arial Unicode MS" panose="020B0604020202020204" pitchFamily="34" charset="-122"/>
                <a:ea typeface="JetBrains Mono"/>
              </a:rPr>
              <a:t>mac     </a:t>
            </a:r>
            <a:r>
              <a:rPr lang="zh-CN" altLang="zh-CN" sz="1200" dirty="0">
                <a:solidFill>
                  <a:srgbClr val="1750EB"/>
                </a:solidFill>
                <a:latin typeface="Arial Unicode MS" panose="020B0604020202020204" pitchFamily="34" charset="-122"/>
                <a:ea typeface="JetBrains Mono"/>
              </a:rPr>
              <a:t>1</a:t>
            </a:r>
            <a:br>
              <a:rPr lang="zh-CN" altLang="zh-CN" sz="1200" dirty="0">
                <a:solidFill>
                  <a:srgbClr val="1750EB"/>
                </a:solidFill>
                <a:latin typeface="Arial Unicode MS" panose="020B0604020202020204" pitchFamily="34" charset="-122"/>
                <a:ea typeface="JetBrains Mono"/>
              </a:rPr>
            </a:br>
            <a:r>
              <a:rPr lang="zh-CN" altLang="zh-CN" sz="1200" dirty="0">
                <a:solidFill>
                  <a:srgbClr val="0073BF"/>
                </a:solidFill>
                <a:latin typeface="Arial Unicode MS" panose="020B0604020202020204" pitchFamily="34" charset="-122"/>
                <a:ea typeface="JetBrains Mono"/>
              </a:rPr>
              <a:t>spark   </a:t>
            </a:r>
            <a:r>
              <a:rPr lang="zh-CN" altLang="zh-CN" sz="1200" dirty="0">
                <a:solidFill>
                  <a:srgbClr val="1750EB"/>
                </a:solidFill>
                <a:latin typeface="Arial Unicode MS" panose="020B0604020202020204" pitchFamily="34" charset="-122"/>
                <a:ea typeface="JetBrains Mono"/>
              </a:rPr>
              <a:t>2</a:t>
            </a:r>
            <a:br>
              <a:rPr lang="zh-CN" altLang="zh-CN" sz="1200" dirty="0">
                <a:solidFill>
                  <a:srgbClr val="1750EB"/>
                </a:solidFill>
                <a:latin typeface="Arial Unicode MS" panose="020B0604020202020204" pitchFamily="34" charset="-122"/>
                <a:ea typeface="JetBrains Mono"/>
              </a:rPr>
            </a:br>
            <a:r>
              <a:rPr lang="zh-CN" altLang="zh-CN" sz="1200" dirty="0">
                <a:solidFill>
                  <a:srgbClr val="0073BF"/>
                </a:solidFill>
                <a:latin typeface="Arial Unicode MS" panose="020B0604020202020204" pitchFamily="34" charset="-122"/>
                <a:ea typeface="JetBrains Mono"/>
              </a:rPr>
              <a:t>tom     </a:t>
            </a:r>
            <a:r>
              <a:rPr lang="zh-CN" altLang="zh-CN" sz="1200" dirty="0">
                <a:solidFill>
                  <a:srgbClr val="1750EB"/>
                </a:solidFill>
                <a:latin typeface="Arial Unicode MS" panose="020B0604020202020204" pitchFamily="34" charset="-122"/>
                <a:ea typeface="JetBrains Mono"/>
              </a:rPr>
              <a:t>2</a:t>
            </a:r>
            <a:endParaRPr lang="zh-CN" altLang="zh-CN" sz="1600" dirty="0">
              <a:latin typeface="Arial" panose="020B0604020202020204" pitchFamily="34" charset="0"/>
            </a:endParaRPr>
          </a:p>
        </p:txBody>
      </p:sp>
      <p:sp>
        <p:nvSpPr>
          <p:cNvPr id="4"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7412341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zh-CN" altLang="en-US" dirty="0"/>
              <a:t>方式</a:t>
            </a:r>
            <a:r>
              <a:rPr lang="en-US" altLang="zh-CN" dirty="0"/>
              <a:t>2</a:t>
            </a:r>
            <a:r>
              <a:rPr lang="zh-CN" altLang="en-US" dirty="0"/>
              <a:t>：使用</a:t>
            </a:r>
            <a:r>
              <a:rPr lang="en-US" altLang="zh-CN" dirty="0">
                <a:solidFill>
                  <a:srgbClr val="92D050"/>
                </a:solidFill>
              </a:rPr>
              <a:t>hadoop streaming</a:t>
            </a:r>
            <a:r>
              <a:rPr lang="zh-CN" altLang="en-US" dirty="0">
                <a:solidFill>
                  <a:srgbClr val="92D050"/>
                </a:solidFill>
              </a:rPr>
              <a:t>提交</a:t>
            </a:r>
            <a:r>
              <a:rPr lang="en-US" altLang="zh-CN" dirty="0">
                <a:solidFill>
                  <a:srgbClr val="92D050"/>
                </a:solidFill>
              </a:rPr>
              <a:t>Python</a:t>
            </a:r>
            <a:r>
              <a:rPr lang="zh-CN" altLang="en-US" dirty="0">
                <a:solidFill>
                  <a:srgbClr val="92D050"/>
                </a:solidFill>
              </a:rPr>
              <a:t>脚本</a:t>
            </a:r>
            <a:r>
              <a:rPr lang="zh-CN" altLang="en-US" dirty="0"/>
              <a:t>集群运行。</a:t>
            </a:r>
          </a:p>
          <a:p>
            <a:pPr marL="0" indent="0">
              <a:buNone/>
            </a:pPr>
            <a:endParaRPr lang="zh-CN" altLang="en-US" dirty="0"/>
          </a:p>
        </p:txBody>
      </p:sp>
      <p:sp>
        <p:nvSpPr>
          <p:cNvPr id="5" name="标题 4"/>
          <p:cNvSpPr>
            <a:spLocks noGrp="1"/>
          </p:cNvSpPr>
          <p:nvPr>
            <p:ph type="title"/>
          </p:nvPr>
        </p:nvSpPr>
        <p:spPr/>
        <p:txBody>
          <a:bodyPr/>
          <a:lstStyle/>
          <a:p>
            <a:r>
              <a:rPr lang="en-US" altLang="zh-CN" dirty="0"/>
              <a:t>Hadoop MapReduce Python</a:t>
            </a:r>
            <a:r>
              <a:rPr lang="zh-CN" altLang="en-US" dirty="0"/>
              <a:t>接口</a:t>
            </a:r>
          </a:p>
        </p:txBody>
      </p:sp>
      <p:sp>
        <p:nvSpPr>
          <p:cNvPr id="6" name="文本占位符 5"/>
          <p:cNvSpPr>
            <a:spLocks noGrp="1"/>
          </p:cNvSpPr>
          <p:nvPr>
            <p:ph type="body" sz="quarter" idx="10"/>
          </p:nvPr>
        </p:nvSpPr>
        <p:spPr/>
        <p:txBody>
          <a:bodyPr/>
          <a:lstStyle/>
          <a:p>
            <a:r>
              <a:rPr lang="zh-CN" altLang="en-US" dirty="0"/>
              <a:t>程序执行</a:t>
            </a:r>
          </a:p>
        </p:txBody>
      </p:sp>
      <p:sp>
        <p:nvSpPr>
          <p:cNvPr id="9"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2"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8" name="TextBox 3">
            <a:extLst>
              <a:ext uri="{FF2B5EF4-FFF2-40B4-BE49-F238E27FC236}">
                <a16:creationId xmlns:a16="http://schemas.microsoft.com/office/drawing/2014/main" id="{0C998B78-AB18-3C47-A1C7-25AE9A3A40B0}"/>
              </a:ext>
            </a:extLst>
          </p:cNvPr>
          <p:cNvSpPr txBox="1"/>
          <p:nvPr/>
        </p:nvSpPr>
        <p:spPr>
          <a:xfrm>
            <a:off x="2824346" y="2887552"/>
            <a:ext cx="6522665" cy="1938992"/>
          </a:xfrm>
          <a:prstGeom prst="rect">
            <a:avLst/>
          </a:prstGeom>
          <a:solidFill>
            <a:srgbClr val="FFFFE4"/>
          </a:solidFill>
          <a:ln w="3175">
            <a:solidFill>
              <a:srgbClr val="919191"/>
            </a:solidFill>
          </a:ln>
        </p:spPr>
        <p:txBody>
          <a:bodyPr wrap="square">
            <a:spAutoFit/>
          </a:bodyPr>
          <a:lstStyle/>
          <a:p>
            <a:pPr lvl="0" eaLnBrk="0" fontAlgn="base" hangingPunct="0">
              <a:spcBef>
                <a:spcPct val="0"/>
              </a:spcBef>
              <a:spcAft>
                <a:spcPct val="0"/>
              </a:spcAft>
            </a:pPr>
            <a:r>
              <a:rPr lang="zh-CN" altLang="zh-CN" sz="1200" i="1" dirty="0">
                <a:solidFill>
                  <a:srgbClr val="999999"/>
                </a:solidFill>
                <a:latin typeface="Arial Unicode MS" panose="020B0604020202020204" pitchFamily="34" charset="-122"/>
                <a:ea typeface="JetBrains Mono"/>
              </a:rPr>
              <a:t>#</a:t>
            </a:r>
            <a:r>
              <a:rPr lang="zh-CN" altLang="zh-CN" sz="1200" i="1" dirty="0">
                <a:solidFill>
                  <a:srgbClr val="999999"/>
                </a:solidFill>
                <a:latin typeface="宋体" panose="02010600030101010101" pitchFamily="2" charset="-122"/>
                <a:ea typeface="宋体" panose="02010600030101010101" pitchFamily="2" charset="-122"/>
              </a:rPr>
              <a:t>上传处理的文件到</a:t>
            </a:r>
            <a:r>
              <a:rPr lang="zh-CN" altLang="zh-CN" sz="1200" i="1" dirty="0">
                <a:solidFill>
                  <a:srgbClr val="999999"/>
                </a:solidFill>
                <a:latin typeface="Arial Unicode MS" panose="020B0604020202020204" pitchFamily="34" charset="-122"/>
                <a:ea typeface="JetBrains Mono"/>
              </a:rPr>
              <a:t>hdfs</a:t>
            </a:r>
            <a:r>
              <a:rPr lang="zh-CN" altLang="zh-CN" sz="1200" i="1" dirty="0">
                <a:solidFill>
                  <a:srgbClr val="999999"/>
                </a:solidFill>
                <a:latin typeface="宋体" panose="02010600030101010101" pitchFamily="2" charset="-122"/>
                <a:ea typeface="宋体" panose="02010600030101010101" pitchFamily="2" charset="-122"/>
              </a:rPr>
              <a:t>、上传</a:t>
            </a:r>
            <a:r>
              <a:rPr lang="zh-CN" altLang="zh-CN" sz="1200" i="1" dirty="0">
                <a:solidFill>
                  <a:srgbClr val="999999"/>
                </a:solidFill>
                <a:latin typeface="Arial Unicode MS" panose="020B0604020202020204" pitchFamily="34" charset="-122"/>
                <a:ea typeface="JetBrains Mono"/>
              </a:rPr>
              <a:t>Python</a:t>
            </a:r>
            <a:r>
              <a:rPr lang="zh-CN" altLang="zh-CN" sz="1200" i="1" dirty="0">
                <a:solidFill>
                  <a:srgbClr val="999999"/>
                </a:solidFill>
                <a:latin typeface="宋体" panose="02010600030101010101" pitchFamily="2" charset="-122"/>
                <a:ea typeface="宋体" panose="02010600030101010101" pitchFamily="2" charset="-122"/>
              </a:rPr>
              <a:t>脚本到</a:t>
            </a:r>
            <a:r>
              <a:rPr lang="zh-CN" altLang="zh-CN" sz="1200" i="1" dirty="0">
                <a:solidFill>
                  <a:srgbClr val="999999"/>
                </a:solidFill>
                <a:latin typeface="Arial Unicode MS" panose="020B0604020202020204" pitchFamily="34" charset="-122"/>
                <a:ea typeface="JetBrains Mono"/>
              </a:rPr>
              <a:t>linux</a:t>
            </a:r>
            <a:br>
              <a:rPr lang="zh-CN" altLang="zh-CN" sz="1200" i="1" dirty="0">
                <a:solidFill>
                  <a:srgbClr val="999999"/>
                </a:solidFill>
                <a:latin typeface="Arial Unicode MS" panose="020B0604020202020204" pitchFamily="34" charset="-122"/>
                <a:ea typeface="JetBrains Mono"/>
              </a:rPr>
            </a:br>
            <a:br>
              <a:rPr lang="zh-CN" altLang="zh-CN" sz="1200" i="1" dirty="0">
                <a:solidFill>
                  <a:srgbClr val="999999"/>
                </a:solidFill>
                <a:latin typeface="Arial Unicode MS" panose="020B0604020202020204" pitchFamily="34" charset="-122"/>
                <a:ea typeface="JetBrains Mono"/>
              </a:rPr>
            </a:br>
            <a:r>
              <a:rPr lang="zh-CN" altLang="zh-CN" sz="1200" i="1" dirty="0">
                <a:solidFill>
                  <a:srgbClr val="999999"/>
                </a:solidFill>
                <a:latin typeface="Arial Unicode MS" panose="020B0604020202020204" pitchFamily="34" charset="-122"/>
                <a:ea typeface="JetBrains Mono"/>
              </a:rPr>
              <a:t>#</a:t>
            </a:r>
            <a:r>
              <a:rPr lang="zh-CN" altLang="zh-CN" sz="1200" i="1" dirty="0">
                <a:solidFill>
                  <a:srgbClr val="999999"/>
                </a:solidFill>
                <a:latin typeface="宋体" panose="02010600030101010101" pitchFamily="2" charset="-122"/>
                <a:ea typeface="宋体" panose="02010600030101010101" pitchFamily="2" charset="-122"/>
              </a:rPr>
              <a:t>提交程序执行</a:t>
            </a:r>
            <a:br>
              <a:rPr lang="zh-CN" altLang="zh-CN" sz="1200" i="1" dirty="0">
                <a:solidFill>
                  <a:srgbClr val="999999"/>
                </a:solidFill>
                <a:latin typeface="宋体" panose="02010600030101010101" pitchFamily="2" charset="-122"/>
                <a:ea typeface="宋体" panose="02010600030101010101" pitchFamily="2" charset="-122"/>
              </a:rPr>
            </a:br>
            <a:r>
              <a:rPr lang="zh-CN" altLang="zh-CN" sz="1200" dirty="0">
                <a:solidFill>
                  <a:srgbClr val="0073BF"/>
                </a:solidFill>
                <a:latin typeface="Arial Unicode MS" panose="020B0604020202020204" pitchFamily="34" charset="-122"/>
                <a:ea typeface="JetBrains Mono"/>
              </a:rPr>
              <a:t>hadoop </a:t>
            </a:r>
            <a:r>
              <a:rPr lang="zh-CN" altLang="zh-CN" sz="1200" dirty="0">
                <a:solidFill>
                  <a:srgbClr val="080808"/>
                </a:solidFill>
                <a:latin typeface="Arial Unicode MS" panose="020B0604020202020204" pitchFamily="34" charset="-122"/>
                <a:ea typeface="JetBrains Mono"/>
              </a:rPr>
              <a:t>jar /export/server/hadoop-3.3.0/share/hadoop/tools/lib/hadoop-streaming-3.3.0.jar \</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-D </a:t>
            </a:r>
            <a:r>
              <a:rPr lang="zh-CN" altLang="zh-CN" sz="1200" dirty="0">
                <a:solidFill>
                  <a:srgbClr val="000000"/>
                </a:solidFill>
                <a:latin typeface="Arial Unicode MS" panose="020B0604020202020204" pitchFamily="34" charset="-122"/>
                <a:ea typeface="JetBrains Mono"/>
              </a:rPr>
              <a:t>mapred.reduce.tasks</a:t>
            </a:r>
            <a:r>
              <a:rPr lang="zh-CN" altLang="zh-CN" sz="1200" dirty="0">
                <a:solidFill>
                  <a:srgbClr val="080808"/>
                </a:solidFill>
                <a:latin typeface="Arial Unicode MS" panose="020B0604020202020204" pitchFamily="34" charset="-122"/>
                <a:ea typeface="JetBrains Mono"/>
              </a:rPr>
              <a:t>=</a:t>
            </a:r>
            <a:r>
              <a:rPr lang="zh-CN" altLang="zh-CN" sz="1200" dirty="0">
                <a:solidFill>
                  <a:srgbClr val="1750EB"/>
                </a:solidFill>
                <a:latin typeface="Arial Unicode MS" panose="020B0604020202020204" pitchFamily="34" charset="-122"/>
                <a:ea typeface="JetBrains Mono"/>
              </a:rPr>
              <a:t>1</a:t>
            </a:r>
            <a:r>
              <a:rPr lang="zh-CN" altLang="zh-CN" sz="1200" dirty="0">
                <a:solidFill>
                  <a:srgbClr val="080808"/>
                </a:solidFill>
                <a:latin typeface="Arial Unicode MS" panose="020B0604020202020204" pitchFamily="34" charset="-122"/>
                <a:ea typeface="JetBrains Mono"/>
              </a:rPr>
              <a:t> \</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-mapper </a:t>
            </a:r>
            <a:r>
              <a:rPr lang="zh-CN" altLang="zh-CN" sz="1200" dirty="0">
                <a:solidFill>
                  <a:srgbClr val="067D17"/>
                </a:solidFill>
                <a:latin typeface="Arial Unicode MS" panose="020B0604020202020204" pitchFamily="34" charset="-122"/>
                <a:ea typeface="JetBrains Mono"/>
              </a:rPr>
              <a:t>"python mapper.py"</a:t>
            </a:r>
            <a:r>
              <a:rPr lang="zh-CN" altLang="zh-CN" sz="1200" dirty="0">
                <a:solidFill>
                  <a:srgbClr val="080808"/>
                </a:solidFill>
                <a:latin typeface="Arial Unicode MS" panose="020B0604020202020204" pitchFamily="34" charset="-122"/>
                <a:ea typeface="JetBrains Mono"/>
              </a:rPr>
              <a:t> \</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-reducer </a:t>
            </a:r>
            <a:r>
              <a:rPr lang="zh-CN" altLang="zh-CN" sz="1200" dirty="0">
                <a:solidFill>
                  <a:srgbClr val="067D17"/>
                </a:solidFill>
                <a:latin typeface="Arial Unicode MS" panose="020B0604020202020204" pitchFamily="34" charset="-122"/>
                <a:ea typeface="JetBrains Mono"/>
              </a:rPr>
              <a:t>"python reducer.py"</a:t>
            </a:r>
            <a:r>
              <a:rPr lang="zh-CN" altLang="zh-CN" sz="1200" dirty="0">
                <a:solidFill>
                  <a:srgbClr val="080808"/>
                </a:solidFill>
                <a:latin typeface="Arial Unicode MS" panose="020B0604020202020204" pitchFamily="34" charset="-122"/>
                <a:ea typeface="JetBrains Mono"/>
              </a:rPr>
              <a:t> \</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-file mapper.py -file reducer.py \</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-input /input/* \</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-output /outpy</a:t>
            </a:r>
            <a:endParaRPr lang="zh-CN" altLang="zh-CN" sz="1600" dirty="0">
              <a:latin typeface="Arial" panose="020B0604020202020204" pitchFamily="34" charset="0"/>
            </a:endParaRPr>
          </a:p>
        </p:txBody>
      </p:sp>
      <p:sp>
        <p:nvSpPr>
          <p:cNvPr id="3"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40029228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zh-CN" altLang="en-US" dirty="0"/>
              <a:t>方式</a:t>
            </a:r>
            <a:r>
              <a:rPr lang="en-US" altLang="zh-CN" dirty="0"/>
              <a:t>2</a:t>
            </a:r>
            <a:r>
              <a:rPr lang="zh-CN" altLang="en-US" dirty="0"/>
              <a:t>：使用</a:t>
            </a:r>
            <a:r>
              <a:rPr lang="en-US" altLang="zh-CN" dirty="0">
                <a:solidFill>
                  <a:srgbClr val="92D050"/>
                </a:solidFill>
              </a:rPr>
              <a:t>hadoop streaming</a:t>
            </a:r>
            <a:r>
              <a:rPr lang="zh-CN" altLang="en-US" dirty="0">
                <a:solidFill>
                  <a:srgbClr val="92D050"/>
                </a:solidFill>
              </a:rPr>
              <a:t>提交</a:t>
            </a:r>
            <a:r>
              <a:rPr lang="en-US" altLang="zh-CN" dirty="0">
                <a:solidFill>
                  <a:srgbClr val="92D050"/>
                </a:solidFill>
              </a:rPr>
              <a:t>Python</a:t>
            </a:r>
            <a:r>
              <a:rPr lang="zh-CN" altLang="en-US" dirty="0">
                <a:solidFill>
                  <a:srgbClr val="92D050"/>
                </a:solidFill>
              </a:rPr>
              <a:t>脚本</a:t>
            </a:r>
            <a:r>
              <a:rPr lang="zh-CN" altLang="en-US" dirty="0"/>
              <a:t>集群运行。</a:t>
            </a:r>
          </a:p>
          <a:p>
            <a:pPr marL="0" indent="0">
              <a:buNone/>
            </a:pPr>
            <a:endParaRPr lang="zh-CN" altLang="en-US" dirty="0"/>
          </a:p>
        </p:txBody>
      </p:sp>
      <p:sp>
        <p:nvSpPr>
          <p:cNvPr id="5" name="标题 4"/>
          <p:cNvSpPr>
            <a:spLocks noGrp="1"/>
          </p:cNvSpPr>
          <p:nvPr>
            <p:ph type="title"/>
          </p:nvPr>
        </p:nvSpPr>
        <p:spPr/>
        <p:txBody>
          <a:bodyPr/>
          <a:lstStyle/>
          <a:p>
            <a:r>
              <a:rPr lang="en-US" altLang="zh-CN" dirty="0"/>
              <a:t>Hadoop MapReduce Python</a:t>
            </a:r>
            <a:r>
              <a:rPr lang="zh-CN" altLang="en-US" dirty="0"/>
              <a:t>接口</a:t>
            </a:r>
          </a:p>
        </p:txBody>
      </p:sp>
      <p:sp>
        <p:nvSpPr>
          <p:cNvPr id="6" name="文本占位符 5"/>
          <p:cNvSpPr>
            <a:spLocks noGrp="1"/>
          </p:cNvSpPr>
          <p:nvPr>
            <p:ph type="body" sz="quarter" idx="10"/>
          </p:nvPr>
        </p:nvSpPr>
        <p:spPr/>
        <p:txBody>
          <a:bodyPr/>
          <a:lstStyle/>
          <a:p>
            <a:r>
              <a:rPr lang="zh-CN" altLang="en-US" dirty="0"/>
              <a:t>程序执行</a:t>
            </a:r>
          </a:p>
        </p:txBody>
      </p:sp>
      <p:sp>
        <p:nvSpPr>
          <p:cNvPr id="9"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2"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3"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pic>
        <p:nvPicPr>
          <p:cNvPr id="10" name="图片 9"/>
          <p:cNvPicPr/>
          <p:nvPr/>
        </p:nvPicPr>
        <p:blipFill>
          <a:blip r:embed="rId2"/>
          <a:stretch>
            <a:fillRect/>
          </a:stretch>
        </p:blipFill>
        <p:spPr>
          <a:xfrm>
            <a:off x="2459235" y="2303759"/>
            <a:ext cx="7172529" cy="1978531"/>
          </a:xfrm>
          <a:prstGeom prst="rect">
            <a:avLst/>
          </a:prstGeom>
        </p:spPr>
      </p:pic>
      <p:pic>
        <p:nvPicPr>
          <p:cNvPr id="11" name="图片 10"/>
          <p:cNvPicPr/>
          <p:nvPr/>
        </p:nvPicPr>
        <p:blipFill>
          <a:blip r:embed="rId3"/>
          <a:stretch>
            <a:fillRect/>
          </a:stretch>
        </p:blipFill>
        <p:spPr>
          <a:xfrm>
            <a:off x="2459235" y="4680526"/>
            <a:ext cx="7172529" cy="1512043"/>
          </a:xfrm>
          <a:prstGeom prst="rect">
            <a:avLst/>
          </a:prstGeom>
          <a:ln>
            <a:solidFill>
              <a:srgbClr val="00B050"/>
            </a:solidFill>
          </a:ln>
        </p:spPr>
      </p:pic>
    </p:spTree>
    <p:extLst>
      <p:ext uri="{BB962C8B-B14F-4D97-AF65-F5344CB8AC3E}">
        <p14:creationId xmlns:p14="http://schemas.microsoft.com/office/powerpoint/2010/main" val="130816997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p:cNvSpPr>
            <a:spLocks noGrp="1"/>
          </p:cNvSpPr>
          <p:nvPr>
            <p:ph type="body" sz="quarter" idx="10"/>
          </p:nvPr>
        </p:nvSpPr>
        <p:spPr/>
        <p:txBody>
          <a:bodyPr/>
          <a:lstStyle/>
          <a:p>
            <a:r>
              <a:rPr lang="zh-CN" altLang="en-US" dirty="0"/>
              <a:t>作为</a:t>
            </a:r>
            <a:r>
              <a:rPr lang="en-US" altLang="zh-CN" dirty="0"/>
              <a:t>java</a:t>
            </a:r>
            <a:r>
              <a:rPr lang="zh-CN" altLang="en-US" dirty="0"/>
              <a:t>语言编写的</a:t>
            </a:r>
            <a:r>
              <a:rPr lang="en-US" altLang="zh-CN" dirty="0"/>
              <a:t>MapReduce</a:t>
            </a:r>
            <a:r>
              <a:rPr lang="zh-CN" altLang="en-US" dirty="0"/>
              <a:t>计算引擎都已经日薄西山了，你觉得</a:t>
            </a:r>
            <a:r>
              <a:rPr lang="en-US" altLang="zh-CN" dirty="0"/>
              <a:t>Python</a:t>
            </a:r>
            <a:r>
              <a:rPr lang="zh-CN" altLang="en-US" dirty="0"/>
              <a:t>在</a:t>
            </a:r>
            <a:r>
              <a:rPr lang="en-US" altLang="zh-CN" dirty="0"/>
              <a:t>MapReduce</a:t>
            </a:r>
            <a:r>
              <a:rPr lang="zh-CN" altLang="en-US" dirty="0"/>
              <a:t>这一块的江湖地位如何？</a:t>
            </a:r>
            <a:endParaRPr lang="en-US" altLang="zh-CN" dirty="0"/>
          </a:p>
          <a:p>
            <a:r>
              <a:rPr lang="en-US" altLang="zh-CN" dirty="0"/>
              <a:t>Python</a:t>
            </a:r>
            <a:r>
              <a:rPr lang="zh-CN" altLang="en-US" dirty="0"/>
              <a:t>的大数据用武之地：</a:t>
            </a:r>
            <a:r>
              <a:rPr lang="en-US" altLang="zh-CN" dirty="0"/>
              <a:t>PySpark</a:t>
            </a:r>
            <a:r>
              <a:rPr lang="zh-CN" altLang="en-US" dirty="0"/>
              <a:t>、</a:t>
            </a:r>
            <a:r>
              <a:rPr lang="en-US" altLang="zh-CN" dirty="0"/>
              <a:t>PyFlink</a:t>
            </a:r>
            <a:r>
              <a:rPr lang="zh-CN" altLang="en-US" dirty="0"/>
              <a:t>、机器学习领域。</a:t>
            </a:r>
          </a:p>
        </p:txBody>
      </p:sp>
      <p:sp>
        <p:nvSpPr>
          <p:cNvPr id="5" name="标题 4"/>
          <p:cNvSpPr>
            <a:spLocks noGrp="1"/>
          </p:cNvSpPr>
          <p:nvPr>
            <p:ph type="title"/>
          </p:nvPr>
        </p:nvSpPr>
        <p:spPr/>
        <p:txBody>
          <a:bodyPr/>
          <a:lstStyle/>
          <a:p>
            <a:r>
              <a:rPr lang="en-US" altLang="zh-CN" dirty="0"/>
              <a:t>Hadoop MapReduce Python</a:t>
            </a:r>
            <a:r>
              <a:rPr lang="zh-CN" altLang="en-US" dirty="0"/>
              <a:t>接口</a:t>
            </a:r>
          </a:p>
        </p:txBody>
      </p:sp>
    </p:spTree>
    <p:extLst>
      <p:ext uri="{BB962C8B-B14F-4D97-AF65-F5344CB8AC3E}">
        <p14:creationId xmlns:p14="http://schemas.microsoft.com/office/powerpoint/2010/main" val="275951216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DC7A42-DEB9-4846-9885-EF1F65B29AB4}"/>
              </a:ext>
            </a:extLst>
          </p:cNvPr>
          <p:cNvSpPr>
            <a:spLocks noGrp="1"/>
          </p:cNvSpPr>
          <p:nvPr>
            <p:ph type="title"/>
          </p:nvPr>
        </p:nvSpPr>
        <p:spPr/>
        <p:txBody>
          <a:bodyPr/>
          <a:lstStyle/>
          <a:p>
            <a:r>
              <a:rPr lang="en-US" altLang="zh-CN" dirty="0">
                <a:solidFill>
                  <a:schemeClr val="tx1"/>
                </a:solidFill>
              </a:rPr>
              <a:t>Hadoop MapReduce</a:t>
            </a:r>
            <a:r>
              <a:rPr lang="zh-CN" altLang="en-US" dirty="0">
                <a:solidFill>
                  <a:schemeClr val="tx1"/>
                </a:solidFill>
              </a:rPr>
              <a:t>基本原理</a:t>
            </a:r>
            <a:endParaRPr lang="en-US" altLang="zh-CN" dirty="0">
              <a:solidFill>
                <a:schemeClr val="tx1"/>
              </a:solidFill>
            </a:endParaRPr>
          </a:p>
        </p:txBody>
      </p:sp>
      <p:sp>
        <p:nvSpPr>
          <p:cNvPr id="3" name="文本占位符 2">
            <a:extLst>
              <a:ext uri="{FF2B5EF4-FFF2-40B4-BE49-F238E27FC236}">
                <a16:creationId xmlns:a16="http://schemas.microsoft.com/office/drawing/2014/main" id="{DC0D98B5-82FB-804B-8565-7E31DD4B40B6}"/>
              </a:ext>
            </a:extLst>
          </p:cNvPr>
          <p:cNvSpPr>
            <a:spLocks noGrp="1"/>
          </p:cNvSpPr>
          <p:nvPr>
            <p:ph type="body" sz="quarter" idx="10"/>
          </p:nvPr>
        </p:nvSpPr>
        <p:spPr/>
        <p:txBody>
          <a:bodyPr/>
          <a:lstStyle/>
          <a:p>
            <a:r>
              <a:rPr kumimoji="1" lang="en-US" altLang="zh-CN" dirty="0"/>
              <a:t>02</a:t>
            </a:r>
            <a:endParaRPr kumimoji="1" lang="zh-CN" altLang="en-US" dirty="0"/>
          </a:p>
        </p:txBody>
      </p:sp>
    </p:spTree>
    <p:extLst>
      <p:ext uri="{BB962C8B-B14F-4D97-AF65-F5344CB8AC3E}">
        <p14:creationId xmlns:p14="http://schemas.microsoft.com/office/powerpoint/2010/main" val="77196848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p:cNvSpPr>
            <a:spLocks noGrp="1"/>
          </p:cNvSpPr>
          <p:nvPr>
            <p:ph type="body" sz="quarter" idx="10"/>
          </p:nvPr>
        </p:nvSpPr>
        <p:spPr/>
        <p:txBody>
          <a:bodyPr/>
          <a:lstStyle/>
          <a:p>
            <a:r>
              <a:rPr lang="en-US" altLang="zh-CN" dirty="0">
                <a:solidFill>
                  <a:srgbClr val="C00000"/>
                </a:solidFill>
              </a:rPr>
              <a:t>MapReduce</a:t>
            </a:r>
            <a:r>
              <a:rPr lang="zh-CN" altLang="en-US" dirty="0">
                <a:solidFill>
                  <a:srgbClr val="C00000"/>
                </a:solidFill>
              </a:rPr>
              <a:t>整体执行流程</a:t>
            </a:r>
            <a:endParaRPr lang="en-US" altLang="zh-CN" dirty="0">
              <a:solidFill>
                <a:srgbClr val="C00000"/>
              </a:solidFill>
            </a:endParaRPr>
          </a:p>
          <a:p>
            <a:r>
              <a:rPr lang="en-US" altLang="zh-CN" dirty="0"/>
              <a:t>MapReduce</a:t>
            </a:r>
            <a:r>
              <a:rPr lang="zh-CN" altLang="en-US" dirty="0"/>
              <a:t>的输入和输出</a:t>
            </a:r>
            <a:endParaRPr lang="en-US" altLang="zh-CN" dirty="0"/>
          </a:p>
          <a:p>
            <a:r>
              <a:rPr lang="en-US" altLang="zh-CN" dirty="0"/>
              <a:t>Map</a:t>
            </a:r>
            <a:r>
              <a:rPr lang="zh-CN" altLang="en-US" dirty="0"/>
              <a:t>阶段执行流程</a:t>
            </a:r>
            <a:endParaRPr lang="en-US" altLang="zh-CN" dirty="0"/>
          </a:p>
          <a:p>
            <a:r>
              <a:rPr lang="en-US" altLang="zh-CN" dirty="0"/>
              <a:t>Reduce</a:t>
            </a:r>
            <a:r>
              <a:rPr lang="zh-CN" altLang="en-US" dirty="0"/>
              <a:t>阶段执行流程</a:t>
            </a:r>
            <a:endParaRPr lang="en-US" altLang="zh-CN" dirty="0"/>
          </a:p>
          <a:p>
            <a:r>
              <a:rPr lang="en-US" altLang="zh-CN" dirty="0"/>
              <a:t>Shuffle</a:t>
            </a:r>
            <a:r>
              <a:rPr lang="zh-CN" altLang="en-US" dirty="0"/>
              <a:t>机制</a:t>
            </a:r>
          </a:p>
        </p:txBody>
      </p:sp>
    </p:spTree>
    <p:extLst>
      <p:ext uri="{BB962C8B-B14F-4D97-AF65-F5344CB8AC3E}">
        <p14:creationId xmlns:p14="http://schemas.microsoft.com/office/powerpoint/2010/main" val="15086993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691FACA-E1ED-6A48-A1E4-D925AAC03039}"/>
              </a:ext>
            </a:extLst>
          </p:cNvPr>
          <p:cNvSpPr>
            <a:spLocks noGrp="1"/>
          </p:cNvSpPr>
          <p:nvPr>
            <p:ph type="body" sz="quarter" idx="10"/>
          </p:nvPr>
        </p:nvSpPr>
        <p:spPr/>
        <p:txBody>
          <a:bodyPr/>
          <a:lstStyle/>
          <a:p>
            <a:r>
              <a:rPr kumimoji="1" lang="zh-CN" altLang="en-US" dirty="0">
                <a:solidFill>
                  <a:srgbClr val="FF0000"/>
                </a:solidFill>
              </a:rPr>
              <a:t>理解</a:t>
            </a:r>
            <a:r>
              <a:rPr kumimoji="1" lang="en-US" altLang="zh-CN" dirty="0">
                <a:solidFill>
                  <a:srgbClr val="FF0000"/>
                </a:solidFill>
              </a:rPr>
              <a:t>MapReduce</a:t>
            </a:r>
            <a:r>
              <a:rPr kumimoji="1" lang="zh-CN" altLang="en-US" dirty="0">
                <a:solidFill>
                  <a:srgbClr val="FF0000"/>
                </a:solidFill>
              </a:rPr>
              <a:t>思想</a:t>
            </a:r>
            <a:endParaRPr kumimoji="1" lang="en-US" altLang="zh-CN" dirty="0">
              <a:solidFill>
                <a:srgbClr val="FF0000"/>
              </a:solidFill>
            </a:endParaRPr>
          </a:p>
          <a:p>
            <a:r>
              <a:rPr kumimoji="1" lang="en-US" altLang="zh-CN" dirty="0"/>
              <a:t>Hadoop MapReduce</a:t>
            </a:r>
            <a:r>
              <a:rPr kumimoji="1" lang="zh-CN" altLang="en-US" dirty="0"/>
              <a:t>设计构思</a:t>
            </a:r>
            <a:endParaRPr kumimoji="1" lang="en-US" altLang="zh-CN" dirty="0"/>
          </a:p>
          <a:p>
            <a:r>
              <a:rPr kumimoji="1" lang="en-US" altLang="zh-CN" dirty="0"/>
              <a:t>Hadoop MapReduce</a:t>
            </a:r>
            <a:r>
              <a:rPr kumimoji="1" lang="zh-CN" altLang="en-US" dirty="0"/>
              <a:t>介绍</a:t>
            </a:r>
            <a:endParaRPr kumimoji="1" lang="en-US" altLang="zh-CN" dirty="0"/>
          </a:p>
          <a:p>
            <a:r>
              <a:rPr kumimoji="1" lang="en-US" altLang="zh-CN" dirty="0"/>
              <a:t>Hadoop MapReduce</a:t>
            </a:r>
            <a:r>
              <a:rPr kumimoji="1" lang="zh-CN" altLang="en-US" dirty="0"/>
              <a:t>官方示例</a:t>
            </a:r>
            <a:endParaRPr kumimoji="1" lang="en-US" altLang="zh-CN" dirty="0"/>
          </a:p>
          <a:p>
            <a:r>
              <a:rPr kumimoji="1" lang="en-US" altLang="zh-CN" dirty="0"/>
              <a:t>Hadoop MapReduce Python</a:t>
            </a:r>
            <a:r>
              <a:rPr kumimoji="1" lang="zh-CN" altLang="en-US" dirty="0"/>
              <a:t>接口</a:t>
            </a:r>
            <a:endParaRPr kumimoji="1" lang="en-US" altLang="zh-CN" dirty="0"/>
          </a:p>
        </p:txBody>
      </p:sp>
    </p:spTree>
    <p:extLst>
      <p:ext uri="{BB962C8B-B14F-4D97-AF65-F5344CB8AC3E}">
        <p14:creationId xmlns:p14="http://schemas.microsoft.com/office/powerpoint/2010/main" val="208267919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MapReduce</a:t>
            </a:r>
            <a:r>
              <a:rPr lang="zh-CN" altLang="en-US" dirty="0"/>
              <a:t>整体执行流程</a:t>
            </a:r>
          </a:p>
        </p:txBody>
      </p:sp>
      <p:sp>
        <p:nvSpPr>
          <p:cNvPr id="5" name="文本占位符 4"/>
          <p:cNvSpPr>
            <a:spLocks noGrp="1"/>
          </p:cNvSpPr>
          <p:nvPr>
            <p:ph type="body" sz="quarter" idx="10"/>
          </p:nvPr>
        </p:nvSpPr>
        <p:spPr/>
        <p:txBody>
          <a:bodyPr/>
          <a:lstStyle/>
          <a:p>
            <a:r>
              <a:rPr lang="en-US" altLang="zh-CN" dirty="0"/>
              <a:t>WordCount</a:t>
            </a:r>
            <a:r>
              <a:rPr lang="zh-CN" altLang="en-US" dirty="0"/>
              <a:t>执行流程图</a:t>
            </a:r>
          </a:p>
        </p:txBody>
      </p:sp>
      <p:pic>
        <p:nvPicPr>
          <p:cNvPr id="6" name="图片 5" descr="TSM - Hadoop MapReduce deep diving and tuning"/>
          <p:cNvPicPr/>
          <p:nvPr/>
        </p:nvPicPr>
        <p:blipFill>
          <a:blip r:embed="rId2">
            <a:extLst>
              <a:ext uri="{28A0092B-C50C-407E-A947-70E740481C1C}">
                <a14:useLocalDpi xmlns:a14="http://schemas.microsoft.com/office/drawing/2010/main" val="0"/>
              </a:ext>
            </a:extLst>
          </a:blip>
          <a:srcRect/>
          <a:stretch>
            <a:fillRect/>
          </a:stretch>
        </p:blipFill>
        <p:spPr bwMode="auto">
          <a:xfrm>
            <a:off x="2328491" y="2190940"/>
            <a:ext cx="7514375" cy="3159658"/>
          </a:xfrm>
          <a:prstGeom prst="rect">
            <a:avLst/>
          </a:prstGeom>
          <a:noFill/>
          <a:ln>
            <a:solidFill>
              <a:schemeClr val="accent1"/>
            </a:solidFill>
          </a:ln>
        </p:spPr>
      </p:pic>
    </p:spTree>
    <p:extLst>
      <p:ext uri="{BB962C8B-B14F-4D97-AF65-F5344CB8AC3E}">
        <p14:creationId xmlns:p14="http://schemas.microsoft.com/office/powerpoint/2010/main" val="240514478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MapReduce</a:t>
            </a:r>
            <a:r>
              <a:rPr lang="zh-CN" altLang="en-US" dirty="0"/>
              <a:t>整体执行流程</a:t>
            </a:r>
          </a:p>
        </p:txBody>
      </p:sp>
      <p:sp>
        <p:nvSpPr>
          <p:cNvPr id="5" name="文本占位符 4"/>
          <p:cNvSpPr>
            <a:spLocks noGrp="1"/>
          </p:cNvSpPr>
          <p:nvPr>
            <p:ph type="body" sz="quarter" idx="10"/>
          </p:nvPr>
        </p:nvSpPr>
        <p:spPr/>
        <p:txBody>
          <a:bodyPr/>
          <a:lstStyle/>
          <a:p>
            <a:r>
              <a:rPr lang="zh-CN" altLang="en-US" dirty="0"/>
              <a:t>执行流程图</a:t>
            </a:r>
          </a:p>
        </p:txBody>
      </p:sp>
      <p:pic>
        <p:nvPicPr>
          <p:cNvPr id="8" name="图片 7" descr="E:\BigData\2021\02.V9.0_Hadoop_MapReduce\4.MapReduce整体流程核心源码解读\2.图片\MapReduce流程图.p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53792" y="1860041"/>
            <a:ext cx="8458106" cy="4395904"/>
          </a:xfrm>
          <a:prstGeom prst="rect">
            <a:avLst/>
          </a:prstGeom>
          <a:noFill/>
          <a:ln>
            <a:noFill/>
          </a:ln>
        </p:spPr>
      </p:pic>
    </p:spTree>
    <p:extLst>
      <p:ext uri="{BB962C8B-B14F-4D97-AF65-F5344CB8AC3E}">
        <p14:creationId xmlns:p14="http://schemas.microsoft.com/office/powerpoint/2010/main" val="394246581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p:cNvSpPr>
            <a:spLocks noGrp="1"/>
          </p:cNvSpPr>
          <p:nvPr>
            <p:ph type="body" sz="quarter" idx="10"/>
          </p:nvPr>
        </p:nvSpPr>
        <p:spPr/>
        <p:txBody>
          <a:bodyPr/>
          <a:lstStyle/>
          <a:p>
            <a:r>
              <a:rPr lang="en-US" altLang="zh-CN" dirty="0"/>
              <a:t>MapReduce</a:t>
            </a:r>
            <a:r>
              <a:rPr lang="zh-CN" altLang="en-US" dirty="0"/>
              <a:t>整体执行流程</a:t>
            </a:r>
            <a:endParaRPr lang="en-US" altLang="zh-CN" dirty="0"/>
          </a:p>
          <a:p>
            <a:r>
              <a:rPr lang="en-US" altLang="zh-CN" dirty="0">
                <a:solidFill>
                  <a:srgbClr val="C00000"/>
                </a:solidFill>
              </a:rPr>
              <a:t>MapReduce</a:t>
            </a:r>
            <a:r>
              <a:rPr lang="zh-CN" altLang="en-US" dirty="0">
                <a:solidFill>
                  <a:srgbClr val="C00000"/>
                </a:solidFill>
              </a:rPr>
              <a:t>的输入和输出</a:t>
            </a:r>
            <a:endParaRPr lang="en-US" altLang="zh-CN" dirty="0">
              <a:solidFill>
                <a:srgbClr val="C00000"/>
              </a:solidFill>
            </a:endParaRPr>
          </a:p>
          <a:p>
            <a:r>
              <a:rPr lang="en-US" altLang="zh-CN" dirty="0"/>
              <a:t>Map</a:t>
            </a:r>
            <a:r>
              <a:rPr lang="zh-CN" altLang="en-US" dirty="0"/>
              <a:t>阶段执行流程</a:t>
            </a:r>
            <a:endParaRPr lang="en-US" altLang="zh-CN" dirty="0"/>
          </a:p>
          <a:p>
            <a:r>
              <a:rPr lang="en-US" altLang="zh-CN" dirty="0"/>
              <a:t>Reduce</a:t>
            </a:r>
            <a:r>
              <a:rPr lang="zh-CN" altLang="en-US" dirty="0"/>
              <a:t>阶段执行流程</a:t>
            </a:r>
            <a:endParaRPr lang="en-US" altLang="zh-CN" dirty="0"/>
          </a:p>
          <a:p>
            <a:r>
              <a:rPr lang="en-US" altLang="zh-CN" dirty="0"/>
              <a:t>Shuffle</a:t>
            </a:r>
            <a:r>
              <a:rPr lang="zh-CN" altLang="en-US" dirty="0"/>
              <a:t>机制</a:t>
            </a:r>
          </a:p>
        </p:txBody>
      </p:sp>
    </p:spTree>
    <p:extLst>
      <p:ext uri="{BB962C8B-B14F-4D97-AF65-F5344CB8AC3E}">
        <p14:creationId xmlns:p14="http://schemas.microsoft.com/office/powerpoint/2010/main" val="230453064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en-US" altLang="zh-CN" dirty="0">
                <a:solidFill>
                  <a:srgbClr val="FF0000"/>
                </a:solidFill>
              </a:rPr>
              <a:t>MapReduce</a:t>
            </a:r>
            <a:r>
              <a:rPr lang="zh-CN" altLang="en-US" dirty="0">
                <a:solidFill>
                  <a:srgbClr val="FF0000"/>
                </a:solidFill>
              </a:rPr>
              <a:t>框架运转在</a:t>
            </a:r>
            <a:r>
              <a:rPr lang="en-US" altLang="zh-CN" dirty="0">
                <a:solidFill>
                  <a:srgbClr val="FF0000"/>
                </a:solidFill>
              </a:rPr>
              <a:t>&lt;key,value&gt;</a:t>
            </a:r>
            <a:r>
              <a:rPr lang="zh-CN" altLang="en-US" dirty="0">
                <a:solidFill>
                  <a:srgbClr val="FF0000"/>
                </a:solidFill>
              </a:rPr>
              <a:t>键值对</a:t>
            </a:r>
            <a:r>
              <a:rPr lang="zh-CN" altLang="en-US" dirty="0"/>
              <a:t>上，也就是说，框架把作业的输入看成是一组</a:t>
            </a:r>
            <a:r>
              <a:rPr lang="en-US" altLang="zh-CN" dirty="0"/>
              <a:t>&lt;key,value&gt;</a:t>
            </a:r>
            <a:r>
              <a:rPr lang="zh-CN" altLang="en-US" dirty="0"/>
              <a:t>键值对</a:t>
            </a:r>
            <a:r>
              <a:rPr lang="en-US" altLang="zh-CN" dirty="0"/>
              <a:t>,</a:t>
            </a:r>
          </a:p>
          <a:p>
            <a:r>
              <a:rPr lang="zh-CN" altLang="en-US" dirty="0"/>
              <a:t>同样也产生一组</a:t>
            </a:r>
            <a:r>
              <a:rPr lang="en-US" altLang="zh-CN" dirty="0"/>
              <a:t>&lt;key,value&gt;</a:t>
            </a:r>
            <a:r>
              <a:rPr lang="zh-CN" altLang="en-US" dirty="0"/>
              <a:t>键值对作为作业的输出，这两组键值对可能是不同的。</a:t>
            </a:r>
          </a:p>
        </p:txBody>
      </p:sp>
      <p:sp>
        <p:nvSpPr>
          <p:cNvPr id="5" name="标题 4"/>
          <p:cNvSpPr>
            <a:spLocks noGrp="1"/>
          </p:cNvSpPr>
          <p:nvPr>
            <p:ph type="title"/>
          </p:nvPr>
        </p:nvSpPr>
        <p:spPr/>
        <p:txBody>
          <a:bodyPr/>
          <a:lstStyle/>
          <a:p>
            <a:r>
              <a:rPr lang="en-US" altLang="zh-CN" dirty="0"/>
              <a:t>MapReduce</a:t>
            </a:r>
            <a:r>
              <a:rPr lang="zh-CN" altLang="en-US" dirty="0"/>
              <a:t>输入和输出</a:t>
            </a:r>
          </a:p>
        </p:txBody>
      </p:sp>
      <p:sp>
        <p:nvSpPr>
          <p:cNvPr id="6" name="文本占位符 5"/>
          <p:cNvSpPr>
            <a:spLocks noGrp="1"/>
          </p:cNvSpPr>
          <p:nvPr>
            <p:ph type="body" sz="quarter" idx="10"/>
          </p:nvPr>
        </p:nvSpPr>
        <p:spPr/>
        <p:txBody>
          <a:bodyPr/>
          <a:lstStyle/>
          <a:p>
            <a:r>
              <a:rPr lang="en-US" altLang="zh-CN" dirty="0"/>
              <a:t>KV</a:t>
            </a:r>
            <a:r>
              <a:rPr lang="zh-CN" altLang="en-US" dirty="0"/>
              <a:t>键值对</a:t>
            </a:r>
          </a:p>
        </p:txBody>
      </p:sp>
      <p:pic>
        <p:nvPicPr>
          <p:cNvPr id="8" name="图片 7" descr="Mapper Flow"/>
          <p:cNvPicPr/>
          <p:nvPr/>
        </p:nvPicPr>
        <p:blipFill>
          <a:blip r:embed="rId2">
            <a:extLst>
              <a:ext uri="{28A0092B-C50C-407E-A947-70E740481C1C}">
                <a14:useLocalDpi xmlns:a14="http://schemas.microsoft.com/office/drawing/2010/main" val="0"/>
              </a:ext>
            </a:extLst>
          </a:blip>
          <a:srcRect/>
          <a:stretch>
            <a:fillRect/>
          </a:stretch>
        </p:blipFill>
        <p:spPr bwMode="auto">
          <a:xfrm>
            <a:off x="3248025" y="2781935"/>
            <a:ext cx="5695950" cy="1294130"/>
          </a:xfrm>
          <a:prstGeom prst="rect">
            <a:avLst/>
          </a:prstGeom>
          <a:noFill/>
          <a:ln>
            <a:solidFill>
              <a:schemeClr val="accent1"/>
            </a:solidFill>
          </a:ln>
        </p:spPr>
      </p:pic>
      <p:pic>
        <p:nvPicPr>
          <p:cNvPr id="9" name="图片 8" descr="Reducer Flow"/>
          <p:cNvPicPr/>
          <p:nvPr/>
        </p:nvPicPr>
        <p:blipFill>
          <a:blip r:embed="rId3">
            <a:extLst>
              <a:ext uri="{28A0092B-C50C-407E-A947-70E740481C1C}">
                <a14:useLocalDpi xmlns:a14="http://schemas.microsoft.com/office/drawing/2010/main" val="0"/>
              </a:ext>
            </a:extLst>
          </a:blip>
          <a:srcRect/>
          <a:stretch>
            <a:fillRect/>
          </a:stretch>
        </p:blipFill>
        <p:spPr bwMode="auto">
          <a:xfrm>
            <a:off x="3237704" y="4510625"/>
            <a:ext cx="5695950" cy="1729740"/>
          </a:xfrm>
          <a:prstGeom prst="rect">
            <a:avLst/>
          </a:prstGeom>
          <a:noFill/>
          <a:ln>
            <a:solidFill>
              <a:schemeClr val="accent1"/>
            </a:solidFill>
          </a:ln>
        </p:spPr>
      </p:pic>
    </p:spTree>
    <p:extLst>
      <p:ext uri="{BB962C8B-B14F-4D97-AF65-F5344CB8AC3E}">
        <p14:creationId xmlns:p14="http://schemas.microsoft.com/office/powerpoint/2010/main" val="214404921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zh-CN" altLang="en-US" dirty="0">
                <a:solidFill>
                  <a:schemeClr val="tx1"/>
                </a:solidFill>
              </a:rPr>
              <a:t>默认读取数据的组件叫做</a:t>
            </a:r>
            <a:r>
              <a:rPr lang="en-US" altLang="zh-CN" b="1" dirty="0">
                <a:solidFill>
                  <a:srgbClr val="FF0000"/>
                </a:solidFill>
              </a:rPr>
              <a:t>TextInputFormat</a:t>
            </a:r>
            <a:r>
              <a:rPr lang="zh-CN" altLang="en-US" dirty="0">
                <a:solidFill>
                  <a:schemeClr val="tx1"/>
                </a:solidFill>
              </a:rPr>
              <a:t>。</a:t>
            </a:r>
          </a:p>
          <a:p>
            <a:r>
              <a:rPr lang="zh-CN" altLang="en-US" dirty="0">
                <a:solidFill>
                  <a:schemeClr val="tx1"/>
                </a:solidFill>
              </a:rPr>
              <a:t>关于输入路径：</a:t>
            </a:r>
          </a:p>
          <a:p>
            <a:pPr marL="0" indent="0">
              <a:buNone/>
            </a:pPr>
            <a:r>
              <a:rPr lang="en-US" altLang="zh-CN" dirty="0">
                <a:solidFill>
                  <a:schemeClr val="tx1"/>
                </a:solidFill>
              </a:rPr>
              <a:t>- </a:t>
            </a:r>
            <a:r>
              <a:rPr lang="zh-CN" altLang="en-US" dirty="0">
                <a:solidFill>
                  <a:schemeClr val="tx1"/>
                </a:solidFill>
              </a:rPr>
              <a:t>如果指向的是一个文件，处理该文件；</a:t>
            </a:r>
          </a:p>
          <a:p>
            <a:pPr marL="0" indent="0">
              <a:buNone/>
            </a:pPr>
            <a:r>
              <a:rPr lang="en-US" altLang="zh-CN" dirty="0">
                <a:solidFill>
                  <a:schemeClr val="tx1"/>
                </a:solidFill>
              </a:rPr>
              <a:t>- </a:t>
            </a:r>
            <a:r>
              <a:rPr lang="zh-CN" altLang="en-US" dirty="0">
                <a:solidFill>
                  <a:schemeClr val="tx1"/>
                </a:solidFill>
              </a:rPr>
              <a:t>如果指向的是一个文件夹（目录），就处理该目录所有的文件，把所有文件当成整体来处理。</a:t>
            </a:r>
          </a:p>
        </p:txBody>
      </p:sp>
      <p:sp>
        <p:nvSpPr>
          <p:cNvPr id="5" name="标题 4"/>
          <p:cNvSpPr>
            <a:spLocks noGrp="1"/>
          </p:cNvSpPr>
          <p:nvPr>
            <p:ph type="title"/>
          </p:nvPr>
        </p:nvSpPr>
        <p:spPr/>
        <p:txBody>
          <a:bodyPr/>
          <a:lstStyle/>
          <a:p>
            <a:r>
              <a:rPr lang="en-US" altLang="zh-CN" dirty="0"/>
              <a:t>MapReduce</a:t>
            </a:r>
            <a:r>
              <a:rPr lang="zh-CN" altLang="en-US" dirty="0"/>
              <a:t>输入和输出</a:t>
            </a:r>
          </a:p>
        </p:txBody>
      </p:sp>
      <p:sp>
        <p:nvSpPr>
          <p:cNvPr id="6" name="文本占位符 5"/>
          <p:cNvSpPr>
            <a:spLocks noGrp="1"/>
          </p:cNvSpPr>
          <p:nvPr>
            <p:ph type="body" sz="quarter" idx="10"/>
          </p:nvPr>
        </p:nvSpPr>
        <p:spPr/>
        <p:txBody>
          <a:bodyPr/>
          <a:lstStyle/>
          <a:p>
            <a:r>
              <a:rPr lang="zh-CN" altLang="en-US" dirty="0"/>
              <a:t>输入梳理</a:t>
            </a:r>
          </a:p>
        </p:txBody>
      </p:sp>
    </p:spTree>
    <p:extLst>
      <p:ext uri="{BB962C8B-B14F-4D97-AF65-F5344CB8AC3E}">
        <p14:creationId xmlns:p14="http://schemas.microsoft.com/office/powerpoint/2010/main" val="387488659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zh-CN" altLang="zh-CN" dirty="0"/>
              <a:t>默认输出数据的组件叫做</a:t>
            </a:r>
            <a:r>
              <a:rPr lang="en-US" altLang="zh-CN" b="1" dirty="0">
                <a:solidFill>
                  <a:srgbClr val="FF0000"/>
                </a:solidFill>
              </a:rPr>
              <a:t>TextOutputFormat</a:t>
            </a:r>
            <a:r>
              <a:rPr lang="zh-CN" altLang="zh-CN" dirty="0"/>
              <a:t>。</a:t>
            </a:r>
          </a:p>
          <a:p>
            <a:r>
              <a:rPr lang="zh-CN" altLang="zh-CN" dirty="0"/>
              <a:t>输出路径不能提前存在</a:t>
            </a:r>
            <a:r>
              <a:rPr lang="zh-CN" altLang="en-US" dirty="0"/>
              <a:t>，</a:t>
            </a:r>
            <a:r>
              <a:rPr lang="zh-CN" altLang="en-US" b="1" dirty="0"/>
              <a:t>必须是一个不存在的目录</a:t>
            </a:r>
            <a:r>
              <a:rPr lang="zh-CN" altLang="en-US" dirty="0"/>
              <a:t>，</a:t>
            </a:r>
            <a:r>
              <a:rPr lang="zh-CN" altLang="zh-CN" dirty="0"/>
              <a:t>否则</a:t>
            </a:r>
            <a:r>
              <a:rPr lang="zh-CN" altLang="en-US" dirty="0"/>
              <a:t>执行</a:t>
            </a:r>
            <a:r>
              <a:rPr lang="zh-CN" altLang="zh-CN" dirty="0"/>
              <a:t>报错</a:t>
            </a:r>
            <a:r>
              <a:rPr lang="zh-CN" altLang="en-US" dirty="0"/>
              <a:t>，因为底层会</a:t>
            </a:r>
            <a:r>
              <a:rPr lang="zh-CN" altLang="zh-CN" dirty="0"/>
              <a:t>对输出路径进行检测判断</a:t>
            </a:r>
            <a:r>
              <a:rPr lang="zh-CN" altLang="en-US" dirty="0"/>
              <a:t>。</a:t>
            </a:r>
            <a:endParaRPr lang="en-US" altLang="zh-CN" dirty="0"/>
          </a:p>
          <a:p>
            <a:r>
              <a:rPr lang="zh-CN" altLang="en-US" dirty="0"/>
              <a:t>可以在程序中编写代码进行判断，如果输出路径存在，先删除，再提交执行。</a:t>
            </a:r>
            <a:endParaRPr lang="zh-CN" altLang="zh-CN" dirty="0"/>
          </a:p>
        </p:txBody>
      </p:sp>
      <p:sp>
        <p:nvSpPr>
          <p:cNvPr id="5" name="标题 4"/>
          <p:cNvSpPr>
            <a:spLocks noGrp="1"/>
          </p:cNvSpPr>
          <p:nvPr>
            <p:ph type="title"/>
          </p:nvPr>
        </p:nvSpPr>
        <p:spPr/>
        <p:txBody>
          <a:bodyPr/>
          <a:lstStyle/>
          <a:p>
            <a:r>
              <a:rPr lang="en-US" altLang="zh-CN" dirty="0"/>
              <a:t>MapReduce</a:t>
            </a:r>
            <a:r>
              <a:rPr lang="zh-CN" altLang="en-US" dirty="0"/>
              <a:t>输入和输出</a:t>
            </a:r>
          </a:p>
        </p:txBody>
      </p:sp>
      <p:sp>
        <p:nvSpPr>
          <p:cNvPr id="6" name="文本占位符 5"/>
          <p:cNvSpPr>
            <a:spLocks noGrp="1"/>
          </p:cNvSpPr>
          <p:nvPr>
            <p:ph type="body" sz="quarter" idx="10"/>
          </p:nvPr>
        </p:nvSpPr>
        <p:spPr/>
        <p:txBody>
          <a:bodyPr/>
          <a:lstStyle/>
          <a:p>
            <a:r>
              <a:rPr lang="zh-CN" altLang="en-US" dirty="0"/>
              <a:t>输出梳理</a:t>
            </a:r>
          </a:p>
        </p:txBody>
      </p:sp>
      <p:sp>
        <p:nvSpPr>
          <p:cNvPr id="8" name="TextBox 3">
            <a:extLst>
              <a:ext uri="{FF2B5EF4-FFF2-40B4-BE49-F238E27FC236}">
                <a16:creationId xmlns:a16="http://schemas.microsoft.com/office/drawing/2014/main" id="{0C998B78-AB18-3C47-A1C7-25AE9A3A40B0}"/>
              </a:ext>
            </a:extLst>
          </p:cNvPr>
          <p:cNvSpPr txBox="1"/>
          <p:nvPr/>
        </p:nvSpPr>
        <p:spPr>
          <a:xfrm>
            <a:off x="2824346" y="3285140"/>
            <a:ext cx="6522665" cy="2893100"/>
          </a:xfrm>
          <a:prstGeom prst="rect">
            <a:avLst/>
          </a:prstGeom>
          <a:solidFill>
            <a:srgbClr val="FFFFE4"/>
          </a:solidFill>
          <a:ln w="3175">
            <a:solidFill>
              <a:srgbClr val="919191"/>
            </a:solidFill>
          </a:ln>
        </p:spPr>
        <p:txBody>
          <a:bodyPr wrap="square">
            <a:spAutoFit/>
          </a:bodyPr>
          <a:lstStyle/>
          <a:p>
            <a:pPr lvl="0" eaLnBrk="0" fontAlgn="base" hangingPunct="0">
              <a:spcBef>
                <a:spcPct val="0"/>
              </a:spcBef>
              <a:spcAft>
                <a:spcPct val="0"/>
              </a:spcAft>
            </a:pPr>
            <a:r>
              <a:rPr lang="zh-CN" altLang="zh-CN" sz="1400" i="1" dirty="0">
                <a:solidFill>
                  <a:srgbClr val="999999"/>
                </a:solidFill>
                <a:latin typeface="Arial Unicode MS" panose="020B0604020202020204" pitchFamily="34" charset="-122"/>
                <a:ea typeface="JetBrains Mono"/>
              </a:rPr>
              <a:t>// </a:t>
            </a:r>
            <a:r>
              <a:rPr lang="zh-CN" altLang="zh-CN" sz="1400" i="1" dirty="0">
                <a:solidFill>
                  <a:srgbClr val="999999"/>
                </a:solidFill>
                <a:latin typeface="宋体" panose="02010600030101010101" pitchFamily="2" charset="-122"/>
                <a:ea typeface="宋体" panose="02010600030101010101" pitchFamily="2" charset="-122"/>
              </a:rPr>
              <a:t>配置作业的输入数据路径</a:t>
            </a:r>
            <a:br>
              <a:rPr lang="zh-CN" altLang="zh-CN" sz="1400" i="1" dirty="0">
                <a:solidFill>
                  <a:srgbClr val="999999"/>
                </a:solidFill>
                <a:latin typeface="宋体" panose="02010600030101010101" pitchFamily="2" charset="-122"/>
                <a:ea typeface="宋体" panose="02010600030101010101" pitchFamily="2" charset="-122"/>
              </a:rPr>
            </a:br>
            <a:r>
              <a:rPr lang="zh-CN" altLang="zh-CN" sz="1400" dirty="0">
                <a:solidFill>
                  <a:srgbClr val="000000"/>
                </a:solidFill>
                <a:latin typeface="Arial Unicode MS" panose="020B0604020202020204" pitchFamily="34" charset="-122"/>
                <a:ea typeface="JetBrains Mono"/>
              </a:rPr>
              <a:t>FileInputFormat</a:t>
            </a:r>
            <a:r>
              <a:rPr lang="zh-CN" altLang="zh-CN" sz="1400" dirty="0">
                <a:solidFill>
                  <a:srgbClr val="080808"/>
                </a:solidFill>
                <a:latin typeface="Arial Unicode MS" panose="020B0604020202020204" pitchFamily="34" charset="-122"/>
                <a:ea typeface="JetBrains Mono"/>
              </a:rPr>
              <a:t>.</a:t>
            </a:r>
            <a:r>
              <a:rPr lang="zh-CN" altLang="zh-CN" sz="1400" i="1" dirty="0">
                <a:solidFill>
                  <a:srgbClr val="080808"/>
                </a:solidFill>
                <a:latin typeface="Arial Unicode MS" panose="020B0604020202020204" pitchFamily="34" charset="-122"/>
                <a:ea typeface="JetBrains Mono"/>
              </a:rPr>
              <a:t>addInputPath</a:t>
            </a:r>
            <a:r>
              <a:rPr lang="zh-CN" altLang="zh-CN" sz="1400" dirty="0">
                <a:solidFill>
                  <a:srgbClr val="080808"/>
                </a:solidFill>
                <a:latin typeface="Arial Unicode MS" panose="020B0604020202020204" pitchFamily="34" charset="-122"/>
                <a:ea typeface="JetBrains Mono"/>
              </a:rPr>
              <a:t>(</a:t>
            </a:r>
            <a:r>
              <a:rPr lang="zh-CN" altLang="zh-CN" sz="1400" dirty="0">
                <a:solidFill>
                  <a:srgbClr val="000000"/>
                </a:solidFill>
                <a:latin typeface="Arial Unicode MS" panose="020B0604020202020204" pitchFamily="34" charset="-122"/>
                <a:ea typeface="JetBrains Mono"/>
              </a:rPr>
              <a:t>job</a:t>
            </a:r>
            <a:r>
              <a:rPr lang="zh-CN" altLang="zh-CN" sz="1400" dirty="0">
                <a:solidFill>
                  <a:srgbClr val="080808"/>
                </a:solidFill>
                <a:latin typeface="Arial Unicode MS" panose="020B0604020202020204" pitchFamily="34" charset="-122"/>
                <a:ea typeface="JetBrains Mono"/>
              </a:rPr>
              <a:t>, </a:t>
            </a:r>
            <a:r>
              <a:rPr lang="zh-CN" altLang="zh-CN" sz="1400" dirty="0">
                <a:solidFill>
                  <a:srgbClr val="0033B3"/>
                </a:solidFill>
                <a:latin typeface="Arial Unicode MS" panose="020B0604020202020204" pitchFamily="34" charset="-122"/>
                <a:ea typeface="JetBrains Mono"/>
              </a:rPr>
              <a:t>new </a:t>
            </a:r>
            <a:r>
              <a:rPr lang="zh-CN" altLang="zh-CN" sz="1400" dirty="0">
                <a:solidFill>
                  <a:srgbClr val="080808"/>
                </a:solidFill>
                <a:latin typeface="Arial Unicode MS" panose="020B0604020202020204" pitchFamily="34" charset="-122"/>
                <a:ea typeface="JetBrains Mono"/>
              </a:rPr>
              <a:t>Path(args[</a:t>
            </a:r>
            <a:r>
              <a:rPr lang="zh-CN" altLang="zh-CN" sz="1400" dirty="0">
                <a:solidFill>
                  <a:srgbClr val="1750EB"/>
                </a:solidFill>
                <a:latin typeface="Arial Unicode MS" panose="020B0604020202020204" pitchFamily="34" charset="-122"/>
                <a:ea typeface="JetBrains Mono"/>
              </a:rPr>
              <a:t>0</a:t>
            </a:r>
            <a:r>
              <a:rPr lang="zh-CN" altLang="zh-CN" sz="1400" dirty="0">
                <a:solidFill>
                  <a:srgbClr val="080808"/>
                </a:solidFill>
                <a:latin typeface="Arial Unicode MS" panose="020B0604020202020204" pitchFamily="34" charset="-122"/>
                <a:ea typeface="JetBrains Mono"/>
              </a:rPr>
              <a:t>]));</a:t>
            </a:r>
            <a:br>
              <a:rPr lang="zh-CN" altLang="zh-CN" sz="1400" dirty="0">
                <a:solidFill>
                  <a:srgbClr val="080808"/>
                </a:solidFill>
                <a:latin typeface="Arial Unicode MS" panose="020B0604020202020204" pitchFamily="34" charset="-122"/>
                <a:ea typeface="JetBrains Mono"/>
              </a:rPr>
            </a:br>
            <a:r>
              <a:rPr lang="zh-CN" altLang="zh-CN" sz="1400" i="1" dirty="0">
                <a:solidFill>
                  <a:srgbClr val="999999"/>
                </a:solidFill>
                <a:latin typeface="Arial Unicode MS" panose="020B0604020202020204" pitchFamily="34" charset="-122"/>
                <a:ea typeface="JetBrains Mono"/>
              </a:rPr>
              <a:t>// </a:t>
            </a:r>
            <a:r>
              <a:rPr lang="zh-CN" altLang="zh-CN" sz="1400" i="1" dirty="0">
                <a:solidFill>
                  <a:srgbClr val="999999"/>
                </a:solidFill>
                <a:latin typeface="宋体" panose="02010600030101010101" pitchFamily="2" charset="-122"/>
                <a:ea typeface="宋体" panose="02010600030101010101" pitchFamily="2" charset="-122"/>
              </a:rPr>
              <a:t>配置作业的输出数据路径</a:t>
            </a:r>
            <a:br>
              <a:rPr lang="zh-CN" altLang="zh-CN" sz="1400" i="1" dirty="0">
                <a:solidFill>
                  <a:srgbClr val="999999"/>
                </a:solidFill>
                <a:latin typeface="宋体" panose="02010600030101010101" pitchFamily="2" charset="-122"/>
                <a:ea typeface="宋体" panose="02010600030101010101" pitchFamily="2" charset="-122"/>
              </a:rPr>
            </a:br>
            <a:r>
              <a:rPr lang="zh-CN" altLang="zh-CN" sz="1400" dirty="0">
                <a:solidFill>
                  <a:srgbClr val="000000"/>
                </a:solidFill>
                <a:latin typeface="Arial Unicode MS" panose="020B0604020202020204" pitchFamily="34" charset="-122"/>
                <a:ea typeface="JetBrains Mono"/>
              </a:rPr>
              <a:t>FileOutputFormat</a:t>
            </a:r>
            <a:r>
              <a:rPr lang="zh-CN" altLang="zh-CN" sz="1400" dirty="0">
                <a:solidFill>
                  <a:srgbClr val="080808"/>
                </a:solidFill>
                <a:latin typeface="Arial Unicode MS" panose="020B0604020202020204" pitchFamily="34" charset="-122"/>
                <a:ea typeface="JetBrains Mono"/>
              </a:rPr>
              <a:t>.</a:t>
            </a:r>
            <a:r>
              <a:rPr lang="zh-CN" altLang="zh-CN" sz="1400" i="1" dirty="0">
                <a:solidFill>
                  <a:srgbClr val="080808"/>
                </a:solidFill>
                <a:latin typeface="Arial Unicode MS" panose="020B0604020202020204" pitchFamily="34" charset="-122"/>
                <a:ea typeface="JetBrains Mono"/>
              </a:rPr>
              <a:t>setOutputPath</a:t>
            </a:r>
            <a:r>
              <a:rPr lang="zh-CN" altLang="zh-CN" sz="1400" dirty="0">
                <a:solidFill>
                  <a:srgbClr val="080808"/>
                </a:solidFill>
                <a:latin typeface="Arial Unicode MS" panose="020B0604020202020204" pitchFamily="34" charset="-122"/>
                <a:ea typeface="JetBrains Mono"/>
              </a:rPr>
              <a:t>(</a:t>
            </a:r>
            <a:r>
              <a:rPr lang="zh-CN" altLang="zh-CN" sz="1400" dirty="0">
                <a:solidFill>
                  <a:srgbClr val="000000"/>
                </a:solidFill>
                <a:latin typeface="Arial Unicode MS" panose="020B0604020202020204" pitchFamily="34" charset="-122"/>
                <a:ea typeface="JetBrains Mono"/>
              </a:rPr>
              <a:t>job</a:t>
            </a:r>
            <a:r>
              <a:rPr lang="zh-CN" altLang="zh-CN" sz="1400" dirty="0">
                <a:solidFill>
                  <a:srgbClr val="080808"/>
                </a:solidFill>
                <a:latin typeface="Arial Unicode MS" panose="020B0604020202020204" pitchFamily="34" charset="-122"/>
                <a:ea typeface="JetBrains Mono"/>
              </a:rPr>
              <a:t>, </a:t>
            </a:r>
            <a:r>
              <a:rPr lang="zh-CN" altLang="zh-CN" sz="1400" dirty="0">
                <a:solidFill>
                  <a:srgbClr val="0033B3"/>
                </a:solidFill>
                <a:latin typeface="Arial Unicode MS" panose="020B0604020202020204" pitchFamily="34" charset="-122"/>
                <a:ea typeface="JetBrains Mono"/>
              </a:rPr>
              <a:t>new </a:t>
            </a:r>
            <a:r>
              <a:rPr lang="zh-CN" altLang="zh-CN" sz="1400" dirty="0">
                <a:solidFill>
                  <a:srgbClr val="080808"/>
                </a:solidFill>
                <a:latin typeface="Arial Unicode MS" panose="020B0604020202020204" pitchFamily="34" charset="-122"/>
                <a:ea typeface="JetBrains Mono"/>
              </a:rPr>
              <a:t>Path(args[</a:t>
            </a:r>
            <a:r>
              <a:rPr lang="zh-CN" altLang="zh-CN" sz="1400" dirty="0">
                <a:solidFill>
                  <a:srgbClr val="1750EB"/>
                </a:solidFill>
                <a:latin typeface="Arial Unicode MS" panose="020B0604020202020204" pitchFamily="34" charset="-122"/>
                <a:ea typeface="JetBrains Mono"/>
              </a:rPr>
              <a:t>1</a:t>
            </a:r>
            <a:r>
              <a:rPr lang="zh-CN" altLang="zh-CN" sz="1400" dirty="0">
                <a:solidFill>
                  <a:srgbClr val="080808"/>
                </a:solidFill>
                <a:latin typeface="Arial Unicode MS" panose="020B0604020202020204" pitchFamily="34" charset="-122"/>
                <a:ea typeface="JetBrains Mono"/>
              </a:rPr>
              <a:t>]));</a:t>
            </a:r>
            <a:br>
              <a:rPr lang="zh-CN" altLang="zh-CN" sz="1400" dirty="0">
                <a:solidFill>
                  <a:srgbClr val="080808"/>
                </a:solidFill>
                <a:latin typeface="Arial Unicode MS" panose="020B0604020202020204" pitchFamily="34" charset="-122"/>
                <a:ea typeface="JetBrains Mono"/>
              </a:rPr>
            </a:br>
            <a:r>
              <a:rPr lang="zh-CN" altLang="zh-CN" sz="1400" i="1" dirty="0">
                <a:solidFill>
                  <a:srgbClr val="999999"/>
                </a:solidFill>
                <a:latin typeface="Arial Unicode MS" panose="020B0604020202020204" pitchFamily="34" charset="-122"/>
                <a:ea typeface="JetBrains Mono"/>
              </a:rPr>
              <a:t>//</a:t>
            </a:r>
            <a:r>
              <a:rPr lang="zh-CN" altLang="zh-CN" sz="1400" i="1" dirty="0">
                <a:solidFill>
                  <a:srgbClr val="999999"/>
                </a:solidFill>
                <a:latin typeface="宋体" panose="02010600030101010101" pitchFamily="2" charset="-122"/>
                <a:ea typeface="宋体" panose="02010600030101010101" pitchFamily="2" charset="-122"/>
              </a:rPr>
              <a:t>判断输出路径是否存在 如果存在删除</a:t>
            </a:r>
            <a:br>
              <a:rPr lang="zh-CN" altLang="zh-CN" sz="1400" i="1" dirty="0">
                <a:solidFill>
                  <a:srgbClr val="999999"/>
                </a:solidFill>
                <a:latin typeface="宋体" panose="02010600030101010101" pitchFamily="2" charset="-122"/>
                <a:ea typeface="宋体" panose="02010600030101010101" pitchFamily="2" charset="-122"/>
              </a:rPr>
            </a:br>
            <a:r>
              <a:rPr lang="zh-CN" altLang="zh-CN" sz="1400" dirty="0">
                <a:solidFill>
                  <a:srgbClr val="000000"/>
                </a:solidFill>
                <a:latin typeface="Arial Unicode MS" panose="020B0604020202020204" pitchFamily="34" charset="-122"/>
                <a:ea typeface="JetBrains Mono"/>
              </a:rPr>
              <a:t>FileSystem fs </a:t>
            </a:r>
            <a:r>
              <a:rPr lang="zh-CN" altLang="zh-CN" sz="1400" dirty="0">
                <a:solidFill>
                  <a:srgbClr val="080808"/>
                </a:solidFill>
                <a:latin typeface="Arial Unicode MS" panose="020B0604020202020204" pitchFamily="34" charset="-122"/>
                <a:ea typeface="JetBrains Mono"/>
              </a:rPr>
              <a:t>= </a:t>
            </a:r>
            <a:r>
              <a:rPr lang="zh-CN" altLang="zh-CN" sz="1400" dirty="0">
                <a:solidFill>
                  <a:srgbClr val="000000"/>
                </a:solidFill>
                <a:latin typeface="Arial Unicode MS" panose="020B0604020202020204" pitchFamily="34" charset="-122"/>
                <a:ea typeface="JetBrains Mono"/>
              </a:rPr>
              <a:t>FileSystem</a:t>
            </a:r>
            <a:r>
              <a:rPr lang="zh-CN" altLang="zh-CN" sz="1400" dirty="0">
                <a:solidFill>
                  <a:srgbClr val="080808"/>
                </a:solidFill>
                <a:latin typeface="Arial Unicode MS" panose="020B0604020202020204" pitchFamily="34" charset="-122"/>
                <a:ea typeface="JetBrains Mono"/>
              </a:rPr>
              <a:t>.</a:t>
            </a:r>
            <a:r>
              <a:rPr lang="zh-CN" altLang="zh-CN" sz="1400" i="1" dirty="0">
                <a:solidFill>
                  <a:srgbClr val="080808"/>
                </a:solidFill>
                <a:latin typeface="Arial Unicode MS" panose="020B0604020202020204" pitchFamily="34" charset="-122"/>
                <a:ea typeface="JetBrains Mono"/>
              </a:rPr>
              <a:t>get</a:t>
            </a:r>
            <a:r>
              <a:rPr lang="zh-CN" altLang="zh-CN" sz="1400" dirty="0">
                <a:solidFill>
                  <a:srgbClr val="080808"/>
                </a:solidFill>
                <a:latin typeface="Arial Unicode MS" panose="020B0604020202020204" pitchFamily="34" charset="-122"/>
                <a:ea typeface="JetBrains Mono"/>
              </a:rPr>
              <a:t>(</a:t>
            </a:r>
            <a:r>
              <a:rPr lang="zh-CN" altLang="zh-CN" sz="1400" dirty="0">
                <a:solidFill>
                  <a:srgbClr val="000000"/>
                </a:solidFill>
                <a:latin typeface="Arial Unicode MS" panose="020B0604020202020204" pitchFamily="34" charset="-122"/>
                <a:ea typeface="JetBrains Mono"/>
              </a:rPr>
              <a:t>conf</a:t>
            </a:r>
            <a:r>
              <a:rPr lang="zh-CN" altLang="zh-CN" sz="1400" dirty="0">
                <a:solidFill>
                  <a:srgbClr val="080808"/>
                </a:solidFill>
                <a:latin typeface="Arial Unicode MS" panose="020B0604020202020204" pitchFamily="34" charset="-122"/>
                <a:ea typeface="JetBrains Mono"/>
              </a:rPr>
              <a:t>);</a:t>
            </a:r>
            <a:br>
              <a:rPr lang="zh-CN" altLang="zh-CN" sz="1400" dirty="0">
                <a:solidFill>
                  <a:srgbClr val="080808"/>
                </a:solidFill>
                <a:latin typeface="Arial Unicode MS" panose="020B0604020202020204" pitchFamily="34" charset="-122"/>
                <a:ea typeface="JetBrains Mono"/>
              </a:rPr>
            </a:br>
            <a:r>
              <a:rPr lang="zh-CN" altLang="zh-CN" sz="1400" dirty="0">
                <a:solidFill>
                  <a:srgbClr val="0033B3"/>
                </a:solidFill>
                <a:latin typeface="Arial Unicode MS" panose="020B0604020202020204" pitchFamily="34" charset="-122"/>
                <a:ea typeface="JetBrains Mono"/>
              </a:rPr>
              <a:t>if</a:t>
            </a:r>
            <a:r>
              <a:rPr lang="zh-CN" altLang="zh-CN" sz="1400" dirty="0">
                <a:solidFill>
                  <a:srgbClr val="080808"/>
                </a:solidFill>
                <a:latin typeface="Arial Unicode MS" panose="020B0604020202020204" pitchFamily="34" charset="-122"/>
                <a:ea typeface="JetBrains Mono"/>
              </a:rPr>
              <a:t>(</a:t>
            </a:r>
            <a:r>
              <a:rPr lang="zh-CN" altLang="zh-CN" sz="1400" dirty="0">
                <a:solidFill>
                  <a:srgbClr val="000000"/>
                </a:solidFill>
                <a:latin typeface="Arial Unicode MS" panose="020B0604020202020204" pitchFamily="34" charset="-122"/>
                <a:ea typeface="JetBrains Mono"/>
              </a:rPr>
              <a:t>fs</a:t>
            </a:r>
            <a:r>
              <a:rPr lang="zh-CN" altLang="zh-CN" sz="1400" dirty="0">
                <a:solidFill>
                  <a:srgbClr val="080808"/>
                </a:solidFill>
                <a:latin typeface="Arial Unicode MS" panose="020B0604020202020204" pitchFamily="34" charset="-122"/>
                <a:ea typeface="JetBrains Mono"/>
              </a:rPr>
              <a:t>.exists(</a:t>
            </a:r>
            <a:r>
              <a:rPr lang="zh-CN" altLang="zh-CN" sz="1400" dirty="0">
                <a:solidFill>
                  <a:srgbClr val="0033B3"/>
                </a:solidFill>
                <a:latin typeface="Arial Unicode MS" panose="020B0604020202020204" pitchFamily="34" charset="-122"/>
                <a:ea typeface="JetBrains Mono"/>
              </a:rPr>
              <a:t>new </a:t>
            </a:r>
            <a:r>
              <a:rPr lang="zh-CN" altLang="zh-CN" sz="1400" dirty="0">
                <a:solidFill>
                  <a:srgbClr val="080808"/>
                </a:solidFill>
                <a:latin typeface="Arial Unicode MS" panose="020B0604020202020204" pitchFamily="34" charset="-122"/>
                <a:ea typeface="JetBrains Mono"/>
              </a:rPr>
              <a:t>Path(args[</a:t>
            </a:r>
            <a:r>
              <a:rPr lang="zh-CN" altLang="zh-CN" sz="1400" dirty="0">
                <a:solidFill>
                  <a:srgbClr val="1750EB"/>
                </a:solidFill>
                <a:latin typeface="Arial Unicode MS" panose="020B0604020202020204" pitchFamily="34" charset="-122"/>
                <a:ea typeface="JetBrains Mono"/>
              </a:rPr>
              <a:t>1</a:t>
            </a:r>
            <a:r>
              <a:rPr lang="zh-CN" altLang="zh-CN" sz="1400" dirty="0">
                <a:solidFill>
                  <a:srgbClr val="080808"/>
                </a:solidFill>
                <a:latin typeface="Arial Unicode MS" panose="020B0604020202020204" pitchFamily="34" charset="-122"/>
                <a:ea typeface="JetBrains Mono"/>
              </a:rPr>
              <a:t>]))){</a:t>
            </a:r>
            <a:br>
              <a:rPr lang="zh-CN" altLang="zh-CN" sz="1400" dirty="0">
                <a:solidFill>
                  <a:srgbClr val="080808"/>
                </a:solidFill>
                <a:latin typeface="Arial Unicode MS" panose="020B0604020202020204" pitchFamily="34" charset="-122"/>
                <a:ea typeface="JetBrains Mono"/>
              </a:rPr>
            </a:br>
            <a:r>
              <a:rPr lang="zh-CN" altLang="zh-CN" sz="1400" dirty="0">
                <a:solidFill>
                  <a:srgbClr val="080808"/>
                </a:solidFill>
                <a:latin typeface="Arial Unicode MS" panose="020B0604020202020204" pitchFamily="34" charset="-122"/>
                <a:ea typeface="JetBrains Mono"/>
              </a:rPr>
              <a:t>    </a:t>
            </a:r>
            <a:r>
              <a:rPr lang="zh-CN" altLang="zh-CN" sz="1400" dirty="0">
                <a:solidFill>
                  <a:srgbClr val="000000"/>
                </a:solidFill>
                <a:latin typeface="Arial Unicode MS" panose="020B0604020202020204" pitchFamily="34" charset="-122"/>
                <a:ea typeface="JetBrains Mono"/>
              </a:rPr>
              <a:t>fs</a:t>
            </a:r>
            <a:r>
              <a:rPr lang="zh-CN" altLang="zh-CN" sz="1400" dirty="0">
                <a:solidFill>
                  <a:srgbClr val="080808"/>
                </a:solidFill>
                <a:latin typeface="Arial Unicode MS" panose="020B0604020202020204" pitchFamily="34" charset="-122"/>
                <a:ea typeface="JetBrains Mono"/>
              </a:rPr>
              <a:t>.delete(</a:t>
            </a:r>
            <a:r>
              <a:rPr lang="zh-CN" altLang="zh-CN" sz="1400" dirty="0">
                <a:solidFill>
                  <a:srgbClr val="0033B3"/>
                </a:solidFill>
                <a:latin typeface="Arial Unicode MS" panose="020B0604020202020204" pitchFamily="34" charset="-122"/>
                <a:ea typeface="JetBrains Mono"/>
              </a:rPr>
              <a:t>new </a:t>
            </a:r>
            <a:r>
              <a:rPr lang="zh-CN" altLang="zh-CN" sz="1400" dirty="0">
                <a:solidFill>
                  <a:srgbClr val="080808"/>
                </a:solidFill>
                <a:latin typeface="Arial Unicode MS" panose="020B0604020202020204" pitchFamily="34" charset="-122"/>
                <a:ea typeface="JetBrains Mono"/>
              </a:rPr>
              <a:t>Path(args[</a:t>
            </a:r>
            <a:r>
              <a:rPr lang="zh-CN" altLang="zh-CN" sz="1400" dirty="0">
                <a:solidFill>
                  <a:srgbClr val="1750EB"/>
                </a:solidFill>
                <a:latin typeface="Arial Unicode MS" panose="020B0604020202020204" pitchFamily="34" charset="-122"/>
                <a:ea typeface="JetBrains Mono"/>
              </a:rPr>
              <a:t>1</a:t>
            </a:r>
            <a:r>
              <a:rPr lang="zh-CN" altLang="zh-CN" sz="1400" dirty="0">
                <a:solidFill>
                  <a:srgbClr val="080808"/>
                </a:solidFill>
                <a:latin typeface="Arial Unicode MS" panose="020B0604020202020204" pitchFamily="34" charset="-122"/>
                <a:ea typeface="JetBrains Mono"/>
              </a:rPr>
              <a:t>]),</a:t>
            </a:r>
            <a:r>
              <a:rPr lang="zh-CN" altLang="zh-CN" sz="1400" dirty="0">
                <a:solidFill>
                  <a:srgbClr val="0033B3"/>
                </a:solidFill>
                <a:latin typeface="Arial Unicode MS" panose="020B0604020202020204" pitchFamily="34" charset="-122"/>
                <a:ea typeface="JetBrains Mono"/>
              </a:rPr>
              <a:t>true</a:t>
            </a:r>
            <a:r>
              <a:rPr lang="zh-CN" altLang="zh-CN" sz="1400" dirty="0">
                <a:solidFill>
                  <a:srgbClr val="080808"/>
                </a:solidFill>
                <a:latin typeface="Arial Unicode MS" panose="020B0604020202020204" pitchFamily="34" charset="-122"/>
                <a:ea typeface="JetBrains Mono"/>
              </a:rPr>
              <a:t>);</a:t>
            </a:r>
            <a:br>
              <a:rPr lang="zh-CN" altLang="zh-CN" sz="1400" dirty="0">
                <a:solidFill>
                  <a:srgbClr val="080808"/>
                </a:solidFill>
                <a:latin typeface="Arial Unicode MS" panose="020B0604020202020204" pitchFamily="34" charset="-122"/>
                <a:ea typeface="JetBrains Mono"/>
              </a:rPr>
            </a:br>
            <a:r>
              <a:rPr lang="zh-CN" altLang="zh-CN" sz="1400" dirty="0">
                <a:solidFill>
                  <a:srgbClr val="080808"/>
                </a:solidFill>
                <a:latin typeface="Arial Unicode MS" panose="020B0604020202020204" pitchFamily="34" charset="-122"/>
                <a:ea typeface="JetBrains Mono"/>
              </a:rPr>
              <a:t>}</a:t>
            </a:r>
            <a:br>
              <a:rPr lang="zh-CN" altLang="zh-CN" sz="1400" dirty="0">
                <a:solidFill>
                  <a:srgbClr val="080808"/>
                </a:solidFill>
                <a:latin typeface="Arial Unicode MS" panose="020B0604020202020204" pitchFamily="34" charset="-122"/>
                <a:ea typeface="JetBrains Mono"/>
              </a:rPr>
            </a:br>
            <a:r>
              <a:rPr lang="zh-CN" altLang="zh-CN" sz="1400" i="1" dirty="0">
                <a:solidFill>
                  <a:srgbClr val="999999"/>
                </a:solidFill>
                <a:latin typeface="Arial Unicode MS" panose="020B0604020202020204" pitchFamily="34" charset="-122"/>
                <a:ea typeface="JetBrains Mono"/>
              </a:rPr>
              <a:t>// </a:t>
            </a:r>
            <a:r>
              <a:rPr lang="zh-CN" altLang="zh-CN" sz="1400" i="1" dirty="0">
                <a:solidFill>
                  <a:srgbClr val="999999"/>
                </a:solidFill>
                <a:latin typeface="宋体" panose="02010600030101010101" pitchFamily="2" charset="-122"/>
                <a:ea typeface="宋体" panose="02010600030101010101" pitchFamily="2" charset="-122"/>
              </a:rPr>
              <a:t>提交作业并等待执行完成</a:t>
            </a:r>
            <a:br>
              <a:rPr lang="zh-CN" altLang="zh-CN" sz="1400" i="1" dirty="0">
                <a:solidFill>
                  <a:srgbClr val="999999"/>
                </a:solidFill>
                <a:latin typeface="宋体" panose="02010600030101010101" pitchFamily="2" charset="-122"/>
                <a:ea typeface="宋体" panose="02010600030101010101" pitchFamily="2" charset="-122"/>
              </a:rPr>
            </a:br>
            <a:r>
              <a:rPr lang="zh-CN" altLang="zh-CN" sz="1400" dirty="0">
                <a:solidFill>
                  <a:srgbClr val="0033B3"/>
                </a:solidFill>
                <a:latin typeface="Arial Unicode MS" panose="020B0604020202020204" pitchFamily="34" charset="-122"/>
                <a:ea typeface="JetBrains Mono"/>
              </a:rPr>
              <a:t>boolean </a:t>
            </a:r>
            <a:r>
              <a:rPr lang="zh-CN" altLang="zh-CN" sz="1400" dirty="0">
                <a:solidFill>
                  <a:srgbClr val="000000"/>
                </a:solidFill>
                <a:latin typeface="Arial Unicode MS" panose="020B0604020202020204" pitchFamily="34" charset="-122"/>
                <a:ea typeface="JetBrains Mono"/>
              </a:rPr>
              <a:t>resultFlag </a:t>
            </a:r>
            <a:r>
              <a:rPr lang="zh-CN" altLang="zh-CN" sz="1400" dirty="0">
                <a:solidFill>
                  <a:srgbClr val="080808"/>
                </a:solidFill>
                <a:latin typeface="Arial Unicode MS" panose="020B0604020202020204" pitchFamily="34" charset="-122"/>
                <a:ea typeface="JetBrains Mono"/>
              </a:rPr>
              <a:t>= </a:t>
            </a:r>
            <a:r>
              <a:rPr lang="zh-CN" altLang="zh-CN" sz="1400" dirty="0">
                <a:solidFill>
                  <a:srgbClr val="000000"/>
                </a:solidFill>
                <a:latin typeface="Arial Unicode MS" panose="020B0604020202020204" pitchFamily="34" charset="-122"/>
                <a:ea typeface="JetBrains Mono"/>
              </a:rPr>
              <a:t>job</a:t>
            </a:r>
            <a:r>
              <a:rPr lang="zh-CN" altLang="zh-CN" sz="1400" dirty="0">
                <a:solidFill>
                  <a:srgbClr val="080808"/>
                </a:solidFill>
                <a:latin typeface="Arial Unicode MS" panose="020B0604020202020204" pitchFamily="34" charset="-122"/>
                <a:ea typeface="JetBrains Mono"/>
              </a:rPr>
              <a:t>.waitForCompletion(</a:t>
            </a:r>
            <a:r>
              <a:rPr lang="zh-CN" altLang="zh-CN" sz="1400" dirty="0">
                <a:solidFill>
                  <a:srgbClr val="0033B3"/>
                </a:solidFill>
                <a:latin typeface="Arial Unicode MS" panose="020B0604020202020204" pitchFamily="34" charset="-122"/>
                <a:ea typeface="JetBrains Mono"/>
              </a:rPr>
              <a:t>true</a:t>
            </a:r>
            <a:r>
              <a:rPr lang="zh-CN" altLang="zh-CN" sz="1400" dirty="0">
                <a:solidFill>
                  <a:srgbClr val="080808"/>
                </a:solidFill>
                <a:latin typeface="Arial Unicode MS" panose="020B0604020202020204" pitchFamily="34" charset="-122"/>
                <a:ea typeface="JetBrains Mono"/>
              </a:rPr>
              <a:t>);</a:t>
            </a:r>
            <a:br>
              <a:rPr lang="zh-CN" altLang="zh-CN" sz="1400" dirty="0">
                <a:solidFill>
                  <a:srgbClr val="080808"/>
                </a:solidFill>
                <a:latin typeface="Arial Unicode MS" panose="020B0604020202020204" pitchFamily="34" charset="-122"/>
                <a:ea typeface="JetBrains Mono"/>
              </a:rPr>
            </a:br>
            <a:r>
              <a:rPr lang="zh-CN" altLang="zh-CN" sz="1400" i="1" dirty="0">
                <a:solidFill>
                  <a:srgbClr val="999999"/>
                </a:solidFill>
                <a:latin typeface="Arial Unicode MS" panose="020B0604020202020204" pitchFamily="34" charset="-122"/>
                <a:ea typeface="JetBrains Mono"/>
              </a:rPr>
              <a:t>//</a:t>
            </a:r>
            <a:r>
              <a:rPr lang="zh-CN" altLang="zh-CN" sz="1400" i="1" dirty="0">
                <a:solidFill>
                  <a:srgbClr val="999999"/>
                </a:solidFill>
                <a:latin typeface="宋体" panose="02010600030101010101" pitchFamily="2" charset="-122"/>
                <a:ea typeface="宋体" panose="02010600030101010101" pitchFamily="2" charset="-122"/>
              </a:rPr>
              <a:t>程序退出</a:t>
            </a:r>
            <a:br>
              <a:rPr lang="zh-CN" altLang="zh-CN" sz="1400" i="1" dirty="0">
                <a:solidFill>
                  <a:srgbClr val="999999"/>
                </a:solidFill>
                <a:latin typeface="宋体" panose="02010600030101010101" pitchFamily="2" charset="-122"/>
                <a:ea typeface="宋体" panose="02010600030101010101" pitchFamily="2" charset="-122"/>
              </a:rPr>
            </a:br>
            <a:r>
              <a:rPr lang="zh-CN" altLang="zh-CN" sz="1400" dirty="0">
                <a:solidFill>
                  <a:srgbClr val="000000"/>
                </a:solidFill>
                <a:latin typeface="Arial Unicode MS" panose="020B0604020202020204" pitchFamily="34" charset="-122"/>
                <a:ea typeface="JetBrains Mono"/>
              </a:rPr>
              <a:t>System</a:t>
            </a:r>
            <a:r>
              <a:rPr lang="zh-CN" altLang="zh-CN" sz="1400" dirty="0">
                <a:solidFill>
                  <a:srgbClr val="080808"/>
                </a:solidFill>
                <a:latin typeface="Arial Unicode MS" panose="020B0604020202020204" pitchFamily="34" charset="-122"/>
                <a:ea typeface="JetBrains Mono"/>
              </a:rPr>
              <a:t>.</a:t>
            </a:r>
            <a:r>
              <a:rPr lang="zh-CN" altLang="zh-CN" sz="1400" i="1" dirty="0">
                <a:solidFill>
                  <a:srgbClr val="080808"/>
                </a:solidFill>
                <a:latin typeface="Arial Unicode MS" panose="020B0604020202020204" pitchFamily="34" charset="-122"/>
                <a:ea typeface="JetBrains Mono"/>
              </a:rPr>
              <a:t>exit</a:t>
            </a:r>
            <a:r>
              <a:rPr lang="zh-CN" altLang="zh-CN" sz="1400" dirty="0">
                <a:solidFill>
                  <a:srgbClr val="080808"/>
                </a:solidFill>
                <a:latin typeface="Arial Unicode MS" panose="020B0604020202020204" pitchFamily="34" charset="-122"/>
                <a:ea typeface="JetBrains Mono"/>
              </a:rPr>
              <a:t>(</a:t>
            </a:r>
            <a:r>
              <a:rPr lang="zh-CN" altLang="zh-CN" sz="1400" dirty="0">
                <a:solidFill>
                  <a:srgbClr val="000000"/>
                </a:solidFill>
                <a:latin typeface="Arial Unicode MS" panose="020B0604020202020204" pitchFamily="34" charset="-122"/>
                <a:ea typeface="JetBrains Mono"/>
              </a:rPr>
              <a:t>resultFlag </a:t>
            </a:r>
            <a:r>
              <a:rPr lang="zh-CN" altLang="zh-CN" sz="1400" dirty="0">
                <a:solidFill>
                  <a:srgbClr val="080808"/>
                </a:solidFill>
                <a:latin typeface="Arial Unicode MS" panose="020B0604020202020204" pitchFamily="34" charset="-122"/>
                <a:ea typeface="JetBrains Mono"/>
              </a:rPr>
              <a:t>? </a:t>
            </a:r>
            <a:r>
              <a:rPr lang="zh-CN" altLang="zh-CN" sz="1400" dirty="0">
                <a:solidFill>
                  <a:srgbClr val="1750EB"/>
                </a:solidFill>
                <a:latin typeface="Arial Unicode MS" panose="020B0604020202020204" pitchFamily="34" charset="-122"/>
                <a:ea typeface="JetBrains Mono"/>
              </a:rPr>
              <a:t>0 </a:t>
            </a:r>
            <a:r>
              <a:rPr lang="zh-CN" altLang="zh-CN" sz="1400" dirty="0">
                <a:solidFill>
                  <a:srgbClr val="080808"/>
                </a:solidFill>
                <a:latin typeface="Arial Unicode MS" panose="020B0604020202020204" pitchFamily="34" charset="-122"/>
                <a:ea typeface="JetBrains Mono"/>
              </a:rPr>
              <a:t>:</a:t>
            </a:r>
            <a:r>
              <a:rPr lang="zh-CN" altLang="zh-CN" sz="1400" dirty="0">
                <a:solidFill>
                  <a:srgbClr val="1750EB"/>
                </a:solidFill>
                <a:latin typeface="Arial Unicode MS" panose="020B0604020202020204" pitchFamily="34" charset="-122"/>
                <a:ea typeface="JetBrains Mono"/>
              </a:rPr>
              <a:t>1</a:t>
            </a:r>
            <a:r>
              <a:rPr lang="zh-CN" altLang="zh-CN" sz="1400" dirty="0">
                <a:solidFill>
                  <a:srgbClr val="080808"/>
                </a:solidFill>
                <a:latin typeface="Arial Unicode MS" panose="020B0604020202020204" pitchFamily="34" charset="-122"/>
                <a:ea typeface="JetBrains Mono"/>
              </a:rPr>
              <a:t>);</a:t>
            </a:r>
            <a:endParaRPr lang="zh-CN" altLang="zh-CN" sz="2000" dirty="0">
              <a:latin typeface="Arial" panose="020B0604020202020204" pitchFamily="34" charset="0"/>
            </a:endParaRPr>
          </a:p>
        </p:txBody>
      </p:sp>
      <p:sp>
        <p:nvSpPr>
          <p:cNvPr id="2"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3" name="文本框 2">
            <a:extLst>
              <a:ext uri="{FF2B5EF4-FFF2-40B4-BE49-F238E27FC236}">
                <a16:creationId xmlns:a16="http://schemas.microsoft.com/office/drawing/2014/main" id="{F25C91F6-420E-8CC0-5F59-79DC9545A4B7}"/>
              </a:ext>
            </a:extLst>
          </p:cNvPr>
          <p:cNvSpPr txBox="1"/>
          <p:nvPr/>
        </p:nvSpPr>
        <p:spPr>
          <a:xfrm>
            <a:off x="5559552" y="1847300"/>
            <a:ext cx="2578608" cy="253916"/>
          </a:xfrm>
          <a:prstGeom prst="rect">
            <a:avLst/>
          </a:prstGeom>
          <a:noFill/>
        </p:spPr>
        <p:txBody>
          <a:bodyPr wrap="square" rtlCol="0">
            <a:spAutoFit/>
          </a:bodyPr>
          <a:lstStyle/>
          <a:p>
            <a:pPr fontAlgn="auto">
              <a:spcBef>
                <a:spcPts val="0"/>
              </a:spcBef>
              <a:spcAft>
                <a:spcPts val="0"/>
              </a:spcAft>
            </a:pPr>
            <a:r>
              <a:rPr lang="zh-CN" altLang="en-US" sz="1050" dirty="0">
                <a:solidFill>
                  <a:schemeClr val="tx1">
                    <a:lumMod val="65000"/>
                    <a:lumOff val="35000"/>
                  </a:schemeClr>
                </a:solidFill>
                <a:latin typeface="+mn-lt"/>
                <a:ea typeface="+mn-ea"/>
              </a:rPr>
              <a:t>避免进行对原文件覆盖还是追加的判断</a:t>
            </a:r>
          </a:p>
        </p:txBody>
      </p:sp>
    </p:spTree>
    <p:extLst>
      <p:ext uri="{BB962C8B-B14F-4D97-AF65-F5344CB8AC3E}">
        <p14:creationId xmlns:p14="http://schemas.microsoft.com/office/powerpoint/2010/main" val="247717531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p:cNvSpPr>
            <a:spLocks noGrp="1"/>
          </p:cNvSpPr>
          <p:nvPr>
            <p:ph type="body" sz="quarter" idx="10"/>
          </p:nvPr>
        </p:nvSpPr>
        <p:spPr/>
        <p:txBody>
          <a:bodyPr/>
          <a:lstStyle/>
          <a:p>
            <a:r>
              <a:rPr lang="en-US" altLang="zh-CN" dirty="0"/>
              <a:t>MapReduce</a:t>
            </a:r>
            <a:r>
              <a:rPr lang="zh-CN" altLang="en-US" dirty="0"/>
              <a:t>整体执行流程</a:t>
            </a:r>
            <a:endParaRPr lang="en-US" altLang="zh-CN" dirty="0"/>
          </a:p>
          <a:p>
            <a:r>
              <a:rPr lang="en-US" altLang="zh-CN" dirty="0">
                <a:solidFill>
                  <a:schemeClr val="tx1"/>
                </a:solidFill>
              </a:rPr>
              <a:t>MapReduce</a:t>
            </a:r>
            <a:r>
              <a:rPr lang="zh-CN" altLang="en-US" dirty="0">
                <a:solidFill>
                  <a:schemeClr val="tx1"/>
                </a:solidFill>
              </a:rPr>
              <a:t>的输入和输出</a:t>
            </a:r>
            <a:endParaRPr lang="en-US" altLang="zh-CN" dirty="0">
              <a:solidFill>
                <a:schemeClr val="tx1"/>
              </a:solidFill>
            </a:endParaRPr>
          </a:p>
          <a:p>
            <a:r>
              <a:rPr lang="en-US" altLang="zh-CN" dirty="0">
                <a:solidFill>
                  <a:srgbClr val="C00000"/>
                </a:solidFill>
              </a:rPr>
              <a:t>Map</a:t>
            </a:r>
            <a:r>
              <a:rPr lang="zh-CN" altLang="en-US" dirty="0">
                <a:solidFill>
                  <a:srgbClr val="C00000"/>
                </a:solidFill>
              </a:rPr>
              <a:t>阶段执行流程</a:t>
            </a:r>
            <a:endParaRPr lang="en-US" altLang="zh-CN" dirty="0">
              <a:solidFill>
                <a:srgbClr val="C00000"/>
              </a:solidFill>
            </a:endParaRPr>
          </a:p>
          <a:p>
            <a:r>
              <a:rPr lang="en-US" altLang="zh-CN" dirty="0"/>
              <a:t>Reduce</a:t>
            </a:r>
            <a:r>
              <a:rPr lang="zh-CN" altLang="en-US" dirty="0"/>
              <a:t>阶段执行流程</a:t>
            </a:r>
            <a:endParaRPr lang="en-US" altLang="zh-CN" dirty="0"/>
          </a:p>
          <a:p>
            <a:r>
              <a:rPr lang="en-US" altLang="zh-CN" dirty="0"/>
              <a:t>Shuffle</a:t>
            </a:r>
            <a:r>
              <a:rPr lang="zh-CN" altLang="en-US" dirty="0"/>
              <a:t>机制</a:t>
            </a:r>
          </a:p>
        </p:txBody>
      </p:sp>
    </p:spTree>
    <p:extLst>
      <p:ext uri="{BB962C8B-B14F-4D97-AF65-F5344CB8AC3E}">
        <p14:creationId xmlns:p14="http://schemas.microsoft.com/office/powerpoint/2010/main" val="108839627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MapReduce</a:t>
            </a:r>
            <a:r>
              <a:rPr lang="zh-CN" altLang="en-US" dirty="0"/>
              <a:t>流程梳理</a:t>
            </a:r>
          </a:p>
        </p:txBody>
      </p:sp>
      <p:sp>
        <p:nvSpPr>
          <p:cNvPr id="5" name="文本占位符 4"/>
          <p:cNvSpPr>
            <a:spLocks noGrp="1"/>
          </p:cNvSpPr>
          <p:nvPr>
            <p:ph type="body" sz="quarter" idx="10"/>
          </p:nvPr>
        </p:nvSpPr>
        <p:spPr/>
        <p:txBody>
          <a:bodyPr/>
          <a:lstStyle/>
          <a:p>
            <a:r>
              <a:rPr lang="zh-CN" altLang="en-US" dirty="0"/>
              <a:t>执行流程图</a:t>
            </a:r>
          </a:p>
        </p:txBody>
      </p:sp>
      <p:pic>
        <p:nvPicPr>
          <p:cNvPr id="8" name="图片 7" descr="E:\BigData\2021\02.V9.0_Hadoop_MapReduce\4.MapReduce整体流程核心源码解读\2.图片\MapReduce流程图.p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53792" y="1860041"/>
            <a:ext cx="8458106" cy="4395904"/>
          </a:xfrm>
          <a:prstGeom prst="rect">
            <a:avLst/>
          </a:prstGeom>
          <a:noFill/>
          <a:ln>
            <a:noFill/>
          </a:ln>
        </p:spPr>
      </p:pic>
    </p:spTree>
    <p:extLst>
      <p:ext uri="{BB962C8B-B14F-4D97-AF65-F5344CB8AC3E}">
        <p14:creationId xmlns:p14="http://schemas.microsoft.com/office/powerpoint/2010/main" val="142779653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p:cNvSpPr>
            <a:spLocks noGrp="1"/>
          </p:cNvSpPr>
          <p:nvPr>
            <p:ph type="body" sz="quarter" idx="11"/>
          </p:nvPr>
        </p:nvSpPr>
        <p:spPr/>
        <p:txBody>
          <a:bodyPr/>
          <a:lstStyle/>
          <a:p>
            <a:r>
              <a:rPr lang="zh-CN" altLang="en-US" dirty="0"/>
              <a:t>第一阶段：把输入目录下文件按照一定的标准逐个进行</a:t>
            </a:r>
            <a:r>
              <a:rPr lang="zh-CN" altLang="en-US" b="1" dirty="0">
                <a:solidFill>
                  <a:srgbClr val="FF0000"/>
                </a:solidFill>
              </a:rPr>
              <a:t>逻辑切片</a:t>
            </a:r>
            <a:r>
              <a:rPr lang="zh-CN" altLang="en-US" dirty="0"/>
              <a:t>，形成切片规划。</a:t>
            </a:r>
            <a:endParaRPr lang="en-US" altLang="zh-CN" dirty="0"/>
          </a:p>
          <a:p>
            <a:pPr marL="0" indent="0">
              <a:buNone/>
            </a:pPr>
            <a:r>
              <a:rPr lang="zh-CN" altLang="en-US" dirty="0"/>
              <a:t>默认</a:t>
            </a:r>
            <a:r>
              <a:rPr lang="en-US" altLang="zh-CN" dirty="0"/>
              <a:t>Split size = Block size</a:t>
            </a:r>
            <a:r>
              <a:rPr lang="zh-CN" altLang="en-US" dirty="0"/>
              <a:t>，每一个切片由一个</a:t>
            </a:r>
            <a:r>
              <a:rPr lang="en-US" altLang="zh-CN" dirty="0"/>
              <a:t>MapTask</a:t>
            </a:r>
            <a:r>
              <a:rPr lang="zh-CN" altLang="en-US" dirty="0"/>
              <a:t>处理。（</a:t>
            </a:r>
            <a:r>
              <a:rPr lang="en-US" altLang="zh-CN" dirty="0"/>
              <a:t>getSplits</a:t>
            </a:r>
            <a:r>
              <a:rPr lang="zh-CN" altLang="en-US" dirty="0"/>
              <a:t>）</a:t>
            </a:r>
          </a:p>
          <a:p>
            <a:r>
              <a:rPr lang="zh-CN" altLang="en-US" dirty="0"/>
              <a:t>第二阶段：对切片中的数据按照一定的规则读取解析返回</a:t>
            </a:r>
            <a:r>
              <a:rPr lang="en-US" altLang="zh-CN" dirty="0"/>
              <a:t>&lt;key,value&gt;</a:t>
            </a:r>
            <a:r>
              <a:rPr lang="zh-CN" altLang="en-US" dirty="0"/>
              <a:t>对。</a:t>
            </a:r>
            <a:endParaRPr lang="en-US" altLang="zh-CN" dirty="0"/>
          </a:p>
          <a:p>
            <a:pPr marL="0" indent="0">
              <a:buNone/>
            </a:pPr>
            <a:r>
              <a:rPr lang="zh-CN" altLang="en-US" dirty="0"/>
              <a:t>默认是</a:t>
            </a:r>
            <a:r>
              <a:rPr lang="zh-CN" altLang="en-US" b="1" dirty="0">
                <a:solidFill>
                  <a:srgbClr val="FF0000"/>
                </a:solidFill>
              </a:rPr>
              <a:t>按行读取数据</a:t>
            </a:r>
            <a:r>
              <a:rPr lang="zh-CN" altLang="en-US" dirty="0"/>
              <a:t>。</a:t>
            </a:r>
            <a:r>
              <a:rPr lang="en-US" altLang="zh-CN" dirty="0"/>
              <a:t>key</a:t>
            </a:r>
            <a:r>
              <a:rPr lang="zh-CN" altLang="en-US" dirty="0"/>
              <a:t>是每一行的起始位置偏移量，</a:t>
            </a:r>
            <a:r>
              <a:rPr lang="en-US" altLang="zh-CN" dirty="0"/>
              <a:t>value</a:t>
            </a:r>
            <a:r>
              <a:rPr lang="zh-CN" altLang="en-US" dirty="0"/>
              <a:t>是本行的文本内容。（</a:t>
            </a:r>
            <a:r>
              <a:rPr lang="en-US" altLang="zh-CN" dirty="0"/>
              <a:t>TextInputFormat</a:t>
            </a:r>
            <a:r>
              <a:rPr lang="zh-CN" altLang="en-US" dirty="0"/>
              <a:t>）</a:t>
            </a:r>
          </a:p>
          <a:p>
            <a:r>
              <a:rPr lang="zh-CN" altLang="en-US" dirty="0"/>
              <a:t>第三阶段：调用</a:t>
            </a:r>
            <a:r>
              <a:rPr lang="en-US" altLang="zh-CN" dirty="0"/>
              <a:t>Mapper</a:t>
            </a:r>
            <a:r>
              <a:rPr lang="zh-CN" altLang="en-US" dirty="0"/>
              <a:t>类中的</a:t>
            </a:r>
            <a:r>
              <a:rPr lang="en-US" altLang="zh-CN" b="1" dirty="0">
                <a:solidFill>
                  <a:srgbClr val="FF0000"/>
                </a:solidFill>
              </a:rPr>
              <a:t>map</a:t>
            </a:r>
            <a:r>
              <a:rPr lang="zh-CN" altLang="en-US" b="1" dirty="0">
                <a:solidFill>
                  <a:srgbClr val="FF0000"/>
                </a:solidFill>
              </a:rPr>
              <a:t>方法处理数据</a:t>
            </a:r>
            <a:r>
              <a:rPr lang="zh-CN" altLang="en-US" dirty="0"/>
              <a:t>。</a:t>
            </a:r>
            <a:endParaRPr lang="en-US" altLang="zh-CN" dirty="0"/>
          </a:p>
          <a:p>
            <a:pPr marL="0" indent="0">
              <a:buNone/>
            </a:pPr>
            <a:r>
              <a:rPr lang="zh-CN" altLang="en-US" dirty="0"/>
              <a:t>每读取解析出来的一个</a:t>
            </a:r>
            <a:r>
              <a:rPr lang="en-US" altLang="zh-CN" dirty="0"/>
              <a:t>&lt;key,value&gt; </a:t>
            </a:r>
            <a:r>
              <a:rPr lang="zh-CN" altLang="en-US" dirty="0"/>
              <a:t>，调用一次</a:t>
            </a:r>
            <a:r>
              <a:rPr lang="en-US" altLang="zh-CN" dirty="0"/>
              <a:t>map</a:t>
            </a:r>
            <a:r>
              <a:rPr lang="zh-CN" altLang="en-US" dirty="0"/>
              <a:t>方法。</a:t>
            </a:r>
            <a:endParaRPr lang="en-US" altLang="zh-CN" dirty="0"/>
          </a:p>
          <a:p>
            <a:pPr marL="0" indent="0">
              <a:buNone/>
            </a:pPr>
            <a:endParaRPr lang="zh-CN" altLang="en-US" dirty="0"/>
          </a:p>
        </p:txBody>
      </p:sp>
      <p:sp>
        <p:nvSpPr>
          <p:cNvPr id="2" name="标题 1"/>
          <p:cNvSpPr>
            <a:spLocks noGrp="1"/>
          </p:cNvSpPr>
          <p:nvPr>
            <p:ph type="title"/>
          </p:nvPr>
        </p:nvSpPr>
        <p:spPr/>
        <p:txBody>
          <a:bodyPr/>
          <a:lstStyle/>
          <a:p>
            <a:r>
              <a:rPr lang="en-US" altLang="zh-CN" dirty="0"/>
              <a:t>MapReduce</a:t>
            </a:r>
            <a:r>
              <a:rPr lang="zh-CN" altLang="en-US" dirty="0"/>
              <a:t>流程梳理</a:t>
            </a:r>
          </a:p>
        </p:txBody>
      </p:sp>
      <p:sp>
        <p:nvSpPr>
          <p:cNvPr id="5" name="文本占位符 4"/>
          <p:cNvSpPr>
            <a:spLocks noGrp="1"/>
          </p:cNvSpPr>
          <p:nvPr>
            <p:ph type="body" sz="quarter" idx="10"/>
          </p:nvPr>
        </p:nvSpPr>
        <p:spPr/>
        <p:txBody>
          <a:bodyPr/>
          <a:lstStyle/>
          <a:p>
            <a:r>
              <a:rPr lang="en-US" altLang="zh-CN" dirty="0"/>
              <a:t>Map</a:t>
            </a:r>
            <a:r>
              <a:rPr lang="zh-CN" altLang="en-US" dirty="0"/>
              <a:t>阶段执行过程</a:t>
            </a:r>
          </a:p>
        </p:txBody>
      </p:sp>
      <p:pic>
        <p:nvPicPr>
          <p:cNvPr id="7" name="图片 6"/>
          <p:cNvPicPr/>
          <p:nvPr/>
        </p:nvPicPr>
        <p:blipFill>
          <a:blip r:embed="rId2"/>
          <a:stretch>
            <a:fillRect/>
          </a:stretch>
        </p:blipFill>
        <p:spPr>
          <a:xfrm>
            <a:off x="8286314" y="3491734"/>
            <a:ext cx="3131820" cy="3025140"/>
          </a:xfrm>
          <a:prstGeom prst="rect">
            <a:avLst/>
          </a:prstGeom>
        </p:spPr>
      </p:pic>
    </p:spTree>
    <p:extLst>
      <p:ext uri="{BB962C8B-B14F-4D97-AF65-F5344CB8AC3E}">
        <p14:creationId xmlns:p14="http://schemas.microsoft.com/office/powerpoint/2010/main" val="134526025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1BFD6DCF-ADFC-3DE6-B479-DCA2A5CD1D26}"/>
              </a:ext>
            </a:extLst>
          </p:cNvPr>
          <p:cNvPicPr>
            <a:picLocks noChangeAspect="1"/>
          </p:cNvPicPr>
          <p:nvPr/>
        </p:nvPicPr>
        <p:blipFill>
          <a:blip r:embed="rId2"/>
          <a:stretch>
            <a:fillRect/>
          </a:stretch>
        </p:blipFill>
        <p:spPr>
          <a:xfrm>
            <a:off x="546476" y="1370819"/>
            <a:ext cx="3499687" cy="1903975"/>
          </a:xfrm>
          <a:prstGeom prst="rect">
            <a:avLst/>
          </a:prstGeom>
        </p:spPr>
      </p:pic>
      <p:pic>
        <p:nvPicPr>
          <p:cNvPr id="9" name="图片 8">
            <a:extLst>
              <a:ext uri="{FF2B5EF4-FFF2-40B4-BE49-F238E27FC236}">
                <a16:creationId xmlns:a16="http://schemas.microsoft.com/office/drawing/2014/main" id="{8FE2BE0B-B23F-F296-3CF4-F83362767289}"/>
              </a:ext>
            </a:extLst>
          </p:cNvPr>
          <p:cNvPicPr>
            <a:picLocks noChangeAspect="1"/>
          </p:cNvPicPr>
          <p:nvPr/>
        </p:nvPicPr>
        <p:blipFill>
          <a:blip r:embed="rId3"/>
          <a:stretch>
            <a:fillRect/>
          </a:stretch>
        </p:blipFill>
        <p:spPr>
          <a:xfrm>
            <a:off x="4366016" y="1370819"/>
            <a:ext cx="3826435" cy="2180544"/>
          </a:xfrm>
          <a:prstGeom prst="rect">
            <a:avLst/>
          </a:prstGeom>
        </p:spPr>
      </p:pic>
      <p:sp>
        <p:nvSpPr>
          <p:cNvPr id="6" name="文本框 5">
            <a:extLst>
              <a:ext uri="{FF2B5EF4-FFF2-40B4-BE49-F238E27FC236}">
                <a16:creationId xmlns:a16="http://schemas.microsoft.com/office/drawing/2014/main" id="{D8F8E38C-80A1-5C3F-2A52-2357282EF63F}"/>
              </a:ext>
            </a:extLst>
          </p:cNvPr>
          <p:cNvSpPr txBox="1"/>
          <p:nvPr/>
        </p:nvSpPr>
        <p:spPr>
          <a:xfrm>
            <a:off x="886968" y="4005072"/>
            <a:ext cx="2608406" cy="253916"/>
          </a:xfrm>
          <a:prstGeom prst="rect">
            <a:avLst/>
          </a:prstGeom>
          <a:noFill/>
        </p:spPr>
        <p:txBody>
          <a:bodyPr wrap="none" rtlCol="0">
            <a:spAutoFit/>
          </a:bodyPr>
          <a:lstStyle/>
          <a:p>
            <a:pPr fontAlgn="auto">
              <a:spcBef>
                <a:spcPts val="0"/>
              </a:spcBef>
              <a:spcAft>
                <a:spcPts val="0"/>
              </a:spcAft>
            </a:pPr>
            <a:r>
              <a:rPr lang="zh-CN" altLang="en-US" sz="1050" dirty="0">
                <a:solidFill>
                  <a:schemeClr val="tx1">
                    <a:lumMod val="65000"/>
                    <a:lumOff val="35000"/>
                  </a:schemeClr>
                </a:solidFill>
                <a:latin typeface="+mn-lt"/>
                <a:ea typeface="+mn-ea"/>
              </a:rPr>
              <a:t>直接按文件存储时的分块来进行逻辑划分</a:t>
            </a:r>
          </a:p>
        </p:txBody>
      </p:sp>
      <p:pic>
        <p:nvPicPr>
          <p:cNvPr id="8" name="图片 7">
            <a:extLst>
              <a:ext uri="{FF2B5EF4-FFF2-40B4-BE49-F238E27FC236}">
                <a16:creationId xmlns:a16="http://schemas.microsoft.com/office/drawing/2014/main" id="{0ACA0ADE-5E79-B864-4F18-CB7D9202F7D8}"/>
              </a:ext>
            </a:extLst>
          </p:cNvPr>
          <p:cNvPicPr>
            <a:picLocks noChangeAspect="1"/>
          </p:cNvPicPr>
          <p:nvPr/>
        </p:nvPicPr>
        <p:blipFill>
          <a:blip r:embed="rId4"/>
          <a:stretch>
            <a:fillRect/>
          </a:stretch>
        </p:blipFill>
        <p:spPr>
          <a:xfrm>
            <a:off x="4526280" y="3551363"/>
            <a:ext cx="6848856" cy="2931967"/>
          </a:xfrm>
          <a:prstGeom prst="rect">
            <a:avLst/>
          </a:prstGeom>
        </p:spPr>
      </p:pic>
      <p:sp>
        <p:nvSpPr>
          <p:cNvPr id="10" name="文本框 9">
            <a:extLst>
              <a:ext uri="{FF2B5EF4-FFF2-40B4-BE49-F238E27FC236}">
                <a16:creationId xmlns:a16="http://schemas.microsoft.com/office/drawing/2014/main" id="{700E0BB9-5FFA-FF60-1D7A-543335BF9861}"/>
              </a:ext>
            </a:extLst>
          </p:cNvPr>
          <p:cNvSpPr txBox="1"/>
          <p:nvPr/>
        </p:nvSpPr>
        <p:spPr>
          <a:xfrm>
            <a:off x="804672" y="429768"/>
            <a:ext cx="1127232" cy="253916"/>
          </a:xfrm>
          <a:prstGeom prst="rect">
            <a:avLst/>
          </a:prstGeom>
          <a:noFill/>
        </p:spPr>
        <p:txBody>
          <a:bodyPr wrap="none" rtlCol="0">
            <a:spAutoFit/>
          </a:bodyPr>
          <a:lstStyle/>
          <a:p>
            <a:pPr fontAlgn="auto">
              <a:spcBef>
                <a:spcPts val="0"/>
              </a:spcBef>
              <a:spcAft>
                <a:spcPts val="0"/>
              </a:spcAft>
            </a:pPr>
            <a:r>
              <a:rPr lang="zh-CN" altLang="en-US" sz="1050" dirty="0">
                <a:solidFill>
                  <a:schemeClr val="tx1">
                    <a:lumMod val="65000"/>
                    <a:lumOff val="35000"/>
                  </a:schemeClr>
                </a:solidFill>
                <a:latin typeface="+mn-lt"/>
                <a:ea typeface="+mn-ea"/>
              </a:rPr>
              <a:t>文件的逻辑分块</a:t>
            </a:r>
          </a:p>
        </p:txBody>
      </p:sp>
    </p:spTree>
    <p:extLst>
      <p:ext uri="{BB962C8B-B14F-4D97-AF65-F5344CB8AC3E}">
        <p14:creationId xmlns:p14="http://schemas.microsoft.com/office/powerpoint/2010/main" val="32317216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en-US" altLang="zh-CN" dirty="0"/>
              <a:t>MapReduce</a:t>
            </a:r>
            <a:r>
              <a:rPr lang="zh-CN" altLang="en-US" dirty="0"/>
              <a:t>的思想核心是“</a:t>
            </a:r>
            <a:r>
              <a:rPr lang="zh-CN" altLang="en-US" b="1" dirty="0">
                <a:solidFill>
                  <a:srgbClr val="FF0000"/>
                </a:solidFill>
              </a:rPr>
              <a:t>先分再合，分而治之</a:t>
            </a:r>
            <a:r>
              <a:rPr lang="zh-CN" altLang="en-US" dirty="0"/>
              <a:t>”。</a:t>
            </a:r>
            <a:endParaRPr lang="en-US" altLang="zh-CN" dirty="0"/>
          </a:p>
          <a:p>
            <a:r>
              <a:rPr lang="zh-CN" altLang="en-US" dirty="0"/>
              <a:t>所谓“分而治之”就是</a:t>
            </a:r>
            <a:r>
              <a:rPr lang="zh-CN" altLang="en-US" dirty="0">
                <a:solidFill>
                  <a:srgbClr val="92D050"/>
                </a:solidFill>
              </a:rPr>
              <a:t>把一个复杂的问题，按照一定的“分解”方法分为等价的规模较小的若干部分，然后逐个解决，分别找出各部分的结果，然后把各部分的结果组成整个问题的最终结果</a:t>
            </a:r>
            <a:r>
              <a:rPr lang="zh-CN" altLang="en-US" dirty="0"/>
              <a:t>。</a:t>
            </a:r>
          </a:p>
          <a:p>
            <a:r>
              <a:rPr lang="zh-CN" altLang="en-US" dirty="0"/>
              <a:t>这种思想来源于日常生活与工作时的经验。即使是发布过论文实现分布式计算的谷歌也只是实现了这种思想，而不是自己原创。</a:t>
            </a:r>
          </a:p>
        </p:txBody>
      </p:sp>
      <p:sp>
        <p:nvSpPr>
          <p:cNvPr id="5" name="标题 4"/>
          <p:cNvSpPr>
            <a:spLocks noGrp="1"/>
          </p:cNvSpPr>
          <p:nvPr>
            <p:ph type="title"/>
          </p:nvPr>
        </p:nvSpPr>
        <p:spPr/>
        <p:txBody>
          <a:bodyPr/>
          <a:lstStyle/>
          <a:p>
            <a:r>
              <a:rPr lang="en-US" altLang="zh-CN" dirty="0"/>
              <a:t>Hadoop MapReduce</a:t>
            </a:r>
            <a:endParaRPr lang="zh-CN" altLang="en-US" dirty="0"/>
          </a:p>
        </p:txBody>
      </p:sp>
      <p:sp>
        <p:nvSpPr>
          <p:cNvPr id="6" name="文本占位符 5"/>
          <p:cNvSpPr>
            <a:spLocks noGrp="1"/>
          </p:cNvSpPr>
          <p:nvPr>
            <p:ph type="body" sz="quarter" idx="10"/>
          </p:nvPr>
        </p:nvSpPr>
        <p:spPr/>
        <p:txBody>
          <a:bodyPr/>
          <a:lstStyle/>
          <a:p>
            <a:r>
              <a:rPr lang="zh-CN" altLang="en-US" dirty="0"/>
              <a:t>理解</a:t>
            </a:r>
            <a:r>
              <a:rPr lang="en-US" altLang="zh-CN" dirty="0"/>
              <a:t>MapReduce</a:t>
            </a:r>
            <a:r>
              <a:rPr lang="zh-CN" altLang="en-US" dirty="0"/>
              <a:t>思想</a:t>
            </a:r>
          </a:p>
        </p:txBody>
      </p:sp>
      <p:pic>
        <p:nvPicPr>
          <p:cNvPr id="1026" name="Picture 2" descr="分而治之[成语] - 头条百科"/>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83524" y="3802075"/>
            <a:ext cx="3860706" cy="25480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516492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43CE9C45-B4C7-3914-6057-385A2F6F3809}"/>
              </a:ext>
            </a:extLst>
          </p:cNvPr>
          <p:cNvSpPr>
            <a:spLocks noGrp="1"/>
          </p:cNvSpPr>
          <p:nvPr>
            <p:ph type="title"/>
          </p:nvPr>
        </p:nvSpPr>
        <p:spPr/>
        <p:txBody>
          <a:bodyPr/>
          <a:lstStyle/>
          <a:p>
            <a:r>
              <a:rPr lang="en-US" altLang="zh-CN" dirty="0"/>
              <a:t>map</a:t>
            </a:r>
            <a:endParaRPr lang="zh-CN" altLang="en-US" dirty="0"/>
          </a:p>
        </p:txBody>
      </p:sp>
      <p:pic>
        <p:nvPicPr>
          <p:cNvPr id="6" name="图片 5">
            <a:extLst>
              <a:ext uri="{FF2B5EF4-FFF2-40B4-BE49-F238E27FC236}">
                <a16:creationId xmlns:a16="http://schemas.microsoft.com/office/drawing/2014/main" id="{352B35D1-5BAB-C6F3-B2C4-3A1700F74DF5}"/>
              </a:ext>
            </a:extLst>
          </p:cNvPr>
          <p:cNvPicPr>
            <a:picLocks noChangeAspect="1"/>
          </p:cNvPicPr>
          <p:nvPr/>
        </p:nvPicPr>
        <p:blipFill>
          <a:blip r:embed="rId2"/>
          <a:stretch>
            <a:fillRect/>
          </a:stretch>
        </p:blipFill>
        <p:spPr>
          <a:xfrm>
            <a:off x="397424" y="910337"/>
            <a:ext cx="5153062" cy="4301743"/>
          </a:xfrm>
          <a:prstGeom prst="rect">
            <a:avLst/>
          </a:prstGeom>
        </p:spPr>
      </p:pic>
      <p:sp>
        <p:nvSpPr>
          <p:cNvPr id="7" name="文本框 6">
            <a:extLst>
              <a:ext uri="{FF2B5EF4-FFF2-40B4-BE49-F238E27FC236}">
                <a16:creationId xmlns:a16="http://schemas.microsoft.com/office/drawing/2014/main" id="{9CC16D64-5B3B-D559-8979-5964A806F942}"/>
              </a:ext>
            </a:extLst>
          </p:cNvPr>
          <p:cNvSpPr txBox="1"/>
          <p:nvPr/>
        </p:nvSpPr>
        <p:spPr>
          <a:xfrm>
            <a:off x="1298448" y="5577840"/>
            <a:ext cx="992579" cy="253916"/>
          </a:xfrm>
          <a:prstGeom prst="rect">
            <a:avLst/>
          </a:prstGeom>
          <a:noFill/>
        </p:spPr>
        <p:txBody>
          <a:bodyPr wrap="none" rtlCol="0">
            <a:spAutoFit/>
          </a:bodyPr>
          <a:lstStyle/>
          <a:p>
            <a:pPr fontAlgn="auto">
              <a:spcBef>
                <a:spcPts val="0"/>
              </a:spcBef>
              <a:spcAft>
                <a:spcPts val="0"/>
              </a:spcAft>
            </a:pPr>
            <a:r>
              <a:rPr lang="zh-CN" altLang="en-US" sz="1050" dirty="0">
                <a:solidFill>
                  <a:schemeClr val="tx1">
                    <a:lumMod val="65000"/>
                    <a:lumOff val="35000"/>
                  </a:schemeClr>
                </a:solidFill>
                <a:latin typeface="+mn-lt"/>
                <a:ea typeface="+mn-ea"/>
              </a:rPr>
              <a:t>读取数据过程</a:t>
            </a:r>
          </a:p>
        </p:txBody>
      </p:sp>
      <p:sp>
        <p:nvSpPr>
          <p:cNvPr id="8" name="文本框 7">
            <a:extLst>
              <a:ext uri="{FF2B5EF4-FFF2-40B4-BE49-F238E27FC236}">
                <a16:creationId xmlns:a16="http://schemas.microsoft.com/office/drawing/2014/main" id="{D76DDA2A-CDD6-F65F-A0BF-4B062E52FEF3}"/>
              </a:ext>
            </a:extLst>
          </p:cNvPr>
          <p:cNvSpPr txBox="1"/>
          <p:nvPr/>
        </p:nvSpPr>
        <p:spPr>
          <a:xfrm>
            <a:off x="3611880" y="3302042"/>
            <a:ext cx="2656496" cy="253916"/>
          </a:xfrm>
          <a:prstGeom prst="rect">
            <a:avLst/>
          </a:prstGeom>
          <a:noFill/>
        </p:spPr>
        <p:txBody>
          <a:bodyPr wrap="none" rtlCol="0">
            <a:spAutoFit/>
          </a:bodyPr>
          <a:lstStyle/>
          <a:p>
            <a:pPr fontAlgn="auto">
              <a:spcBef>
                <a:spcPts val="0"/>
              </a:spcBef>
              <a:spcAft>
                <a:spcPts val="0"/>
              </a:spcAft>
            </a:pPr>
            <a:r>
              <a:rPr lang="en-US" altLang="zh-CN" sz="1050" dirty="0">
                <a:solidFill>
                  <a:schemeClr val="tx1">
                    <a:lumMod val="65000"/>
                    <a:lumOff val="35000"/>
                  </a:schemeClr>
                </a:solidFill>
                <a:latin typeface="+mn-lt"/>
                <a:ea typeface="+mn-ea"/>
              </a:rPr>
              <a:t>Java</a:t>
            </a:r>
            <a:r>
              <a:rPr lang="zh-CN" altLang="en-US" sz="1050" dirty="0">
                <a:solidFill>
                  <a:schemeClr val="tx1">
                    <a:lumMod val="65000"/>
                    <a:lumOff val="35000"/>
                  </a:schemeClr>
                </a:solidFill>
                <a:latin typeface="+mn-lt"/>
                <a:ea typeface="+mn-ea"/>
              </a:rPr>
              <a:t>，</a:t>
            </a:r>
            <a:r>
              <a:rPr lang="en-US" altLang="zh-CN" sz="1050" dirty="0">
                <a:solidFill>
                  <a:schemeClr val="tx1">
                    <a:lumMod val="65000"/>
                    <a:lumOff val="35000"/>
                  </a:schemeClr>
                </a:solidFill>
                <a:latin typeface="+mn-lt"/>
                <a:ea typeface="+mn-ea"/>
              </a:rPr>
              <a:t>python</a:t>
            </a:r>
            <a:r>
              <a:rPr lang="zh-CN" altLang="en-US" sz="1050" dirty="0">
                <a:solidFill>
                  <a:schemeClr val="tx1">
                    <a:lumMod val="65000"/>
                    <a:lumOff val="35000"/>
                  </a:schemeClr>
                </a:solidFill>
                <a:latin typeface="+mn-lt"/>
                <a:ea typeface="+mn-ea"/>
              </a:rPr>
              <a:t>都可以写，用户自定义功能</a:t>
            </a:r>
          </a:p>
        </p:txBody>
      </p:sp>
      <p:pic>
        <p:nvPicPr>
          <p:cNvPr id="10" name="图片 9">
            <a:extLst>
              <a:ext uri="{FF2B5EF4-FFF2-40B4-BE49-F238E27FC236}">
                <a16:creationId xmlns:a16="http://schemas.microsoft.com/office/drawing/2014/main" id="{6E1E8B54-4D97-BBB9-506A-D8A0320BE932}"/>
              </a:ext>
            </a:extLst>
          </p:cNvPr>
          <p:cNvPicPr>
            <a:picLocks noChangeAspect="1"/>
          </p:cNvPicPr>
          <p:nvPr/>
        </p:nvPicPr>
        <p:blipFill>
          <a:blip r:embed="rId3"/>
          <a:stretch>
            <a:fillRect/>
          </a:stretch>
        </p:blipFill>
        <p:spPr>
          <a:xfrm>
            <a:off x="5810595" y="3560530"/>
            <a:ext cx="6201301" cy="3199925"/>
          </a:xfrm>
          <a:prstGeom prst="rect">
            <a:avLst/>
          </a:prstGeom>
        </p:spPr>
      </p:pic>
      <p:cxnSp>
        <p:nvCxnSpPr>
          <p:cNvPr id="12" name="直接连接符 11">
            <a:extLst>
              <a:ext uri="{FF2B5EF4-FFF2-40B4-BE49-F238E27FC236}">
                <a16:creationId xmlns:a16="http://schemas.microsoft.com/office/drawing/2014/main" id="{699E1F59-65FA-A03E-CEA2-CFA5D515CE7A}"/>
              </a:ext>
            </a:extLst>
          </p:cNvPr>
          <p:cNvCxnSpPr/>
          <p:nvPr/>
        </p:nvCxnSpPr>
        <p:spPr>
          <a:xfrm flipV="1">
            <a:off x="4114800" y="3429000"/>
            <a:ext cx="2395728" cy="914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7989BE17-DDB5-8FBF-9187-481AB3AB4D55}"/>
              </a:ext>
            </a:extLst>
          </p:cNvPr>
          <p:cNvCxnSpPr/>
          <p:nvPr/>
        </p:nvCxnSpPr>
        <p:spPr>
          <a:xfrm>
            <a:off x="4078224" y="4700016"/>
            <a:ext cx="2898648" cy="1673352"/>
          </a:xfrm>
          <a:prstGeom prst="line">
            <a:avLst/>
          </a:prstGeom>
        </p:spPr>
        <p:style>
          <a:lnRef idx="1">
            <a:schemeClr val="accent1"/>
          </a:lnRef>
          <a:fillRef idx="0">
            <a:schemeClr val="accent1"/>
          </a:fillRef>
          <a:effectRef idx="0">
            <a:schemeClr val="accent1"/>
          </a:effectRef>
          <a:fontRef idx="minor">
            <a:schemeClr val="tx1"/>
          </a:fontRef>
        </p:style>
      </p:cxnSp>
      <p:sp>
        <p:nvSpPr>
          <p:cNvPr id="15" name="文本框 14">
            <a:extLst>
              <a:ext uri="{FF2B5EF4-FFF2-40B4-BE49-F238E27FC236}">
                <a16:creationId xmlns:a16="http://schemas.microsoft.com/office/drawing/2014/main" id="{A87FF1F6-416F-808D-BC82-7E0B2C10F8EE}"/>
              </a:ext>
            </a:extLst>
          </p:cNvPr>
          <p:cNvSpPr txBox="1"/>
          <p:nvPr/>
        </p:nvSpPr>
        <p:spPr>
          <a:xfrm>
            <a:off x="4159181" y="5590018"/>
            <a:ext cx="1651414" cy="900246"/>
          </a:xfrm>
          <a:prstGeom prst="rect">
            <a:avLst/>
          </a:prstGeom>
          <a:noFill/>
        </p:spPr>
        <p:txBody>
          <a:bodyPr wrap="none" rtlCol="0">
            <a:spAutoFit/>
          </a:bodyPr>
          <a:lstStyle/>
          <a:p>
            <a:pPr fontAlgn="auto">
              <a:spcBef>
                <a:spcPts val="0"/>
              </a:spcBef>
              <a:spcAft>
                <a:spcPts val="0"/>
              </a:spcAft>
            </a:pPr>
            <a:r>
              <a:rPr lang="zh-CN" altLang="en-US" sz="1050" dirty="0">
                <a:solidFill>
                  <a:schemeClr val="tx1">
                    <a:lumMod val="65000"/>
                    <a:lumOff val="35000"/>
                  </a:schemeClr>
                </a:solidFill>
              </a:rPr>
              <a:t>避免</a:t>
            </a:r>
            <a:r>
              <a:rPr lang="zh-CN" altLang="en-US" sz="1050" dirty="0">
                <a:solidFill>
                  <a:schemeClr val="tx1">
                    <a:lumMod val="65000"/>
                    <a:lumOff val="35000"/>
                  </a:schemeClr>
                </a:solidFill>
                <a:latin typeface="+mn-lt"/>
                <a:ea typeface="+mn-ea"/>
              </a:rPr>
              <a:t>多次</a:t>
            </a:r>
            <a:r>
              <a:rPr lang="en-US" altLang="zh-CN" sz="1050" dirty="0">
                <a:solidFill>
                  <a:schemeClr val="tx1">
                    <a:lumMod val="65000"/>
                    <a:lumOff val="35000"/>
                  </a:schemeClr>
                </a:solidFill>
                <a:latin typeface="+mn-lt"/>
                <a:ea typeface="+mn-ea"/>
              </a:rPr>
              <a:t>IO</a:t>
            </a:r>
            <a:r>
              <a:rPr lang="zh-CN" altLang="en-US" sz="1050" dirty="0">
                <a:solidFill>
                  <a:schemeClr val="tx1">
                    <a:lumMod val="65000"/>
                    <a:lumOff val="35000"/>
                  </a:schemeClr>
                </a:solidFill>
                <a:latin typeface="+mn-lt"/>
                <a:ea typeface="+mn-ea"/>
              </a:rPr>
              <a:t>写入磁盘</a:t>
            </a:r>
            <a:endParaRPr lang="en-US" altLang="zh-CN" sz="1050" dirty="0">
              <a:solidFill>
                <a:schemeClr val="tx1">
                  <a:lumMod val="65000"/>
                  <a:lumOff val="35000"/>
                </a:schemeClr>
              </a:solidFill>
              <a:latin typeface="+mn-lt"/>
              <a:ea typeface="+mn-ea"/>
            </a:endParaRPr>
          </a:p>
          <a:p>
            <a:pPr fontAlgn="auto">
              <a:spcBef>
                <a:spcPts val="0"/>
              </a:spcBef>
              <a:spcAft>
                <a:spcPts val="0"/>
              </a:spcAft>
            </a:pPr>
            <a:r>
              <a:rPr lang="zh-CN" altLang="en-US" sz="1050" dirty="0">
                <a:solidFill>
                  <a:schemeClr val="tx1">
                    <a:lumMod val="65000"/>
                    <a:lumOff val="35000"/>
                  </a:schemeClr>
                </a:solidFill>
              </a:rPr>
              <a:t>所以设计了内存缓存</a:t>
            </a:r>
            <a:endParaRPr lang="en-US" altLang="zh-CN" sz="1050" dirty="0">
              <a:solidFill>
                <a:schemeClr val="tx1">
                  <a:lumMod val="65000"/>
                  <a:lumOff val="35000"/>
                </a:schemeClr>
              </a:solidFill>
            </a:endParaRPr>
          </a:p>
          <a:p>
            <a:pPr fontAlgn="auto">
              <a:spcBef>
                <a:spcPts val="0"/>
              </a:spcBef>
              <a:spcAft>
                <a:spcPts val="0"/>
              </a:spcAft>
            </a:pPr>
            <a:r>
              <a:rPr lang="zh-CN" altLang="en-US" sz="1050" dirty="0">
                <a:solidFill>
                  <a:schemeClr val="tx1">
                    <a:lumMod val="65000"/>
                    <a:lumOff val="35000"/>
                  </a:schemeClr>
                </a:solidFill>
              </a:rPr>
              <a:t>默认</a:t>
            </a:r>
            <a:r>
              <a:rPr lang="en-US" altLang="zh-CN" sz="1050" dirty="0">
                <a:solidFill>
                  <a:schemeClr val="tx1">
                    <a:lumMod val="65000"/>
                    <a:lumOff val="35000"/>
                  </a:schemeClr>
                </a:solidFill>
              </a:rPr>
              <a:t>100M</a:t>
            </a:r>
            <a:endParaRPr lang="en-US" altLang="zh-CN" sz="1050" dirty="0">
              <a:solidFill>
                <a:schemeClr val="tx1">
                  <a:lumMod val="65000"/>
                  <a:lumOff val="35000"/>
                </a:schemeClr>
              </a:solidFill>
              <a:latin typeface="+mn-lt"/>
              <a:ea typeface="+mn-ea"/>
            </a:endParaRPr>
          </a:p>
          <a:p>
            <a:pPr fontAlgn="auto">
              <a:spcBef>
                <a:spcPts val="0"/>
              </a:spcBef>
              <a:spcAft>
                <a:spcPts val="0"/>
              </a:spcAft>
            </a:pPr>
            <a:r>
              <a:rPr lang="zh-CN" altLang="en-US" sz="1050" dirty="0">
                <a:solidFill>
                  <a:schemeClr val="tx1">
                    <a:lumMod val="65000"/>
                    <a:lumOff val="35000"/>
                  </a:schemeClr>
                </a:solidFill>
                <a:latin typeface="+mn-lt"/>
                <a:ea typeface="+mn-ea"/>
              </a:rPr>
              <a:t>写到</a:t>
            </a:r>
            <a:r>
              <a:rPr lang="en-US" altLang="zh-CN" sz="1050" dirty="0">
                <a:solidFill>
                  <a:schemeClr val="tx1">
                    <a:lumMod val="65000"/>
                    <a:lumOff val="35000"/>
                  </a:schemeClr>
                </a:solidFill>
                <a:latin typeface="+mn-lt"/>
                <a:ea typeface="+mn-ea"/>
              </a:rPr>
              <a:t>80%</a:t>
            </a:r>
            <a:r>
              <a:rPr lang="zh-CN" altLang="en-US" sz="1050" dirty="0">
                <a:solidFill>
                  <a:schemeClr val="tx1">
                    <a:lumMod val="65000"/>
                    <a:lumOff val="35000"/>
                  </a:schemeClr>
                </a:solidFill>
                <a:latin typeface="+mn-lt"/>
                <a:ea typeface="+mn-ea"/>
              </a:rPr>
              <a:t>时就写入磁盘，</a:t>
            </a:r>
            <a:endParaRPr lang="en-US" altLang="zh-CN" sz="1050" dirty="0">
              <a:solidFill>
                <a:schemeClr val="tx1">
                  <a:lumMod val="65000"/>
                  <a:lumOff val="35000"/>
                </a:schemeClr>
              </a:solidFill>
              <a:latin typeface="+mn-lt"/>
              <a:ea typeface="+mn-ea"/>
            </a:endParaRPr>
          </a:p>
          <a:p>
            <a:pPr fontAlgn="auto">
              <a:spcBef>
                <a:spcPts val="0"/>
              </a:spcBef>
              <a:spcAft>
                <a:spcPts val="0"/>
              </a:spcAft>
            </a:pPr>
            <a:r>
              <a:rPr lang="zh-CN" altLang="en-US" sz="1050" dirty="0">
                <a:solidFill>
                  <a:schemeClr val="tx1">
                    <a:lumMod val="65000"/>
                    <a:lumOff val="35000"/>
                  </a:schemeClr>
                </a:solidFill>
              </a:rPr>
              <a:t>剩下的</a:t>
            </a:r>
            <a:r>
              <a:rPr lang="en-US" altLang="zh-CN" sz="1050" dirty="0">
                <a:solidFill>
                  <a:schemeClr val="tx1">
                    <a:lumMod val="65000"/>
                    <a:lumOff val="35000"/>
                  </a:schemeClr>
                </a:solidFill>
              </a:rPr>
              <a:t>20%</a:t>
            </a:r>
            <a:r>
              <a:rPr lang="zh-CN" altLang="en-US" sz="1050" dirty="0">
                <a:solidFill>
                  <a:schemeClr val="tx1">
                    <a:lumMod val="65000"/>
                    <a:lumOff val="35000"/>
                  </a:schemeClr>
                </a:solidFill>
              </a:rPr>
              <a:t>还可以继续写</a:t>
            </a:r>
            <a:endParaRPr lang="zh-CN" altLang="en-US" sz="1050" dirty="0">
              <a:solidFill>
                <a:schemeClr val="tx1">
                  <a:lumMod val="65000"/>
                  <a:lumOff val="35000"/>
                </a:schemeClr>
              </a:solidFill>
              <a:latin typeface="+mn-lt"/>
              <a:ea typeface="+mn-ea"/>
            </a:endParaRPr>
          </a:p>
        </p:txBody>
      </p:sp>
      <p:sp>
        <p:nvSpPr>
          <p:cNvPr id="16" name="文本框 15">
            <a:extLst>
              <a:ext uri="{FF2B5EF4-FFF2-40B4-BE49-F238E27FC236}">
                <a16:creationId xmlns:a16="http://schemas.microsoft.com/office/drawing/2014/main" id="{8F131974-6A06-5B6C-D08F-AD943C0FECB3}"/>
              </a:ext>
            </a:extLst>
          </p:cNvPr>
          <p:cNvSpPr txBox="1"/>
          <p:nvPr/>
        </p:nvSpPr>
        <p:spPr>
          <a:xfrm>
            <a:off x="10140696" y="6040141"/>
            <a:ext cx="888385" cy="577081"/>
          </a:xfrm>
          <a:prstGeom prst="rect">
            <a:avLst/>
          </a:prstGeom>
          <a:noFill/>
        </p:spPr>
        <p:txBody>
          <a:bodyPr wrap="none" rtlCol="0">
            <a:spAutoFit/>
          </a:bodyPr>
          <a:lstStyle/>
          <a:p>
            <a:pPr fontAlgn="auto">
              <a:spcBef>
                <a:spcPts val="0"/>
              </a:spcBef>
              <a:spcAft>
                <a:spcPts val="0"/>
              </a:spcAft>
            </a:pPr>
            <a:r>
              <a:rPr lang="zh-CN" altLang="en-US" sz="1050" dirty="0">
                <a:solidFill>
                  <a:schemeClr val="tx1">
                    <a:lumMod val="65000"/>
                    <a:lumOff val="35000"/>
                  </a:schemeClr>
                </a:solidFill>
                <a:latin typeface="+mn-lt"/>
                <a:ea typeface="+mn-ea"/>
              </a:rPr>
              <a:t>归并排序</a:t>
            </a:r>
            <a:endParaRPr lang="en-US" altLang="zh-CN" sz="1050" dirty="0">
              <a:solidFill>
                <a:schemeClr val="tx1">
                  <a:lumMod val="65000"/>
                  <a:lumOff val="35000"/>
                </a:schemeClr>
              </a:solidFill>
              <a:latin typeface="+mn-lt"/>
              <a:ea typeface="+mn-ea"/>
            </a:endParaRPr>
          </a:p>
          <a:p>
            <a:pPr fontAlgn="auto">
              <a:spcBef>
                <a:spcPts val="0"/>
              </a:spcBef>
              <a:spcAft>
                <a:spcPts val="0"/>
              </a:spcAft>
            </a:pPr>
            <a:r>
              <a:rPr lang="zh-CN" altLang="en-US" sz="1050" dirty="0">
                <a:solidFill>
                  <a:schemeClr val="tx1">
                    <a:lumMod val="65000"/>
                    <a:lumOff val="35000"/>
                  </a:schemeClr>
                </a:solidFill>
              </a:rPr>
              <a:t>先局部排序</a:t>
            </a:r>
            <a:endParaRPr lang="en-US" altLang="zh-CN" sz="1050" dirty="0">
              <a:solidFill>
                <a:schemeClr val="tx1">
                  <a:lumMod val="65000"/>
                  <a:lumOff val="35000"/>
                </a:schemeClr>
              </a:solidFill>
            </a:endParaRPr>
          </a:p>
          <a:p>
            <a:pPr fontAlgn="auto">
              <a:spcBef>
                <a:spcPts val="0"/>
              </a:spcBef>
              <a:spcAft>
                <a:spcPts val="0"/>
              </a:spcAft>
            </a:pPr>
            <a:r>
              <a:rPr lang="zh-CN" altLang="en-US" sz="1050" dirty="0">
                <a:solidFill>
                  <a:schemeClr val="tx1">
                    <a:lumMod val="65000"/>
                    <a:lumOff val="35000"/>
                  </a:schemeClr>
                </a:solidFill>
              </a:rPr>
              <a:t>再总的排序</a:t>
            </a:r>
            <a:endParaRPr lang="zh-CN" altLang="en-US" sz="1050" dirty="0">
              <a:solidFill>
                <a:schemeClr val="tx1">
                  <a:lumMod val="65000"/>
                  <a:lumOff val="35000"/>
                </a:schemeClr>
              </a:solidFill>
              <a:latin typeface="+mn-lt"/>
              <a:ea typeface="+mn-ea"/>
            </a:endParaRPr>
          </a:p>
        </p:txBody>
      </p:sp>
    </p:spTree>
    <p:extLst>
      <p:ext uri="{BB962C8B-B14F-4D97-AF65-F5344CB8AC3E}">
        <p14:creationId xmlns:p14="http://schemas.microsoft.com/office/powerpoint/2010/main" val="255461714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p:cNvSpPr>
            <a:spLocks noGrp="1"/>
          </p:cNvSpPr>
          <p:nvPr>
            <p:ph type="body" sz="quarter" idx="11"/>
          </p:nvPr>
        </p:nvSpPr>
        <p:spPr/>
        <p:txBody>
          <a:bodyPr/>
          <a:lstStyle/>
          <a:p>
            <a:r>
              <a:rPr lang="zh-CN" altLang="en-US" dirty="0"/>
              <a:t>第四阶段：按照一定的规则对</a:t>
            </a:r>
            <a:r>
              <a:rPr lang="en-US" altLang="zh-CN" dirty="0"/>
              <a:t>Map</a:t>
            </a:r>
            <a:r>
              <a:rPr lang="zh-CN" altLang="en-US" dirty="0"/>
              <a:t>输出的键值对进行</a:t>
            </a:r>
            <a:r>
              <a:rPr lang="zh-CN" altLang="en-US" b="1" dirty="0">
                <a:solidFill>
                  <a:srgbClr val="FF0000"/>
                </a:solidFill>
              </a:rPr>
              <a:t>分区</a:t>
            </a:r>
            <a:r>
              <a:rPr lang="en-US" altLang="zh-CN" b="1" dirty="0">
                <a:solidFill>
                  <a:srgbClr val="FF0000"/>
                </a:solidFill>
              </a:rPr>
              <a:t>partition</a:t>
            </a:r>
            <a:r>
              <a:rPr lang="zh-CN" altLang="en-US" dirty="0"/>
              <a:t>。默认不分区，因为只有一个</a:t>
            </a:r>
            <a:r>
              <a:rPr lang="en-US" altLang="zh-CN" dirty="0"/>
              <a:t>reducetask</a:t>
            </a:r>
            <a:r>
              <a:rPr lang="zh-CN" altLang="en-US" dirty="0"/>
              <a:t>。</a:t>
            </a:r>
            <a:endParaRPr lang="en-US" altLang="zh-CN" dirty="0"/>
          </a:p>
          <a:p>
            <a:pPr marL="0" indent="0">
              <a:buNone/>
            </a:pPr>
            <a:r>
              <a:rPr lang="zh-CN" altLang="en-US" dirty="0"/>
              <a:t>分区的数量就是</a:t>
            </a:r>
            <a:r>
              <a:rPr lang="en-US" altLang="zh-CN" dirty="0"/>
              <a:t>reducetask</a:t>
            </a:r>
            <a:r>
              <a:rPr lang="zh-CN" altLang="en-US" dirty="0"/>
              <a:t>运行的数量。</a:t>
            </a:r>
            <a:endParaRPr lang="en-US" altLang="zh-CN" dirty="0"/>
          </a:p>
          <a:p>
            <a:r>
              <a:rPr lang="zh-CN" altLang="en-US" dirty="0"/>
              <a:t>第五阶段：</a:t>
            </a:r>
            <a:r>
              <a:rPr lang="en-US" altLang="zh-CN" dirty="0"/>
              <a:t>Map</a:t>
            </a:r>
            <a:r>
              <a:rPr lang="zh-CN" altLang="en-US" dirty="0"/>
              <a:t>输出数据写入</a:t>
            </a:r>
            <a:r>
              <a:rPr lang="zh-CN" altLang="en-US" b="1" dirty="0">
                <a:solidFill>
                  <a:srgbClr val="FF0000"/>
                </a:solidFill>
              </a:rPr>
              <a:t>内存缓冲区</a:t>
            </a:r>
            <a:r>
              <a:rPr lang="zh-CN" altLang="en-US" dirty="0"/>
              <a:t>，达到比例溢出到磁盘上。</a:t>
            </a:r>
            <a:r>
              <a:rPr lang="zh-CN" altLang="en-US" b="1" dirty="0">
                <a:solidFill>
                  <a:srgbClr val="FF0000"/>
                </a:solidFill>
              </a:rPr>
              <a:t>溢出</a:t>
            </a:r>
            <a:r>
              <a:rPr lang="en-US" altLang="zh-CN" b="1" dirty="0">
                <a:solidFill>
                  <a:srgbClr val="FF0000"/>
                </a:solidFill>
              </a:rPr>
              <a:t>spill</a:t>
            </a:r>
            <a:r>
              <a:rPr lang="zh-CN" altLang="en-US" dirty="0"/>
              <a:t>的时候根据</a:t>
            </a:r>
            <a:r>
              <a:rPr lang="en-US" altLang="zh-CN" dirty="0"/>
              <a:t>key</a:t>
            </a:r>
            <a:r>
              <a:rPr lang="zh-CN" altLang="en-US" dirty="0"/>
              <a:t>进行</a:t>
            </a:r>
            <a:r>
              <a:rPr lang="zh-CN" altLang="en-US" b="1" dirty="0">
                <a:solidFill>
                  <a:srgbClr val="FF0000"/>
                </a:solidFill>
              </a:rPr>
              <a:t>排序</a:t>
            </a:r>
            <a:r>
              <a:rPr lang="en-US" altLang="zh-CN" b="1" dirty="0">
                <a:solidFill>
                  <a:srgbClr val="FF0000"/>
                </a:solidFill>
              </a:rPr>
              <a:t>sort</a:t>
            </a:r>
            <a:r>
              <a:rPr lang="zh-CN" altLang="en-US" dirty="0"/>
              <a:t>。</a:t>
            </a:r>
            <a:endParaRPr lang="en-US" altLang="zh-CN" dirty="0"/>
          </a:p>
          <a:p>
            <a:pPr marL="0" indent="0">
              <a:buNone/>
            </a:pPr>
            <a:r>
              <a:rPr lang="zh-CN" altLang="en-US" dirty="0"/>
              <a:t>默认根据</a:t>
            </a:r>
            <a:r>
              <a:rPr lang="en-US" altLang="zh-CN" dirty="0"/>
              <a:t>key</a:t>
            </a:r>
            <a:r>
              <a:rPr lang="zh-CN" altLang="en-US" dirty="0"/>
              <a:t>字典序排序。</a:t>
            </a:r>
            <a:endParaRPr lang="en-US" altLang="zh-CN" dirty="0"/>
          </a:p>
          <a:p>
            <a:r>
              <a:rPr lang="zh-CN" altLang="en-US" dirty="0"/>
              <a:t>第六阶段：对所有溢出文件进行最终的</a:t>
            </a:r>
            <a:r>
              <a:rPr lang="en-US" altLang="zh-CN" b="1" dirty="0">
                <a:solidFill>
                  <a:srgbClr val="FF0000"/>
                </a:solidFill>
              </a:rPr>
              <a:t>merge</a:t>
            </a:r>
            <a:r>
              <a:rPr lang="zh-CN" altLang="en-US" b="1" dirty="0">
                <a:solidFill>
                  <a:srgbClr val="FF0000"/>
                </a:solidFill>
              </a:rPr>
              <a:t>合并</a:t>
            </a:r>
            <a:r>
              <a:rPr lang="zh-CN" altLang="en-US" dirty="0"/>
              <a:t>，成为一个文件。</a:t>
            </a:r>
            <a:endParaRPr lang="en-US" altLang="zh-CN" dirty="0"/>
          </a:p>
          <a:p>
            <a:pPr marL="0" indent="0">
              <a:buNone/>
            </a:pPr>
            <a:endParaRPr lang="zh-CN" altLang="en-US" dirty="0"/>
          </a:p>
        </p:txBody>
      </p:sp>
      <p:sp>
        <p:nvSpPr>
          <p:cNvPr id="2" name="标题 1"/>
          <p:cNvSpPr>
            <a:spLocks noGrp="1"/>
          </p:cNvSpPr>
          <p:nvPr>
            <p:ph type="title"/>
          </p:nvPr>
        </p:nvSpPr>
        <p:spPr/>
        <p:txBody>
          <a:bodyPr/>
          <a:lstStyle/>
          <a:p>
            <a:r>
              <a:rPr lang="en-US" altLang="zh-CN" dirty="0"/>
              <a:t>MapReduce</a:t>
            </a:r>
            <a:r>
              <a:rPr lang="zh-CN" altLang="en-US" dirty="0"/>
              <a:t>流程梳理</a:t>
            </a:r>
          </a:p>
        </p:txBody>
      </p:sp>
      <p:sp>
        <p:nvSpPr>
          <p:cNvPr id="5" name="文本占位符 4"/>
          <p:cNvSpPr>
            <a:spLocks noGrp="1"/>
          </p:cNvSpPr>
          <p:nvPr>
            <p:ph type="body" sz="quarter" idx="10"/>
          </p:nvPr>
        </p:nvSpPr>
        <p:spPr/>
        <p:txBody>
          <a:bodyPr/>
          <a:lstStyle/>
          <a:p>
            <a:r>
              <a:rPr lang="en-US" altLang="zh-CN" dirty="0"/>
              <a:t>Map</a:t>
            </a:r>
            <a:r>
              <a:rPr lang="zh-CN" altLang="en-US" dirty="0"/>
              <a:t>阶段执行过程</a:t>
            </a:r>
          </a:p>
        </p:txBody>
      </p:sp>
      <p:pic>
        <p:nvPicPr>
          <p:cNvPr id="7" name="图片 6"/>
          <p:cNvPicPr/>
          <p:nvPr/>
        </p:nvPicPr>
        <p:blipFill>
          <a:blip r:embed="rId2"/>
          <a:stretch>
            <a:fillRect/>
          </a:stretch>
        </p:blipFill>
        <p:spPr>
          <a:xfrm>
            <a:off x="8286314" y="3491734"/>
            <a:ext cx="3131820" cy="3025140"/>
          </a:xfrm>
          <a:prstGeom prst="rect">
            <a:avLst/>
          </a:prstGeom>
        </p:spPr>
      </p:pic>
    </p:spTree>
    <p:extLst>
      <p:ext uri="{BB962C8B-B14F-4D97-AF65-F5344CB8AC3E}">
        <p14:creationId xmlns:p14="http://schemas.microsoft.com/office/powerpoint/2010/main" val="390901803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p:cNvSpPr>
            <a:spLocks noGrp="1"/>
          </p:cNvSpPr>
          <p:nvPr>
            <p:ph type="body" sz="quarter" idx="10"/>
          </p:nvPr>
        </p:nvSpPr>
        <p:spPr/>
        <p:txBody>
          <a:bodyPr/>
          <a:lstStyle/>
          <a:p>
            <a:r>
              <a:rPr lang="en-US" altLang="zh-CN" dirty="0"/>
              <a:t>MapReduce</a:t>
            </a:r>
            <a:r>
              <a:rPr lang="zh-CN" altLang="en-US" dirty="0"/>
              <a:t>整体执行流程</a:t>
            </a:r>
            <a:endParaRPr lang="en-US" altLang="zh-CN" dirty="0"/>
          </a:p>
          <a:p>
            <a:r>
              <a:rPr lang="en-US" altLang="zh-CN" dirty="0">
                <a:solidFill>
                  <a:schemeClr val="tx1"/>
                </a:solidFill>
              </a:rPr>
              <a:t>MapReduce</a:t>
            </a:r>
            <a:r>
              <a:rPr lang="zh-CN" altLang="en-US" dirty="0">
                <a:solidFill>
                  <a:schemeClr val="tx1"/>
                </a:solidFill>
              </a:rPr>
              <a:t>的输入和输出</a:t>
            </a:r>
            <a:endParaRPr lang="en-US" altLang="zh-CN" dirty="0">
              <a:solidFill>
                <a:schemeClr val="tx1"/>
              </a:solidFill>
            </a:endParaRPr>
          </a:p>
          <a:p>
            <a:r>
              <a:rPr lang="en-US" altLang="zh-CN" dirty="0">
                <a:solidFill>
                  <a:schemeClr val="tx1"/>
                </a:solidFill>
              </a:rPr>
              <a:t>Map</a:t>
            </a:r>
            <a:r>
              <a:rPr lang="zh-CN" altLang="en-US" dirty="0">
                <a:solidFill>
                  <a:schemeClr val="tx1"/>
                </a:solidFill>
              </a:rPr>
              <a:t>阶段执行流程</a:t>
            </a:r>
            <a:endParaRPr lang="en-US" altLang="zh-CN" dirty="0">
              <a:solidFill>
                <a:schemeClr val="tx1"/>
              </a:solidFill>
            </a:endParaRPr>
          </a:p>
          <a:p>
            <a:r>
              <a:rPr lang="en-US" altLang="zh-CN" dirty="0">
                <a:solidFill>
                  <a:srgbClr val="C00000"/>
                </a:solidFill>
              </a:rPr>
              <a:t>Reduce</a:t>
            </a:r>
            <a:r>
              <a:rPr lang="zh-CN" altLang="en-US" dirty="0">
                <a:solidFill>
                  <a:srgbClr val="C00000"/>
                </a:solidFill>
              </a:rPr>
              <a:t>阶段执行流程</a:t>
            </a:r>
            <a:endParaRPr lang="en-US" altLang="zh-CN" dirty="0">
              <a:solidFill>
                <a:srgbClr val="C00000"/>
              </a:solidFill>
            </a:endParaRPr>
          </a:p>
          <a:p>
            <a:r>
              <a:rPr lang="en-US" altLang="zh-CN" dirty="0"/>
              <a:t>Shuffle</a:t>
            </a:r>
            <a:r>
              <a:rPr lang="zh-CN" altLang="en-US" dirty="0"/>
              <a:t>机制</a:t>
            </a:r>
          </a:p>
        </p:txBody>
      </p:sp>
    </p:spTree>
    <p:extLst>
      <p:ext uri="{BB962C8B-B14F-4D97-AF65-F5344CB8AC3E}">
        <p14:creationId xmlns:p14="http://schemas.microsoft.com/office/powerpoint/2010/main" val="353001451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MapReduce</a:t>
            </a:r>
            <a:r>
              <a:rPr lang="zh-CN" altLang="en-US" dirty="0"/>
              <a:t>流程梳理</a:t>
            </a:r>
          </a:p>
        </p:txBody>
      </p:sp>
      <p:sp>
        <p:nvSpPr>
          <p:cNvPr id="5" name="文本占位符 4"/>
          <p:cNvSpPr>
            <a:spLocks noGrp="1"/>
          </p:cNvSpPr>
          <p:nvPr>
            <p:ph type="body" sz="quarter" idx="10"/>
          </p:nvPr>
        </p:nvSpPr>
        <p:spPr/>
        <p:txBody>
          <a:bodyPr/>
          <a:lstStyle/>
          <a:p>
            <a:r>
              <a:rPr lang="zh-CN" altLang="en-US" dirty="0"/>
              <a:t>执行流程图</a:t>
            </a:r>
          </a:p>
        </p:txBody>
      </p:sp>
      <p:pic>
        <p:nvPicPr>
          <p:cNvPr id="8" name="图片 7" descr="E:\BigData\2021\02.V9.0_Hadoop_MapReduce\4.MapReduce整体流程核心源码解读\2.图片\MapReduce流程图.p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53792" y="1860041"/>
            <a:ext cx="8458106" cy="4395904"/>
          </a:xfrm>
          <a:prstGeom prst="rect">
            <a:avLst/>
          </a:prstGeom>
          <a:noFill/>
          <a:ln>
            <a:noFill/>
          </a:ln>
        </p:spPr>
      </p:pic>
    </p:spTree>
    <p:extLst>
      <p:ext uri="{BB962C8B-B14F-4D97-AF65-F5344CB8AC3E}">
        <p14:creationId xmlns:p14="http://schemas.microsoft.com/office/powerpoint/2010/main" val="23242990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p:cNvSpPr>
            <a:spLocks noGrp="1"/>
          </p:cNvSpPr>
          <p:nvPr>
            <p:ph type="body" sz="quarter" idx="11"/>
          </p:nvPr>
        </p:nvSpPr>
        <p:spPr/>
        <p:txBody>
          <a:bodyPr/>
          <a:lstStyle/>
          <a:p>
            <a:r>
              <a:rPr lang="zh-CN" altLang="en-US" dirty="0"/>
              <a:t>第一阶段：</a:t>
            </a:r>
            <a:r>
              <a:rPr lang="en-US" altLang="zh-CN" dirty="0"/>
              <a:t>ReduceTask</a:t>
            </a:r>
            <a:r>
              <a:rPr lang="zh-CN" altLang="en-US" dirty="0"/>
              <a:t>会主动从</a:t>
            </a:r>
            <a:r>
              <a:rPr lang="en-US" altLang="zh-CN" dirty="0"/>
              <a:t>MapTask</a:t>
            </a:r>
            <a:r>
              <a:rPr lang="zh-CN" altLang="en-US" b="1" dirty="0">
                <a:solidFill>
                  <a:srgbClr val="FF0000"/>
                </a:solidFill>
              </a:rPr>
              <a:t>复制拉取</a:t>
            </a:r>
            <a:r>
              <a:rPr lang="zh-CN" altLang="en-US" dirty="0"/>
              <a:t>其输出的键值对。</a:t>
            </a:r>
            <a:endParaRPr lang="en-US" altLang="zh-CN" dirty="0"/>
          </a:p>
          <a:p>
            <a:r>
              <a:rPr lang="zh-CN" altLang="en-US" dirty="0"/>
              <a:t>第二阶段：把复制到</a:t>
            </a:r>
            <a:r>
              <a:rPr lang="en-US" altLang="zh-CN" dirty="0"/>
              <a:t>Reducer</a:t>
            </a:r>
            <a:r>
              <a:rPr lang="zh-CN" altLang="en-US" dirty="0"/>
              <a:t>本地数据，全部进行</a:t>
            </a:r>
            <a:r>
              <a:rPr lang="zh-CN" altLang="en-US" b="1" dirty="0">
                <a:solidFill>
                  <a:srgbClr val="FF0000"/>
                </a:solidFill>
              </a:rPr>
              <a:t>合并</a:t>
            </a:r>
            <a:r>
              <a:rPr lang="en-US" altLang="zh-CN" b="1" dirty="0">
                <a:solidFill>
                  <a:srgbClr val="FF0000"/>
                </a:solidFill>
              </a:rPr>
              <a:t>merge</a:t>
            </a:r>
            <a:r>
              <a:rPr lang="zh-CN" altLang="en-US" dirty="0"/>
              <a:t>，即把分散的数据合并成一个大的数据。再对合并后的数据</a:t>
            </a:r>
            <a:r>
              <a:rPr lang="zh-CN" altLang="en-US" b="1" dirty="0">
                <a:solidFill>
                  <a:srgbClr val="FF0000"/>
                </a:solidFill>
              </a:rPr>
              <a:t>排序</a:t>
            </a:r>
            <a:r>
              <a:rPr lang="zh-CN" altLang="en-US" dirty="0"/>
              <a:t>。</a:t>
            </a:r>
          </a:p>
          <a:p>
            <a:r>
              <a:rPr lang="zh-CN" altLang="en-US" dirty="0"/>
              <a:t>第三阶段是对排序后的键值</a:t>
            </a:r>
            <a:r>
              <a:rPr lang="zh-CN" altLang="en-US" b="1" dirty="0">
                <a:solidFill>
                  <a:srgbClr val="FF0000"/>
                </a:solidFill>
              </a:rPr>
              <a:t>对调用</a:t>
            </a:r>
            <a:r>
              <a:rPr lang="en-US" altLang="zh-CN" b="1" dirty="0">
                <a:solidFill>
                  <a:srgbClr val="FF0000"/>
                </a:solidFill>
              </a:rPr>
              <a:t>reduce</a:t>
            </a:r>
            <a:r>
              <a:rPr lang="zh-CN" altLang="en-US" b="1" dirty="0">
                <a:solidFill>
                  <a:srgbClr val="FF0000"/>
                </a:solidFill>
              </a:rPr>
              <a:t>方法</a:t>
            </a:r>
            <a:r>
              <a:rPr lang="zh-CN" altLang="en-US" dirty="0"/>
              <a:t>。键相等的键值对调用一次</a:t>
            </a:r>
            <a:r>
              <a:rPr lang="en-US" altLang="zh-CN" dirty="0"/>
              <a:t>reduce</a:t>
            </a:r>
            <a:r>
              <a:rPr lang="zh-CN" altLang="en-US" dirty="0"/>
              <a:t>方法。最后把这些输出的键值对写入到</a:t>
            </a:r>
            <a:r>
              <a:rPr lang="en-US" altLang="zh-CN" dirty="0"/>
              <a:t>HDFS</a:t>
            </a:r>
            <a:r>
              <a:rPr lang="zh-CN" altLang="en-US" dirty="0"/>
              <a:t>文件中。</a:t>
            </a:r>
          </a:p>
          <a:p>
            <a:endParaRPr lang="zh-CN" altLang="en-US" dirty="0"/>
          </a:p>
        </p:txBody>
      </p:sp>
      <p:sp>
        <p:nvSpPr>
          <p:cNvPr id="2" name="标题 1"/>
          <p:cNvSpPr>
            <a:spLocks noGrp="1"/>
          </p:cNvSpPr>
          <p:nvPr>
            <p:ph type="title"/>
          </p:nvPr>
        </p:nvSpPr>
        <p:spPr/>
        <p:txBody>
          <a:bodyPr/>
          <a:lstStyle/>
          <a:p>
            <a:r>
              <a:rPr lang="en-US" altLang="zh-CN" dirty="0"/>
              <a:t>MapReduce</a:t>
            </a:r>
            <a:r>
              <a:rPr lang="zh-CN" altLang="en-US" dirty="0"/>
              <a:t>流程梳理</a:t>
            </a:r>
          </a:p>
        </p:txBody>
      </p:sp>
      <p:sp>
        <p:nvSpPr>
          <p:cNvPr id="5" name="文本占位符 4"/>
          <p:cNvSpPr>
            <a:spLocks noGrp="1"/>
          </p:cNvSpPr>
          <p:nvPr>
            <p:ph type="body" sz="quarter" idx="10"/>
          </p:nvPr>
        </p:nvSpPr>
        <p:spPr/>
        <p:txBody>
          <a:bodyPr/>
          <a:lstStyle/>
          <a:p>
            <a:r>
              <a:rPr lang="en-US" altLang="zh-CN" dirty="0"/>
              <a:t>Reduce</a:t>
            </a:r>
            <a:r>
              <a:rPr lang="zh-CN" altLang="en-US" dirty="0"/>
              <a:t>阶段执行过程</a:t>
            </a:r>
          </a:p>
        </p:txBody>
      </p:sp>
      <p:pic>
        <p:nvPicPr>
          <p:cNvPr id="7" name="图片 6"/>
          <p:cNvPicPr/>
          <p:nvPr/>
        </p:nvPicPr>
        <p:blipFill>
          <a:blip r:embed="rId2"/>
          <a:stretch>
            <a:fillRect/>
          </a:stretch>
        </p:blipFill>
        <p:spPr>
          <a:xfrm>
            <a:off x="6600398" y="4152148"/>
            <a:ext cx="5274310" cy="2374265"/>
          </a:xfrm>
          <a:prstGeom prst="rect">
            <a:avLst/>
          </a:prstGeom>
        </p:spPr>
      </p:pic>
    </p:spTree>
    <p:extLst>
      <p:ext uri="{BB962C8B-B14F-4D97-AF65-F5344CB8AC3E}">
        <p14:creationId xmlns:p14="http://schemas.microsoft.com/office/powerpoint/2010/main" val="408708073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21077CC0-72A3-EB5A-5F0A-668D9B534FF1}"/>
              </a:ext>
            </a:extLst>
          </p:cNvPr>
          <p:cNvSpPr>
            <a:spLocks noGrp="1"/>
          </p:cNvSpPr>
          <p:nvPr>
            <p:ph type="title"/>
          </p:nvPr>
        </p:nvSpPr>
        <p:spPr/>
        <p:txBody>
          <a:bodyPr/>
          <a:lstStyle/>
          <a:p>
            <a:r>
              <a:rPr lang="en-US" altLang="zh-CN" dirty="0"/>
              <a:t>reduce</a:t>
            </a:r>
            <a:endParaRPr lang="zh-CN" altLang="en-US" dirty="0"/>
          </a:p>
        </p:txBody>
      </p:sp>
      <p:pic>
        <p:nvPicPr>
          <p:cNvPr id="6" name="图片 5">
            <a:extLst>
              <a:ext uri="{FF2B5EF4-FFF2-40B4-BE49-F238E27FC236}">
                <a16:creationId xmlns:a16="http://schemas.microsoft.com/office/drawing/2014/main" id="{945FE9E3-34EB-A97F-B160-1231119FEF5A}"/>
              </a:ext>
            </a:extLst>
          </p:cNvPr>
          <p:cNvPicPr>
            <a:picLocks noChangeAspect="1"/>
          </p:cNvPicPr>
          <p:nvPr/>
        </p:nvPicPr>
        <p:blipFill>
          <a:blip r:embed="rId2"/>
          <a:stretch>
            <a:fillRect/>
          </a:stretch>
        </p:blipFill>
        <p:spPr>
          <a:xfrm>
            <a:off x="710880" y="1227143"/>
            <a:ext cx="7418136" cy="5258828"/>
          </a:xfrm>
          <a:prstGeom prst="rect">
            <a:avLst/>
          </a:prstGeom>
        </p:spPr>
      </p:pic>
      <p:sp>
        <p:nvSpPr>
          <p:cNvPr id="7" name="文本框 6">
            <a:extLst>
              <a:ext uri="{FF2B5EF4-FFF2-40B4-BE49-F238E27FC236}">
                <a16:creationId xmlns:a16="http://schemas.microsoft.com/office/drawing/2014/main" id="{D7F0E7C5-183D-474D-29D1-8B1B6C09572D}"/>
              </a:ext>
            </a:extLst>
          </p:cNvPr>
          <p:cNvSpPr txBox="1"/>
          <p:nvPr/>
        </p:nvSpPr>
        <p:spPr>
          <a:xfrm>
            <a:off x="8549640" y="1801368"/>
            <a:ext cx="1877437" cy="261610"/>
          </a:xfrm>
          <a:prstGeom prst="rect">
            <a:avLst/>
          </a:prstGeom>
          <a:noFill/>
        </p:spPr>
        <p:txBody>
          <a:bodyPr wrap="none" rtlCol="0">
            <a:spAutoFit/>
          </a:bodyPr>
          <a:lstStyle/>
          <a:p>
            <a:pPr fontAlgn="auto">
              <a:spcBef>
                <a:spcPts val="0"/>
              </a:spcBef>
              <a:spcAft>
                <a:spcPts val="0"/>
              </a:spcAft>
            </a:pPr>
            <a:r>
              <a:rPr lang="zh-CN" altLang="en-US" sz="1100" dirty="0">
                <a:solidFill>
                  <a:schemeClr val="tx1">
                    <a:lumMod val="65000"/>
                    <a:lumOff val="35000"/>
                  </a:schemeClr>
                </a:solidFill>
                <a:latin typeface="+mn-lt"/>
                <a:ea typeface="+mn-ea"/>
              </a:rPr>
              <a:t>只有业务逻辑需要用户实现</a:t>
            </a:r>
          </a:p>
        </p:txBody>
      </p:sp>
    </p:spTree>
    <p:extLst>
      <p:ext uri="{BB962C8B-B14F-4D97-AF65-F5344CB8AC3E}">
        <p14:creationId xmlns:p14="http://schemas.microsoft.com/office/powerpoint/2010/main" val="339161029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p:cNvSpPr>
            <a:spLocks noGrp="1"/>
          </p:cNvSpPr>
          <p:nvPr>
            <p:ph type="body" sz="quarter" idx="10"/>
          </p:nvPr>
        </p:nvSpPr>
        <p:spPr/>
        <p:txBody>
          <a:bodyPr/>
          <a:lstStyle/>
          <a:p>
            <a:r>
              <a:rPr lang="en-US" altLang="zh-CN" dirty="0"/>
              <a:t>MapReduce</a:t>
            </a:r>
            <a:r>
              <a:rPr lang="zh-CN" altLang="en-US" dirty="0"/>
              <a:t>整体执行流程</a:t>
            </a:r>
            <a:endParaRPr lang="en-US" altLang="zh-CN" dirty="0"/>
          </a:p>
          <a:p>
            <a:r>
              <a:rPr lang="en-US" altLang="zh-CN" dirty="0">
                <a:solidFill>
                  <a:schemeClr val="tx1"/>
                </a:solidFill>
              </a:rPr>
              <a:t>MapReduce</a:t>
            </a:r>
            <a:r>
              <a:rPr lang="zh-CN" altLang="en-US" dirty="0">
                <a:solidFill>
                  <a:schemeClr val="tx1"/>
                </a:solidFill>
              </a:rPr>
              <a:t>的输入和输出</a:t>
            </a:r>
            <a:endParaRPr lang="en-US" altLang="zh-CN" dirty="0">
              <a:solidFill>
                <a:schemeClr val="tx1"/>
              </a:solidFill>
            </a:endParaRPr>
          </a:p>
          <a:p>
            <a:r>
              <a:rPr lang="en-US" altLang="zh-CN" dirty="0">
                <a:solidFill>
                  <a:schemeClr val="tx1"/>
                </a:solidFill>
              </a:rPr>
              <a:t>Map</a:t>
            </a:r>
            <a:r>
              <a:rPr lang="zh-CN" altLang="en-US" dirty="0">
                <a:solidFill>
                  <a:schemeClr val="tx1"/>
                </a:solidFill>
              </a:rPr>
              <a:t>阶段执行流程</a:t>
            </a:r>
            <a:endParaRPr lang="en-US" altLang="zh-CN" dirty="0">
              <a:solidFill>
                <a:schemeClr val="tx1"/>
              </a:solidFill>
            </a:endParaRPr>
          </a:p>
          <a:p>
            <a:r>
              <a:rPr lang="en-US" altLang="zh-CN" dirty="0">
                <a:solidFill>
                  <a:schemeClr val="tx1"/>
                </a:solidFill>
              </a:rPr>
              <a:t>Reduce</a:t>
            </a:r>
            <a:r>
              <a:rPr lang="zh-CN" altLang="en-US" dirty="0">
                <a:solidFill>
                  <a:schemeClr val="tx1"/>
                </a:solidFill>
              </a:rPr>
              <a:t>阶段执行流程</a:t>
            </a:r>
            <a:endParaRPr lang="en-US" altLang="zh-CN" dirty="0">
              <a:solidFill>
                <a:schemeClr val="tx1"/>
              </a:solidFill>
            </a:endParaRPr>
          </a:p>
          <a:p>
            <a:r>
              <a:rPr lang="en-US" altLang="zh-CN" dirty="0">
                <a:solidFill>
                  <a:srgbClr val="C00000"/>
                </a:solidFill>
              </a:rPr>
              <a:t>Shuffle</a:t>
            </a:r>
            <a:r>
              <a:rPr lang="zh-CN" altLang="en-US" dirty="0">
                <a:solidFill>
                  <a:srgbClr val="C00000"/>
                </a:solidFill>
              </a:rPr>
              <a:t>机制</a:t>
            </a:r>
          </a:p>
        </p:txBody>
      </p:sp>
    </p:spTree>
    <p:extLst>
      <p:ext uri="{BB962C8B-B14F-4D97-AF65-F5344CB8AC3E}">
        <p14:creationId xmlns:p14="http://schemas.microsoft.com/office/powerpoint/2010/main" val="205280657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en-US" altLang="zh-CN" b="1" dirty="0">
                <a:solidFill>
                  <a:srgbClr val="FF0000"/>
                </a:solidFill>
              </a:rPr>
              <a:t>Shuffle</a:t>
            </a:r>
            <a:r>
              <a:rPr lang="zh-CN" altLang="en-US" dirty="0"/>
              <a:t>的本意是洗牌、混洗的意思，把一组有规则的数据尽量打乱成无规则的数据。</a:t>
            </a:r>
          </a:p>
          <a:p>
            <a:r>
              <a:rPr lang="zh-CN" altLang="en-US" dirty="0"/>
              <a:t>而在</a:t>
            </a:r>
            <a:r>
              <a:rPr lang="en-US" altLang="zh-CN" dirty="0"/>
              <a:t>MapReduce</a:t>
            </a:r>
            <a:r>
              <a:rPr lang="zh-CN" altLang="en-US" dirty="0"/>
              <a:t>中，</a:t>
            </a:r>
            <a:r>
              <a:rPr lang="en-US" altLang="zh-CN" dirty="0"/>
              <a:t>Shuffle</a:t>
            </a:r>
            <a:r>
              <a:rPr lang="zh-CN" altLang="en-US" dirty="0"/>
              <a:t>更像是洗牌的逆过程，指的是</a:t>
            </a:r>
            <a:r>
              <a:rPr lang="zh-CN" altLang="en-US" dirty="0">
                <a:solidFill>
                  <a:srgbClr val="FF0000"/>
                </a:solidFill>
              </a:rPr>
              <a:t>将</a:t>
            </a:r>
            <a:r>
              <a:rPr lang="en-US" altLang="zh-CN" dirty="0">
                <a:solidFill>
                  <a:srgbClr val="FF0000"/>
                </a:solidFill>
              </a:rPr>
              <a:t>map</a:t>
            </a:r>
            <a:r>
              <a:rPr lang="zh-CN" altLang="en-US" dirty="0">
                <a:solidFill>
                  <a:srgbClr val="FF0000"/>
                </a:solidFill>
              </a:rPr>
              <a:t>端的无规则输出按指定的规则“打乱”成具有一定规则的数据，以便</a:t>
            </a:r>
            <a:r>
              <a:rPr lang="en-US" altLang="zh-CN" dirty="0">
                <a:solidFill>
                  <a:srgbClr val="FF0000"/>
                </a:solidFill>
              </a:rPr>
              <a:t>reduce</a:t>
            </a:r>
            <a:r>
              <a:rPr lang="zh-CN" altLang="en-US" dirty="0">
                <a:solidFill>
                  <a:srgbClr val="FF0000"/>
                </a:solidFill>
              </a:rPr>
              <a:t>端接收处理</a:t>
            </a:r>
            <a:r>
              <a:rPr lang="zh-CN" altLang="en-US" dirty="0"/>
              <a:t>。</a:t>
            </a:r>
          </a:p>
          <a:p>
            <a:r>
              <a:rPr lang="en-US" altLang="zh-CN" dirty="0"/>
              <a:t>shuffle</a:t>
            </a:r>
            <a:r>
              <a:rPr lang="zh-CN" altLang="en-US" dirty="0"/>
              <a:t>是</a:t>
            </a:r>
            <a:r>
              <a:rPr lang="en-US" altLang="zh-CN" dirty="0"/>
              <a:t>Mapreduce</a:t>
            </a:r>
            <a:r>
              <a:rPr lang="zh-CN" altLang="en-US" dirty="0"/>
              <a:t>的核心，它分布在</a:t>
            </a:r>
            <a:r>
              <a:rPr lang="en-US" altLang="zh-CN" dirty="0"/>
              <a:t>Mapreduce</a:t>
            </a:r>
            <a:r>
              <a:rPr lang="zh-CN" altLang="en-US" dirty="0"/>
              <a:t>的</a:t>
            </a:r>
            <a:r>
              <a:rPr lang="en-US" altLang="zh-CN" dirty="0"/>
              <a:t>map</a:t>
            </a:r>
            <a:r>
              <a:rPr lang="zh-CN" altLang="en-US" dirty="0"/>
              <a:t>阶段和</a:t>
            </a:r>
            <a:r>
              <a:rPr lang="en-US" altLang="zh-CN" dirty="0"/>
              <a:t>reduce</a:t>
            </a:r>
            <a:r>
              <a:rPr lang="zh-CN" altLang="en-US" dirty="0"/>
              <a:t>阶段。</a:t>
            </a:r>
            <a:endParaRPr lang="en-US" altLang="zh-CN" dirty="0"/>
          </a:p>
          <a:p>
            <a:r>
              <a:rPr lang="zh-CN" altLang="en-US" dirty="0"/>
              <a:t>一般把从</a:t>
            </a:r>
            <a:r>
              <a:rPr lang="en-US" altLang="zh-CN" dirty="0">
                <a:solidFill>
                  <a:srgbClr val="FF0000"/>
                </a:solidFill>
              </a:rPr>
              <a:t>Map</a:t>
            </a:r>
            <a:r>
              <a:rPr lang="zh-CN" altLang="en-US" dirty="0">
                <a:solidFill>
                  <a:srgbClr val="FF0000"/>
                </a:solidFill>
              </a:rPr>
              <a:t>产生输出开始到</a:t>
            </a:r>
            <a:r>
              <a:rPr lang="en-US" altLang="zh-CN" dirty="0">
                <a:solidFill>
                  <a:srgbClr val="FF0000"/>
                </a:solidFill>
              </a:rPr>
              <a:t>Reduce</a:t>
            </a:r>
            <a:r>
              <a:rPr lang="zh-CN" altLang="en-US" dirty="0">
                <a:solidFill>
                  <a:srgbClr val="FF0000"/>
                </a:solidFill>
              </a:rPr>
              <a:t>取得数据作为输入之前的过程称作</a:t>
            </a:r>
            <a:r>
              <a:rPr lang="en-US" altLang="zh-CN" dirty="0">
                <a:solidFill>
                  <a:srgbClr val="FF0000"/>
                </a:solidFill>
              </a:rPr>
              <a:t>shuffle</a:t>
            </a:r>
            <a:r>
              <a:rPr lang="zh-CN" altLang="en-US" dirty="0"/>
              <a:t>。</a:t>
            </a:r>
          </a:p>
          <a:p>
            <a:pPr marL="0" indent="0">
              <a:buNone/>
            </a:pPr>
            <a:endParaRPr lang="zh-CN" altLang="en-US" dirty="0"/>
          </a:p>
        </p:txBody>
      </p:sp>
      <p:sp>
        <p:nvSpPr>
          <p:cNvPr id="5" name="标题 4"/>
          <p:cNvSpPr>
            <a:spLocks noGrp="1"/>
          </p:cNvSpPr>
          <p:nvPr>
            <p:ph type="title"/>
          </p:nvPr>
        </p:nvSpPr>
        <p:spPr/>
        <p:txBody>
          <a:bodyPr/>
          <a:lstStyle/>
          <a:p>
            <a:r>
              <a:rPr lang="en-US" altLang="zh-CN" dirty="0"/>
              <a:t>MapReduce Shuffle</a:t>
            </a:r>
            <a:r>
              <a:rPr lang="zh-CN" altLang="en-US" dirty="0"/>
              <a:t>机制</a:t>
            </a:r>
          </a:p>
        </p:txBody>
      </p:sp>
      <p:sp>
        <p:nvSpPr>
          <p:cNvPr id="6" name="文本占位符 5"/>
          <p:cNvSpPr>
            <a:spLocks noGrp="1"/>
          </p:cNvSpPr>
          <p:nvPr>
            <p:ph type="body" sz="quarter" idx="10"/>
          </p:nvPr>
        </p:nvSpPr>
        <p:spPr/>
        <p:txBody>
          <a:bodyPr/>
          <a:lstStyle/>
          <a:p>
            <a:r>
              <a:rPr lang="zh-CN" altLang="en-US" dirty="0"/>
              <a:t>概念</a:t>
            </a:r>
          </a:p>
        </p:txBody>
      </p:sp>
      <p:pic>
        <p:nvPicPr>
          <p:cNvPr id="8" name="图片 7" descr="4df193f5-e56e-308f-9689-eac035dd8a2b"/>
          <p:cNvPicPr/>
          <p:nvPr/>
        </p:nvPicPr>
        <p:blipFill>
          <a:blip r:embed="rId2">
            <a:extLst>
              <a:ext uri="{28A0092B-C50C-407E-A947-70E740481C1C}">
                <a14:useLocalDpi xmlns:a14="http://schemas.microsoft.com/office/drawing/2010/main" val="0"/>
              </a:ext>
            </a:extLst>
          </a:blip>
          <a:srcRect/>
          <a:stretch>
            <a:fillRect/>
          </a:stretch>
        </p:blipFill>
        <p:spPr>
          <a:xfrm>
            <a:off x="3162133" y="3852346"/>
            <a:ext cx="5847092" cy="2593721"/>
          </a:xfrm>
          <a:prstGeom prst="rect">
            <a:avLst/>
          </a:prstGeom>
          <a:noFill/>
          <a:ln>
            <a:solidFill>
              <a:schemeClr val="accent1"/>
            </a:solidFill>
          </a:ln>
        </p:spPr>
      </p:pic>
    </p:spTree>
    <p:extLst>
      <p:ext uri="{BB962C8B-B14F-4D97-AF65-F5344CB8AC3E}">
        <p14:creationId xmlns:p14="http://schemas.microsoft.com/office/powerpoint/2010/main" val="116195753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en-US" altLang="zh-CN" dirty="0"/>
              <a:t>Collect</a:t>
            </a:r>
            <a:r>
              <a:rPr lang="zh-CN" altLang="zh-CN" dirty="0"/>
              <a:t>阶段：将</a:t>
            </a:r>
            <a:r>
              <a:rPr lang="en-US" altLang="zh-CN" dirty="0"/>
              <a:t>MapTask</a:t>
            </a:r>
            <a:r>
              <a:rPr lang="zh-CN" altLang="zh-CN" dirty="0"/>
              <a:t>的结果</a:t>
            </a:r>
            <a:r>
              <a:rPr lang="zh-CN" altLang="en-US" dirty="0"/>
              <a:t>收集</a:t>
            </a:r>
            <a:r>
              <a:rPr lang="zh-CN" altLang="zh-CN" dirty="0"/>
              <a:t>输出到默认大小为</a:t>
            </a:r>
            <a:r>
              <a:rPr lang="en-US" altLang="zh-CN" dirty="0"/>
              <a:t>100M</a:t>
            </a:r>
            <a:r>
              <a:rPr lang="zh-CN" altLang="zh-CN" dirty="0"/>
              <a:t>的环形缓冲区，保存之前会对</a:t>
            </a:r>
            <a:r>
              <a:rPr lang="en-US" altLang="zh-CN" dirty="0"/>
              <a:t>key</a:t>
            </a:r>
            <a:r>
              <a:rPr lang="zh-CN" altLang="zh-CN" dirty="0"/>
              <a:t>进行分区的计算，默认</a:t>
            </a:r>
            <a:r>
              <a:rPr lang="en-US" altLang="zh-CN" dirty="0"/>
              <a:t>Hash</a:t>
            </a:r>
            <a:r>
              <a:rPr lang="zh-CN" altLang="zh-CN" dirty="0"/>
              <a:t>分区。</a:t>
            </a:r>
          </a:p>
          <a:p>
            <a:r>
              <a:rPr lang="en-US" altLang="zh-CN" dirty="0"/>
              <a:t>Spill</a:t>
            </a:r>
            <a:r>
              <a:rPr lang="zh-CN" altLang="zh-CN" dirty="0"/>
              <a:t>阶段：当内存中的数据量达到一定的阀值的时候，就会将数据写入本地磁盘，在将数据写入磁盘之前需要对数据进行一次排序的操作，如果配置了</a:t>
            </a:r>
            <a:r>
              <a:rPr lang="en-US" altLang="zh-CN" dirty="0"/>
              <a:t>combiner</a:t>
            </a:r>
            <a:r>
              <a:rPr lang="zh-CN" altLang="zh-CN" dirty="0"/>
              <a:t>，还会将有相同分区号和</a:t>
            </a:r>
            <a:r>
              <a:rPr lang="en-US" altLang="zh-CN" dirty="0"/>
              <a:t>key</a:t>
            </a:r>
            <a:r>
              <a:rPr lang="zh-CN" altLang="zh-CN" dirty="0"/>
              <a:t>的数据进行排序。 </a:t>
            </a:r>
          </a:p>
          <a:p>
            <a:r>
              <a:rPr lang="en-US" altLang="zh-CN" dirty="0"/>
              <a:t>Merge</a:t>
            </a:r>
            <a:r>
              <a:rPr lang="zh-CN" altLang="zh-CN" dirty="0"/>
              <a:t>阶段：把所有溢出的临时文件进行一次合并操作，以确保一个</a:t>
            </a:r>
            <a:r>
              <a:rPr lang="en-US" altLang="zh-CN" dirty="0"/>
              <a:t>MapTask</a:t>
            </a:r>
            <a:r>
              <a:rPr lang="zh-CN" altLang="zh-CN" dirty="0"/>
              <a:t>最终只产生一个中间数据文件。</a:t>
            </a:r>
          </a:p>
          <a:p>
            <a:pPr marL="0" indent="0">
              <a:buNone/>
            </a:pPr>
            <a:endParaRPr lang="zh-CN" altLang="en-US" dirty="0"/>
          </a:p>
        </p:txBody>
      </p:sp>
      <p:sp>
        <p:nvSpPr>
          <p:cNvPr id="5" name="标题 4"/>
          <p:cNvSpPr>
            <a:spLocks noGrp="1"/>
          </p:cNvSpPr>
          <p:nvPr>
            <p:ph type="title"/>
          </p:nvPr>
        </p:nvSpPr>
        <p:spPr/>
        <p:txBody>
          <a:bodyPr/>
          <a:lstStyle/>
          <a:p>
            <a:r>
              <a:rPr lang="en-US" altLang="zh-CN" dirty="0"/>
              <a:t>MapReduce Shuffle</a:t>
            </a:r>
            <a:r>
              <a:rPr lang="zh-CN" altLang="en-US" dirty="0"/>
              <a:t>机制</a:t>
            </a:r>
          </a:p>
        </p:txBody>
      </p:sp>
      <p:sp>
        <p:nvSpPr>
          <p:cNvPr id="6" name="文本占位符 5"/>
          <p:cNvSpPr>
            <a:spLocks noGrp="1"/>
          </p:cNvSpPr>
          <p:nvPr>
            <p:ph type="body" sz="quarter" idx="10"/>
          </p:nvPr>
        </p:nvSpPr>
        <p:spPr/>
        <p:txBody>
          <a:bodyPr/>
          <a:lstStyle/>
          <a:p>
            <a:r>
              <a:rPr lang="en-US" altLang="zh-CN" dirty="0"/>
              <a:t>Map</a:t>
            </a:r>
            <a:r>
              <a:rPr lang="zh-CN" altLang="en-US" dirty="0"/>
              <a:t>端</a:t>
            </a:r>
            <a:r>
              <a:rPr lang="en-US" altLang="zh-CN" dirty="0"/>
              <a:t>Shuffle</a:t>
            </a:r>
            <a:endParaRPr lang="zh-CN" altLang="en-US" dirty="0"/>
          </a:p>
        </p:txBody>
      </p:sp>
      <p:pic>
        <p:nvPicPr>
          <p:cNvPr id="8" name="图片 7" descr="4df193f5-e56e-308f-9689-eac035dd8a2b"/>
          <p:cNvPicPr/>
          <p:nvPr/>
        </p:nvPicPr>
        <p:blipFill>
          <a:blip r:embed="rId2">
            <a:extLst>
              <a:ext uri="{28A0092B-C50C-407E-A947-70E740481C1C}">
                <a14:useLocalDpi xmlns:a14="http://schemas.microsoft.com/office/drawing/2010/main" val="0"/>
              </a:ext>
            </a:extLst>
          </a:blip>
          <a:srcRect/>
          <a:stretch>
            <a:fillRect/>
          </a:stretch>
        </p:blipFill>
        <p:spPr>
          <a:xfrm>
            <a:off x="3162133" y="3852346"/>
            <a:ext cx="5847092" cy="2593721"/>
          </a:xfrm>
          <a:prstGeom prst="rect">
            <a:avLst/>
          </a:prstGeom>
          <a:noFill/>
          <a:ln>
            <a:solidFill>
              <a:schemeClr val="accent1"/>
            </a:solidFill>
          </a:ln>
        </p:spPr>
      </p:pic>
    </p:spTree>
    <p:extLst>
      <p:ext uri="{BB962C8B-B14F-4D97-AF65-F5344CB8AC3E}">
        <p14:creationId xmlns:p14="http://schemas.microsoft.com/office/powerpoint/2010/main" val="3564806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en-US" altLang="zh-CN" dirty="0"/>
              <a:t>Copy</a:t>
            </a:r>
            <a:r>
              <a:rPr lang="zh-CN" altLang="zh-CN" dirty="0"/>
              <a:t>阶段：</a:t>
            </a:r>
            <a:r>
              <a:rPr lang="en-US" altLang="zh-CN" dirty="0"/>
              <a:t> ReduceTask</a:t>
            </a:r>
            <a:r>
              <a:rPr lang="zh-CN" altLang="zh-CN" dirty="0"/>
              <a:t>启动</a:t>
            </a:r>
            <a:r>
              <a:rPr lang="en-US" altLang="zh-CN" dirty="0"/>
              <a:t>Fetcher</a:t>
            </a:r>
            <a:r>
              <a:rPr lang="zh-CN" altLang="zh-CN" dirty="0"/>
              <a:t>线程到已经完成</a:t>
            </a:r>
            <a:r>
              <a:rPr lang="en-US" altLang="zh-CN" dirty="0"/>
              <a:t>MapTask</a:t>
            </a:r>
            <a:r>
              <a:rPr lang="zh-CN" altLang="zh-CN" dirty="0"/>
              <a:t>的节点上复制一份属于自己的数据</a:t>
            </a:r>
            <a:r>
              <a:rPr lang="zh-CN" altLang="en-US" dirty="0"/>
              <a:t>。</a:t>
            </a:r>
            <a:endParaRPr lang="en-US" altLang="zh-CN" dirty="0"/>
          </a:p>
          <a:p>
            <a:r>
              <a:rPr lang="en-US" altLang="zh-CN" dirty="0"/>
              <a:t>Merge</a:t>
            </a:r>
            <a:r>
              <a:rPr lang="zh-CN" altLang="zh-CN" dirty="0"/>
              <a:t>阶段：在</a:t>
            </a:r>
            <a:r>
              <a:rPr lang="en-US" altLang="zh-CN" dirty="0"/>
              <a:t>ReduceTask</a:t>
            </a:r>
            <a:r>
              <a:rPr lang="zh-CN" altLang="zh-CN" dirty="0"/>
              <a:t>远程复制数据的同时，会在后台开启两个线程对内存到本地的数据文件进行合并操作。</a:t>
            </a:r>
          </a:p>
          <a:p>
            <a:r>
              <a:rPr lang="en-US" altLang="zh-CN" dirty="0"/>
              <a:t>Sort</a:t>
            </a:r>
            <a:r>
              <a:rPr lang="zh-CN" altLang="zh-CN" dirty="0"/>
              <a:t>阶段：在对数据进行合并的同时，会进行排序操作，由于</a:t>
            </a:r>
            <a:r>
              <a:rPr lang="en-US" altLang="zh-CN" dirty="0"/>
              <a:t>MapTask</a:t>
            </a:r>
            <a:r>
              <a:rPr lang="zh-CN" altLang="zh-CN" dirty="0"/>
              <a:t>阶段已经对数据进行了局部的排序，</a:t>
            </a:r>
            <a:r>
              <a:rPr lang="en-US" altLang="zh-CN" dirty="0"/>
              <a:t>ReduceTask</a:t>
            </a:r>
            <a:r>
              <a:rPr lang="zh-CN" altLang="zh-CN" dirty="0"/>
              <a:t>只需保证</a:t>
            </a:r>
            <a:r>
              <a:rPr lang="en-US" altLang="zh-CN" dirty="0"/>
              <a:t>Copy</a:t>
            </a:r>
            <a:r>
              <a:rPr lang="zh-CN" altLang="zh-CN" dirty="0"/>
              <a:t>的数据的最终整体有效性即可。</a:t>
            </a:r>
            <a:endParaRPr lang="zh-CN" altLang="en-US" dirty="0"/>
          </a:p>
        </p:txBody>
      </p:sp>
      <p:sp>
        <p:nvSpPr>
          <p:cNvPr id="5" name="标题 4"/>
          <p:cNvSpPr>
            <a:spLocks noGrp="1"/>
          </p:cNvSpPr>
          <p:nvPr>
            <p:ph type="title"/>
          </p:nvPr>
        </p:nvSpPr>
        <p:spPr/>
        <p:txBody>
          <a:bodyPr/>
          <a:lstStyle/>
          <a:p>
            <a:r>
              <a:rPr lang="en-US" altLang="zh-CN" dirty="0"/>
              <a:t>MapReduce Shuffle</a:t>
            </a:r>
            <a:r>
              <a:rPr lang="zh-CN" altLang="en-US" dirty="0"/>
              <a:t>机制</a:t>
            </a:r>
          </a:p>
        </p:txBody>
      </p:sp>
      <p:sp>
        <p:nvSpPr>
          <p:cNvPr id="6" name="文本占位符 5"/>
          <p:cNvSpPr>
            <a:spLocks noGrp="1"/>
          </p:cNvSpPr>
          <p:nvPr>
            <p:ph type="body" sz="quarter" idx="10"/>
          </p:nvPr>
        </p:nvSpPr>
        <p:spPr/>
        <p:txBody>
          <a:bodyPr/>
          <a:lstStyle/>
          <a:p>
            <a:r>
              <a:rPr lang="en-US" altLang="zh-CN" dirty="0"/>
              <a:t>Reducer</a:t>
            </a:r>
            <a:r>
              <a:rPr lang="zh-CN" altLang="en-US" dirty="0"/>
              <a:t>端</a:t>
            </a:r>
            <a:r>
              <a:rPr lang="en-US" altLang="zh-CN" dirty="0"/>
              <a:t>shuffle</a:t>
            </a:r>
            <a:endParaRPr lang="zh-CN" altLang="en-US" dirty="0"/>
          </a:p>
        </p:txBody>
      </p:sp>
      <p:pic>
        <p:nvPicPr>
          <p:cNvPr id="8" name="图片 7" descr="4df193f5-e56e-308f-9689-eac035dd8a2b"/>
          <p:cNvPicPr/>
          <p:nvPr/>
        </p:nvPicPr>
        <p:blipFill>
          <a:blip r:embed="rId2">
            <a:extLst>
              <a:ext uri="{28A0092B-C50C-407E-A947-70E740481C1C}">
                <a14:useLocalDpi xmlns:a14="http://schemas.microsoft.com/office/drawing/2010/main" val="0"/>
              </a:ext>
            </a:extLst>
          </a:blip>
          <a:srcRect/>
          <a:stretch>
            <a:fillRect/>
          </a:stretch>
        </p:blipFill>
        <p:spPr>
          <a:xfrm>
            <a:off x="3162133" y="4015309"/>
            <a:ext cx="5847092" cy="2593721"/>
          </a:xfrm>
          <a:prstGeom prst="rect">
            <a:avLst/>
          </a:prstGeom>
          <a:noFill/>
          <a:ln>
            <a:solidFill>
              <a:schemeClr val="accent1"/>
            </a:solidFill>
          </a:ln>
        </p:spPr>
      </p:pic>
    </p:spTree>
    <p:extLst>
      <p:ext uri="{BB962C8B-B14F-4D97-AF65-F5344CB8AC3E}">
        <p14:creationId xmlns:p14="http://schemas.microsoft.com/office/powerpoint/2010/main" val="36751486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en-US" altLang="zh-CN" dirty="0"/>
              <a:t>Map</a:t>
            </a:r>
            <a:r>
              <a:rPr lang="zh-CN" altLang="en-US" dirty="0"/>
              <a:t>负责“拆分”：即把复杂的任务</a:t>
            </a:r>
            <a:r>
              <a:rPr lang="zh-CN" altLang="en-US" dirty="0">
                <a:solidFill>
                  <a:srgbClr val="FF0000"/>
                </a:solidFill>
              </a:rPr>
              <a:t>分解为若干个“简单的子任务”来并行处理</a:t>
            </a:r>
            <a:r>
              <a:rPr lang="zh-CN" altLang="en-US" dirty="0"/>
              <a:t>。可以进行拆分的前提是这些小任务可以并行计算，彼此间几乎</a:t>
            </a:r>
            <a:r>
              <a:rPr lang="zh-CN" altLang="en-US" dirty="0">
                <a:solidFill>
                  <a:srgbClr val="FF0000"/>
                </a:solidFill>
              </a:rPr>
              <a:t>没有依赖关系</a:t>
            </a:r>
            <a:r>
              <a:rPr lang="zh-CN" altLang="en-US" dirty="0"/>
              <a:t>。</a:t>
            </a:r>
          </a:p>
          <a:p>
            <a:r>
              <a:rPr lang="en-US" altLang="zh-CN" dirty="0"/>
              <a:t>Reduce</a:t>
            </a:r>
            <a:r>
              <a:rPr lang="zh-CN" altLang="en-US" dirty="0"/>
              <a:t>负责“合并”：即对</a:t>
            </a:r>
            <a:r>
              <a:rPr lang="en-US" altLang="zh-CN" dirty="0"/>
              <a:t>map</a:t>
            </a:r>
            <a:r>
              <a:rPr lang="zh-CN" altLang="en-US" dirty="0"/>
              <a:t>阶段的结果进行全局汇总。</a:t>
            </a:r>
          </a:p>
          <a:p>
            <a:r>
              <a:rPr lang="zh-CN" altLang="en-US" dirty="0"/>
              <a:t>这两个阶段合起来正是</a:t>
            </a:r>
            <a:r>
              <a:rPr lang="en-US" altLang="zh-CN" dirty="0"/>
              <a:t>MapReduce</a:t>
            </a:r>
            <a:r>
              <a:rPr lang="zh-CN" altLang="en-US" dirty="0"/>
              <a:t>思想的体现。</a:t>
            </a:r>
          </a:p>
        </p:txBody>
      </p:sp>
      <p:sp>
        <p:nvSpPr>
          <p:cNvPr id="5" name="标题 4"/>
          <p:cNvSpPr>
            <a:spLocks noGrp="1"/>
          </p:cNvSpPr>
          <p:nvPr>
            <p:ph type="title"/>
          </p:nvPr>
        </p:nvSpPr>
        <p:spPr/>
        <p:txBody>
          <a:bodyPr/>
          <a:lstStyle/>
          <a:p>
            <a:r>
              <a:rPr lang="en-US" altLang="zh-CN" dirty="0"/>
              <a:t>Hadoop MapReduce</a:t>
            </a:r>
            <a:endParaRPr lang="zh-CN" altLang="en-US" dirty="0"/>
          </a:p>
        </p:txBody>
      </p:sp>
      <p:sp>
        <p:nvSpPr>
          <p:cNvPr id="6" name="文本占位符 5"/>
          <p:cNvSpPr>
            <a:spLocks noGrp="1"/>
          </p:cNvSpPr>
          <p:nvPr>
            <p:ph type="body" sz="quarter" idx="10"/>
          </p:nvPr>
        </p:nvSpPr>
        <p:spPr/>
        <p:txBody>
          <a:bodyPr/>
          <a:lstStyle/>
          <a:p>
            <a:r>
              <a:rPr lang="zh-CN" altLang="en-US" dirty="0"/>
              <a:t>理解</a:t>
            </a:r>
            <a:r>
              <a:rPr lang="en-US" altLang="zh-CN" dirty="0"/>
              <a:t>MapReduce</a:t>
            </a:r>
            <a:r>
              <a:rPr lang="zh-CN" altLang="en-US" dirty="0"/>
              <a:t>思想</a:t>
            </a:r>
          </a:p>
        </p:txBody>
      </p:sp>
      <p:pic>
        <p:nvPicPr>
          <p:cNvPr id="2" name="图片 1"/>
          <p:cNvPicPr>
            <a:picLocks noChangeAspect="1"/>
          </p:cNvPicPr>
          <p:nvPr/>
        </p:nvPicPr>
        <p:blipFill>
          <a:blip r:embed="rId2"/>
          <a:stretch>
            <a:fillRect/>
          </a:stretch>
        </p:blipFill>
        <p:spPr>
          <a:xfrm>
            <a:off x="3570861" y="3295461"/>
            <a:ext cx="5029636" cy="3297009"/>
          </a:xfrm>
          <a:prstGeom prst="rect">
            <a:avLst/>
          </a:prstGeom>
          <a:ln>
            <a:solidFill>
              <a:schemeClr val="accent1"/>
            </a:solidFill>
          </a:ln>
        </p:spPr>
      </p:pic>
    </p:spTree>
    <p:extLst>
      <p:ext uri="{BB962C8B-B14F-4D97-AF65-F5344CB8AC3E}">
        <p14:creationId xmlns:p14="http://schemas.microsoft.com/office/powerpoint/2010/main" val="1504387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7">
                                            <p:txEl>
                                              <p:pRg st="0" end="0"/>
                                            </p:txEl>
                                          </p:spTgt>
                                        </p:tgtEl>
                                        <p:attrNameLst>
                                          <p:attrName>style.visibility</p:attrName>
                                        </p:attrNameLst>
                                      </p:cBhvr>
                                      <p:to>
                                        <p:strVal val="visible"/>
                                      </p:to>
                                    </p:set>
                                    <p:animEffect transition="in" filter="fade">
                                      <p:cBhvr>
                                        <p:cTn id="14" dur="500"/>
                                        <p:tgtEl>
                                          <p:spTgt spid="7">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7">
                                            <p:txEl>
                                              <p:pRg st="1" end="1"/>
                                            </p:txEl>
                                          </p:spTgt>
                                        </p:tgtEl>
                                        <p:attrNameLst>
                                          <p:attrName>style.visibility</p:attrName>
                                        </p:attrNameLst>
                                      </p:cBhvr>
                                      <p:to>
                                        <p:strVal val="visible"/>
                                      </p:to>
                                    </p:set>
                                    <p:animEffect transition="in" filter="fade">
                                      <p:cBhvr>
                                        <p:cTn id="19" dur="500"/>
                                        <p:tgtEl>
                                          <p:spTgt spid="7">
                                            <p:txEl>
                                              <p:pRg st="1" end="1"/>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7">
                                            <p:txEl>
                                              <p:pRg st="2" end="2"/>
                                            </p:txEl>
                                          </p:spTgt>
                                        </p:tgtEl>
                                        <p:attrNameLst>
                                          <p:attrName>style.visibility</p:attrName>
                                        </p:attrNameLst>
                                      </p:cBhvr>
                                      <p:to>
                                        <p:strVal val="visible"/>
                                      </p:to>
                                    </p:set>
                                    <p:animEffect transition="in" filter="fade">
                                      <p:cBhvr>
                                        <p:cTn id="24" dur="500"/>
                                        <p:tgtEl>
                                          <p:spTgt spid="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en-US" altLang="zh-CN" dirty="0"/>
              <a:t>Shuffle</a:t>
            </a:r>
            <a:r>
              <a:rPr lang="zh-CN" altLang="en-US" dirty="0"/>
              <a:t>是</a:t>
            </a:r>
            <a:r>
              <a:rPr lang="en-US" altLang="zh-CN" dirty="0"/>
              <a:t>MapReduce</a:t>
            </a:r>
            <a:r>
              <a:rPr lang="zh-CN" altLang="en-US" dirty="0"/>
              <a:t>程序的核心与精髓，是</a:t>
            </a:r>
            <a:r>
              <a:rPr lang="en-US" altLang="zh-CN" dirty="0"/>
              <a:t>MapReduce</a:t>
            </a:r>
            <a:r>
              <a:rPr lang="zh-CN" altLang="en-US" dirty="0"/>
              <a:t>的灵魂所在。</a:t>
            </a:r>
            <a:endParaRPr lang="en-US" altLang="zh-CN" dirty="0"/>
          </a:p>
          <a:p>
            <a:r>
              <a:rPr lang="en-US" altLang="zh-CN" dirty="0"/>
              <a:t>Shuffle</a:t>
            </a:r>
            <a:r>
              <a:rPr lang="zh-CN" altLang="en-US" dirty="0"/>
              <a:t>也是</a:t>
            </a:r>
            <a:r>
              <a:rPr lang="en-US" altLang="zh-CN" dirty="0"/>
              <a:t>MapReduce</a:t>
            </a:r>
            <a:r>
              <a:rPr lang="zh-CN" altLang="en-US" dirty="0"/>
              <a:t>被诟病最多的地方所在。</a:t>
            </a:r>
            <a:r>
              <a:rPr lang="en-US" altLang="zh-CN" dirty="0"/>
              <a:t>MapReduce</a:t>
            </a:r>
            <a:r>
              <a:rPr lang="zh-CN" altLang="en-US" dirty="0"/>
              <a:t>相比较于</a:t>
            </a:r>
            <a:r>
              <a:rPr lang="en-US" altLang="zh-CN" dirty="0"/>
              <a:t>Spark</a:t>
            </a:r>
            <a:r>
              <a:rPr lang="zh-CN" altLang="en-US" dirty="0"/>
              <a:t>、</a:t>
            </a:r>
            <a:r>
              <a:rPr lang="en-US" altLang="zh-CN" dirty="0"/>
              <a:t>Flink</a:t>
            </a:r>
            <a:r>
              <a:rPr lang="zh-CN" altLang="en-US" dirty="0"/>
              <a:t>计算引擎慢的原因，跟</a:t>
            </a:r>
            <a:r>
              <a:rPr lang="en-US" altLang="zh-CN" dirty="0"/>
              <a:t>Shuffle</a:t>
            </a:r>
            <a:r>
              <a:rPr lang="zh-CN" altLang="en-US" dirty="0"/>
              <a:t>机制有很大的关系。</a:t>
            </a:r>
            <a:endParaRPr lang="en-US" altLang="zh-CN" dirty="0"/>
          </a:p>
          <a:p>
            <a:r>
              <a:rPr lang="en-US" altLang="zh-CN" dirty="0"/>
              <a:t>Shuffle</a:t>
            </a:r>
            <a:r>
              <a:rPr lang="zh-CN" altLang="en-US" dirty="0"/>
              <a:t>中频繁涉及到数据在内存、磁盘之间的多次往复。</a:t>
            </a:r>
            <a:endParaRPr lang="en-US" altLang="zh-CN" dirty="0"/>
          </a:p>
        </p:txBody>
      </p:sp>
      <p:sp>
        <p:nvSpPr>
          <p:cNvPr id="5" name="标题 4"/>
          <p:cNvSpPr>
            <a:spLocks noGrp="1"/>
          </p:cNvSpPr>
          <p:nvPr>
            <p:ph type="title"/>
          </p:nvPr>
        </p:nvSpPr>
        <p:spPr/>
        <p:txBody>
          <a:bodyPr/>
          <a:lstStyle/>
          <a:p>
            <a:r>
              <a:rPr lang="en-US" altLang="zh-CN" dirty="0"/>
              <a:t>MapReduce Shuffle</a:t>
            </a:r>
            <a:r>
              <a:rPr lang="zh-CN" altLang="en-US" dirty="0"/>
              <a:t>机制</a:t>
            </a:r>
          </a:p>
        </p:txBody>
      </p:sp>
      <p:sp>
        <p:nvSpPr>
          <p:cNvPr id="6" name="文本占位符 5"/>
          <p:cNvSpPr>
            <a:spLocks noGrp="1"/>
          </p:cNvSpPr>
          <p:nvPr>
            <p:ph type="body" sz="quarter" idx="10"/>
          </p:nvPr>
        </p:nvSpPr>
        <p:spPr/>
        <p:txBody>
          <a:bodyPr/>
          <a:lstStyle/>
          <a:p>
            <a:r>
              <a:rPr lang="zh-CN" altLang="en-US" dirty="0"/>
              <a:t>弊端</a:t>
            </a:r>
          </a:p>
        </p:txBody>
      </p:sp>
    </p:spTree>
    <p:extLst>
      <p:ext uri="{BB962C8B-B14F-4D97-AF65-F5344CB8AC3E}">
        <p14:creationId xmlns:p14="http://schemas.microsoft.com/office/powerpoint/2010/main" val="327209490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DC7A42-DEB9-4846-9885-EF1F65B29AB4}"/>
              </a:ext>
            </a:extLst>
          </p:cNvPr>
          <p:cNvSpPr>
            <a:spLocks noGrp="1"/>
          </p:cNvSpPr>
          <p:nvPr>
            <p:ph type="title"/>
          </p:nvPr>
        </p:nvSpPr>
        <p:spPr/>
        <p:txBody>
          <a:bodyPr/>
          <a:lstStyle/>
          <a:p>
            <a:r>
              <a:rPr lang="en-US" altLang="zh-CN" dirty="0">
                <a:solidFill>
                  <a:schemeClr val="tx1"/>
                </a:solidFill>
              </a:rPr>
              <a:t>Hadoop YARN</a:t>
            </a:r>
          </a:p>
        </p:txBody>
      </p:sp>
      <p:sp>
        <p:nvSpPr>
          <p:cNvPr id="3" name="文本占位符 2">
            <a:extLst>
              <a:ext uri="{FF2B5EF4-FFF2-40B4-BE49-F238E27FC236}">
                <a16:creationId xmlns:a16="http://schemas.microsoft.com/office/drawing/2014/main" id="{DC0D98B5-82FB-804B-8565-7E31DD4B40B6}"/>
              </a:ext>
            </a:extLst>
          </p:cNvPr>
          <p:cNvSpPr>
            <a:spLocks noGrp="1"/>
          </p:cNvSpPr>
          <p:nvPr>
            <p:ph type="body" sz="quarter" idx="10"/>
          </p:nvPr>
        </p:nvSpPr>
        <p:spPr/>
        <p:txBody>
          <a:bodyPr/>
          <a:lstStyle/>
          <a:p>
            <a:r>
              <a:rPr kumimoji="1" lang="en-US" altLang="zh-CN" dirty="0"/>
              <a:t>03</a:t>
            </a:r>
            <a:endParaRPr kumimoji="1" lang="zh-CN" altLang="en-US" dirty="0"/>
          </a:p>
        </p:txBody>
      </p:sp>
    </p:spTree>
    <p:extLst>
      <p:ext uri="{BB962C8B-B14F-4D97-AF65-F5344CB8AC3E}">
        <p14:creationId xmlns:p14="http://schemas.microsoft.com/office/powerpoint/2010/main" val="59342608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p:txBody>
          <a:bodyPr/>
          <a:lstStyle/>
          <a:p>
            <a:r>
              <a:rPr lang="en-US" altLang="zh-CN" dirty="0">
                <a:solidFill>
                  <a:srgbClr val="C00000"/>
                </a:solidFill>
              </a:rPr>
              <a:t>Apache Hadoop YARN</a:t>
            </a:r>
            <a:r>
              <a:rPr lang="zh-CN" altLang="en-US" dirty="0">
                <a:solidFill>
                  <a:srgbClr val="C00000"/>
                </a:solidFill>
              </a:rPr>
              <a:t>介绍</a:t>
            </a:r>
            <a:endParaRPr lang="en-US" altLang="zh-CN" dirty="0">
              <a:solidFill>
                <a:srgbClr val="C00000"/>
              </a:solidFill>
            </a:endParaRPr>
          </a:p>
          <a:p>
            <a:r>
              <a:rPr lang="en-US" altLang="zh-CN" dirty="0"/>
              <a:t>Apache Hadoop YARN</a:t>
            </a:r>
            <a:r>
              <a:rPr lang="zh-CN" altLang="en-US" dirty="0"/>
              <a:t>架构、组件</a:t>
            </a:r>
            <a:endParaRPr lang="en-US" altLang="zh-CN" dirty="0"/>
          </a:p>
          <a:p>
            <a:r>
              <a:rPr lang="zh-CN" altLang="en-US" dirty="0"/>
              <a:t>程序提交</a:t>
            </a:r>
            <a:r>
              <a:rPr lang="en-US" altLang="zh-CN" dirty="0"/>
              <a:t>YARN</a:t>
            </a:r>
            <a:r>
              <a:rPr lang="zh-CN" altLang="en-US" dirty="0"/>
              <a:t>交互流程</a:t>
            </a:r>
            <a:endParaRPr lang="en-US" altLang="zh-CN" dirty="0"/>
          </a:p>
          <a:p>
            <a:r>
              <a:rPr lang="en-US" altLang="zh-CN" dirty="0"/>
              <a:t>YARN</a:t>
            </a:r>
            <a:r>
              <a:rPr lang="zh-CN" altLang="en-US" dirty="0"/>
              <a:t>资源调度器</a:t>
            </a:r>
            <a:r>
              <a:rPr lang="en-US" altLang="zh-CN" dirty="0"/>
              <a:t>Scheduler</a:t>
            </a:r>
            <a:endParaRPr lang="zh-CN" altLang="en-US" dirty="0"/>
          </a:p>
        </p:txBody>
      </p:sp>
    </p:spTree>
    <p:extLst>
      <p:ext uri="{BB962C8B-B14F-4D97-AF65-F5344CB8AC3E}">
        <p14:creationId xmlns:p14="http://schemas.microsoft.com/office/powerpoint/2010/main" val="310165739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en-US" altLang="zh-CN" dirty="0"/>
              <a:t>Apache Hadoop YARN </a:t>
            </a:r>
            <a:r>
              <a:rPr lang="zh-CN" altLang="en-US" dirty="0"/>
              <a:t>（</a:t>
            </a:r>
            <a:r>
              <a:rPr lang="en-US" altLang="zh-CN" dirty="0"/>
              <a:t>Yet Another Resource Negotiator</a:t>
            </a:r>
            <a:r>
              <a:rPr lang="zh-CN" altLang="en-US" dirty="0"/>
              <a:t>，另一种资源协调者）是一种新的</a:t>
            </a:r>
            <a:r>
              <a:rPr lang="en-US" altLang="zh-CN" dirty="0"/>
              <a:t>Hadoop</a:t>
            </a:r>
            <a:r>
              <a:rPr lang="zh-CN" altLang="en-US" dirty="0"/>
              <a:t>资源管理器。</a:t>
            </a:r>
            <a:endParaRPr lang="en-US" altLang="zh-CN" dirty="0"/>
          </a:p>
          <a:p>
            <a:r>
              <a:rPr lang="en-US" altLang="zh-CN" dirty="0"/>
              <a:t>YARN</a:t>
            </a:r>
            <a:r>
              <a:rPr lang="zh-CN" altLang="en-US" dirty="0"/>
              <a:t>是一个</a:t>
            </a:r>
            <a:r>
              <a:rPr lang="zh-CN" altLang="en-US" b="1" dirty="0">
                <a:solidFill>
                  <a:srgbClr val="00B050"/>
                </a:solidFill>
              </a:rPr>
              <a:t>通用</a:t>
            </a:r>
            <a:r>
              <a:rPr lang="zh-CN" altLang="en-US" dirty="0">
                <a:solidFill>
                  <a:srgbClr val="FF0000"/>
                </a:solidFill>
              </a:rPr>
              <a:t>资源管理系统</a:t>
            </a:r>
            <a:r>
              <a:rPr lang="zh-CN" altLang="en-US" dirty="0"/>
              <a:t>和</a:t>
            </a:r>
            <a:r>
              <a:rPr lang="zh-CN" altLang="en-US" dirty="0">
                <a:solidFill>
                  <a:srgbClr val="FF0000"/>
                </a:solidFill>
              </a:rPr>
              <a:t>调度平台</a:t>
            </a:r>
            <a:r>
              <a:rPr lang="zh-CN" altLang="en-US" dirty="0"/>
              <a:t>，可为上层应用提供统一的资源管理和调度。</a:t>
            </a:r>
            <a:endParaRPr lang="en-US" altLang="zh-CN" dirty="0"/>
          </a:p>
          <a:p>
            <a:r>
              <a:rPr lang="en-US" altLang="zh-CN" dirty="0"/>
              <a:t> </a:t>
            </a:r>
            <a:r>
              <a:rPr lang="zh-CN" altLang="en-US" dirty="0"/>
              <a:t>它的引入为集群在利用率、资源统一管理和数据共享等方面带来了巨大好处。</a:t>
            </a:r>
          </a:p>
          <a:p>
            <a:endParaRPr lang="zh-CN" altLang="en-US" dirty="0"/>
          </a:p>
        </p:txBody>
      </p:sp>
      <p:sp>
        <p:nvSpPr>
          <p:cNvPr id="5" name="标题 4"/>
          <p:cNvSpPr>
            <a:spLocks noGrp="1"/>
          </p:cNvSpPr>
          <p:nvPr>
            <p:ph type="title"/>
          </p:nvPr>
        </p:nvSpPr>
        <p:spPr/>
        <p:txBody>
          <a:bodyPr/>
          <a:lstStyle/>
          <a:p>
            <a:r>
              <a:rPr lang="en-US" altLang="zh-CN" dirty="0"/>
              <a:t>Apache Hadoop YARN</a:t>
            </a:r>
            <a:endParaRPr lang="zh-CN" altLang="en-US" dirty="0"/>
          </a:p>
        </p:txBody>
      </p:sp>
      <p:sp>
        <p:nvSpPr>
          <p:cNvPr id="6" name="文本占位符 5"/>
          <p:cNvSpPr>
            <a:spLocks noGrp="1"/>
          </p:cNvSpPr>
          <p:nvPr>
            <p:ph type="body" sz="quarter" idx="10"/>
          </p:nvPr>
        </p:nvSpPr>
        <p:spPr/>
        <p:txBody>
          <a:bodyPr/>
          <a:lstStyle/>
          <a:p>
            <a:r>
              <a:rPr lang="zh-CN" altLang="en-US" dirty="0"/>
              <a:t>简介</a:t>
            </a:r>
          </a:p>
        </p:txBody>
      </p:sp>
      <p:pic>
        <p:nvPicPr>
          <p:cNvPr id="8" name="图片 7"/>
          <p:cNvPicPr/>
          <p:nvPr/>
        </p:nvPicPr>
        <p:blipFill>
          <a:blip r:embed="rId2" cstate="print">
            <a:extLst>
              <a:ext uri="{28A0092B-C50C-407E-A947-70E740481C1C}">
                <a14:useLocalDpi xmlns:a14="http://schemas.microsoft.com/office/drawing/2010/main" val="0"/>
              </a:ext>
            </a:extLst>
          </a:blip>
          <a:stretch>
            <a:fillRect/>
          </a:stretch>
        </p:blipFill>
        <p:spPr>
          <a:xfrm>
            <a:off x="2154613" y="3755920"/>
            <a:ext cx="7862131" cy="2657743"/>
          </a:xfrm>
          <a:prstGeom prst="rect">
            <a:avLst/>
          </a:prstGeom>
        </p:spPr>
      </p:pic>
    </p:spTree>
    <p:extLst>
      <p:ext uri="{BB962C8B-B14F-4D97-AF65-F5344CB8AC3E}">
        <p14:creationId xmlns:p14="http://schemas.microsoft.com/office/powerpoint/2010/main" val="252556448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pPr marL="0" indent="0">
              <a:buNone/>
            </a:pPr>
            <a:r>
              <a:rPr lang="zh-CN" altLang="en-US" dirty="0"/>
              <a:t>如何理解</a:t>
            </a:r>
            <a:r>
              <a:rPr lang="zh-CN" altLang="en-US" b="1" dirty="0">
                <a:solidFill>
                  <a:srgbClr val="00B050"/>
                </a:solidFill>
              </a:rPr>
              <a:t>通用</a:t>
            </a:r>
            <a:r>
              <a:rPr lang="zh-CN" altLang="en-US" dirty="0">
                <a:solidFill>
                  <a:srgbClr val="FF0000"/>
                </a:solidFill>
              </a:rPr>
              <a:t>资源管理系统</a:t>
            </a:r>
            <a:r>
              <a:rPr lang="zh-CN" altLang="en-US" dirty="0"/>
              <a:t>和</a:t>
            </a:r>
            <a:r>
              <a:rPr lang="zh-CN" altLang="en-US" dirty="0">
                <a:solidFill>
                  <a:srgbClr val="FF0000"/>
                </a:solidFill>
              </a:rPr>
              <a:t>调度平台</a:t>
            </a:r>
            <a:r>
              <a:rPr lang="zh-CN" altLang="en-US" dirty="0"/>
              <a:t>？</a:t>
            </a:r>
            <a:endParaRPr lang="en-US" altLang="zh-CN" dirty="0"/>
          </a:p>
          <a:p>
            <a:r>
              <a:rPr lang="zh-CN" altLang="en-US" dirty="0"/>
              <a:t>资源管理系统：集群的硬件资源，和程序运行相关，比如内存、</a:t>
            </a:r>
            <a:r>
              <a:rPr lang="en-US" altLang="zh-CN" dirty="0"/>
              <a:t>CPU</a:t>
            </a:r>
            <a:r>
              <a:rPr lang="zh-CN" altLang="en-US" dirty="0"/>
              <a:t>等。</a:t>
            </a:r>
            <a:endParaRPr lang="en-US" altLang="zh-CN" dirty="0"/>
          </a:p>
          <a:p>
            <a:r>
              <a:rPr lang="zh-CN" altLang="en-US" dirty="0"/>
              <a:t>调度平台：多个程序同时申请计算资源如何分配，调度的规则（算法）。</a:t>
            </a:r>
            <a:endParaRPr lang="en-US" altLang="zh-CN" dirty="0"/>
          </a:p>
          <a:p>
            <a:r>
              <a:rPr lang="zh-CN" altLang="en-US" dirty="0"/>
              <a:t>通用：不仅仅支持</a:t>
            </a:r>
            <a:r>
              <a:rPr lang="en-US" altLang="zh-CN" dirty="0"/>
              <a:t>MapReduce</a:t>
            </a:r>
            <a:r>
              <a:rPr lang="zh-CN" altLang="en-US" dirty="0"/>
              <a:t>程序，理论上支持各种计算程序。</a:t>
            </a:r>
            <a:r>
              <a:rPr lang="en-US" altLang="zh-CN" dirty="0"/>
              <a:t>YARN</a:t>
            </a:r>
            <a:r>
              <a:rPr lang="zh-CN" altLang="en-US" dirty="0"/>
              <a:t>不关心你干什么，只关心你要资源，在有的情况下给你，用完之后还我。</a:t>
            </a:r>
          </a:p>
        </p:txBody>
      </p:sp>
      <p:sp>
        <p:nvSpPr>
          <p:cNvPr id="5" name="标题 4"/>
          <p:cNvSpPr>
            <a:spLocks noGrp="1"/>
          </p:cNvSpPr>
          <p:nvPr>
            <p:ph type="title"/>
          </p:nvPr>
        </p:nvSpPr>
        <p:spPr/>
        <p:txBody>
          <a:bodyPr/>
          <a:lstStyle/>
          <a:p>
            <a:r>
              <a:rPr lang="en-US" altLang="zh-CN" dirty="0"/>
              <a:t>Apache Hadoop YARN</a:t>
            </a:r>
            <a:endParaRPr lang="zh-CN" altLang="en-US" dirty="0"/>
          </a:p>
        </p:txBody>
      </p:sp>
      <p:sp>
        <p:nvSpPr>
          <p:cNvPr id="6" name="文本占位符 5"/>
          <p:cNvSpPr>
            <a:spLocks noGrp="1"/>
          </p:cNvSpPr>
          <p:nvPr>
            <p:ph type="body" sz="quarter" idx="10"/>
          </p:nvPr>
        </p:nvSpPr>
        <p:spPr/>
        <p:txBody>
          <a:bodyPr/>
          <a:lstStyle/>
          <a:p>
            <a:r>
              <a:rPr lang="zh-CN" altLang="en-US" dirty="0"/>
              <a:t>简介</a:t>
            </a:r>
          </a:p>
        </p:txBody>
      </p:sp>
      <p:pic>
        <p:nvPicPr>
          <p:cNvPr id="8" name="图片 7"/>
          <p:cNvPicPr/>
          <p:nvPr/>
        </p:nvPicPr>
        <p:blipFill>
          <a:blip r:embed="rId2" cstate="print">
            <a:extLst>
              <a:ext uri="{28A0092B-C50C-407E-A947-70E740481C1C}">
                <a14:useLocalDpi xmlns:a14="http://schemas.microsoft.com/office/drawing/2010/main" val="0"/>
              </a:ext>
            </a:extLst>
          </a:blip>
          <a:stretch>
            <a:fillRect/>
          </a:stretch>
        </p:blipFill>
        <p:spPr>
          <a:xfrm>
            <a:off x="2154613" y="3875561"/>
            <a:ext cx="7862131" cy="2657743"/>
          </a:xfrm>
          <a:prstGeom prst="rect">
            <a:avLst/>
          </a:prstGeom>
        </p:spPr>
      </p:pic>
    </p:spTree>
    <p:extLst>
      <p:ext uri="{BB962C8B-B14F-4D97-AF65-F5344CB8AC3E}">
        <p14:creationId xmlns:p14="http://schemas.microsoft.com/office/powerpoint/2010/main" val="364703334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zh-CN" altLang="en-US" dirty="0"/>
              <a:t>可以把</a:t>
            </a:r>
            <a:r>
              <a:rPr lang="en-US" altLang="zh-CN" dirty="0"/>
              <a:t>Hadoop YARN</a:t>
            </a:r>
            <a:r>
              <a:rPr lang="zh-CN" altLang="en-US" dirty="0"/>
              <a:t>理解为相当于一个分布式的操作系统平台，而</a:t>
            </a:r>
            <a:r>
              <a:rPr lang="en-US" altLang="zh-CN" dirty="0"/>
              <a:t>MapReduce</a:t>
            </a:r>
            <a:r>
              <a:rPr lang="zh-CN" altLang="en-US" dirty="0"/>
              <a:t>等计算程序则相当于运行于操作系统之上的应用程序，</a:t>
            </a:r>
            <a:r>
              <a:rPr lang="en-US" altLang="zh-CN" dirty="0"/>
              <a:t>YARN</a:t>
            </a:r>
            <a:r>
              <a:rPr lang="zh-CN" altLang="en-US" dirty="0"/>
              <a:t>为这些程序提供运算所需的资源（内存、</a:t>
            </a:r>
            <a:r>
              <a:rPr lang="en-US" altLang="zh-CN" dirty="0"/>
              <a:t>CPU</a:t>
            </a:r>
            <a:r>
              <a:rPr lang="zh-CN" altLang="en-US" dirty="0"/>
              <a:t>等）。</a:t>
            </a:r>
            <a:endParaRPr lang="en-US" altLang="zh-CN" dirty="0"/>
          </a:p>
          <a:p>
            <a:r>
              <a:rPr lang="en-US" altLang="zh-CN" dirty="0"/>
              <a:t>Hadoop</a:t>
            </a:r>
            <a:r>
              <a:rPr lang="zh-CN" altLang="en-US" dirty="0"/>
              <a:t>能有今天这个地位，</a:t>
            </a:r>
            <a:r>
              <a:rPr lang="en-US" altLang="zh-CN" dirty="0"/>
              <a:t>YARN</a:t>
            </a:r>
            <a:r>
              <a:rPr lang="zh-CN" altLang="en-US" dirty="0"/>
              <a:t>可以说是功不可没。因为有了</a:t>
            </a:r>
            <a:r>
              <a:rPr lang="en-US" altLang="zh-CN" dirty="0"/>
              <a:t>YARN </a:t>
            </a:r>
            <a:r>
              <a:rPr lang="zh-CN" altLang="en-US" dirty="0"/>
              <a:t>，更多计算框架可以接入到 </a:t>
            </a:r>
            <a:r>
              <a:rPr lang="en-US" altLang="zh-CN" dirty="0"/>
              <a:t>HDFS</a:t>
            </a:r>
            <a:r>
              <a:rPr lang="zh-CN" altLang="en-US" dirty="0"/>
              <a:t>中，而不单单是 </a:t>
            </a:r>
            <a:r>
              <a:rPr lang="en-US" altLang="zh-CN" dirty="0"/>
              <a:t>MapReduce</a:t>
            </a:r>
            <a:r>
              <a:rPr lang="zh-CN" altLang="en-US" dirty="0"/>
              <a:t>，正式因为</a:t>
            </a:r>
            <a:r>
              <a:rPr lang="en-US" altLang="zh-CN" dirty="0"/>
              <a:t>YARN</a:t>
            </a:r>
            <a:r>
              <a:rPr lang="zh-CN" altLang="en-US" dirty="0"/>
              <a:t>的包容，使得其他计算框架能专注于计算性能的提升。</a:t>
            </a:r>
            <a:endParaRPr lang="en-US" altLang="zh-CN" dirty="0"/>
          </a:p>
          <a:p>
            <a:r>
              <a:rPr lang="en-US" altLang="zh-CN" dirty="0"/>
              <a:t>HDFS</a:t>
            </a:r>
            <a:r>
              <a:rPr lang="zh-CN" altLang="en-US" dirty="0"/>
              <a:t>可能不是最优秀的大数据存储系统，但却是应用最广泛的大数据存储系统，</a:t>
            </a:r>
            <a:r>
              <a:rPr lang="en-US" altLang="zh-CN" dirty="0"/>
              <a:t> YARN</a:t>
            </a:r>
            <a:r>
              <a:rPr lang="zh-CN" altLang="en-US" dirty="0"/>
              <a:t>功不可没。</a:t>
            </a:r>
          </a:p>
        </p:txBody>
      </p:sp>
      <p:sp>
        <p:nvSpPr>
          <p:cNvPr id="5" name="标题 4"/>
          <p:cNvSpPr>
            <a:spLocks noGrp="1"/>
          </p:cNvSpPr>
          <p:nvPr>
            <p:ph type="title"/>
          </p:nvPr>
        </p:nvSpPr>
        <p:spPr/>
        <p:txBody>
          <a:bodyPr/>
          <a:lstStyle/>
          <a:p>
            <a:r>
              <a:rPr lang="en-US" altLang="zh-CN" dirty="0"/>
              <a:t>Apache Hadoop YARN</a:t>
            </a:r>
            <a:endParaRPr lang="zh-CN" altLang="en-US" dirty="0"/>
          </a:p>
        </p:txBody>
      </p:sp>
      <p:sp>
        <p:nvSpPr>
          <p:cNvPr id="6" name="文本占位符 5"/>
          <p:cNvSpPr>
            <a:spLocks noGrp="1"/>
          </p:cNvSpPr>
          <p:nvPr>
            <p:ph type="body" sz="quarter" idx="10"/>
          </p:nvPr>
        </p:nvSpPr>
        <p:spPr/>
        <p:txBody>
          <a:bodyPr/>
          <a:lstStyle/>
          <a:p>
            <a:r>
              <a:rPr lang="zh-CN" altLang="en-US" dirty="0"/>
              <a:t>简介</a:t>
            </a:r>
          </a:p>
        </p:txBody>
      </p:sp>
      <p:pic>
        <p:nvPicPr>
          <p:cNvPr id="9" name="图片 8"/>
          <p:cNvPicPr/>
          <p:nvPr/>
        </p:nvPicPr>
        <p:blipFill>
          <a:blip r:embed="rId2" cstate="print">
            <a:extLst>
              <a:ext uri="{28A0092B-C50C-407E-A947-70E740481C1C}">
                <a14:useLocalDpi xmlns:a14="http://schemas.microsoft.com/office/drawing/2010/main" val="0"/>
              </a:ext>
            </a:extLst>
          </a:blip>
          <a:stretch>
            <a:fillRect/>
          </a:stretch>
        </p:blipFill>
        <p:spPr>
          <a:xfrm>
            <a:off x="2154613" y="3875561"/>
            <a:ext cx="7862131" cy="2657743"/>
          </a:xfrm>
          <a:prstGeom prst="rect">
            <a:avLst/>
          </a:prstGeom>
        </p:spPr>
      </p:pic>
    </p:spTree>
    <p:extLst>
      <p:ext uri="{BB962C8B-B14F-4D97-AF65-F5344CB8AC3E}">
        <p14:creationId xmlns:p14="http://schemas.microsoft.com/office/powerpoint/2010/main" val="85999362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en-US" altLang="zh-CN" dirty="0"/>
              <a:t>Apache Hadoop YARN</a:t>
            </a:r>
            <a:r>
              <a:rPr lang="zh-CN" altLang="en-US" dirty="0"/>
              <a:t>是一个标准的</a:t>
            </a:r>
            <a:r>
              <a:rPr lang="en-US" altLang="zh-CN" dirty="0">
                <a:solidFill>
                  <a:srgbClr val="FF0000"/>
                </a:solidFill>
              </a:rPr>
              <a:t>Master/Slave</a:t>
            </a:r>
            <a:r>
              <a:rPr lang="zh-CN" altLang="en-US" dirty="0"/>
              <a:t>集群（主从架构）。</a:t>
            </a:r>
            <a:endParaRPr lang="en-US" altLang="zh-CN" dirty="0"/>
          </a:p>
          <a:p>
            <a:r>
              <a:rPr lang="zh-CN" altLang="en-US" dirty="0"/>
              <a:t>其中</a:t>
            </a:r>
            <a:r>
              <a:rPr lang="en-US" altLang="zh-CN" b="1" dirty="0">
                <a:solidFill>
                  <a:srgbClr val="FF0000"/>
                </a:solidFill>
              </a:rPr>
              <a:t>ResourceManager</a:t>
            </a:r>
            <a:r>
              <a:rPr lang="zh-CN" altLang="en-US" dirty="0"/>
              <a:t>（</a:t>
            </a:r>
            <a:r>
              <a:rPr lang="en-US" altLang="zh-CN" dirty="0"/>
              <a:t>RM</a:t>
            </a:r>
            <a:r>
              <a:rPr lang="zh-CN" altLang="en-US" dirty="0"/>
              <a:t>） 为</a:t>
            </a:r>
            <a:r>
              <a:rPr lang="en-US" altLang="zh-CN" dirty="0"/>
              <a:t>Master</a:t>
            </a:r>
            <a:r>
              <a:rPr lang="zh-CN" altLang="en-US" dirty="0"/>
              <a:t>， </a:t>
            </a:r>
            <a:r>
              <a:rPr lang="en-US" altLang="zh-CN" b="1" dirty="0">
                <a:solidFill>
                  <a:srgbClr val="FF0000"/>
                </a:solidFill>
              </a:rPr>
              <a:t>NodeManager</a:t>
            </a:r>
            <a:r>
              <a:rPr lang="zh-CN" altLang="en-US" dirty="0"/>
              <a:t>（</a:t>
            </a:r>
            <a:r>
              <a:rPr lang="en-US" altLang="zh-CN" dirty="0"/>
              <a:t>NM</a:t>
            </a:r>
            <a:r>
              <a:rPr lang="zh-CN" altLang="en-US" dirty="0"/>
              <a:t>） 为 </a:t>
            </a:r>
            <a:r>
              <a:rPr lang="en-US" altLang="zh-CN" dirty="0"/>
              <a:t>Slave</a:t>
            </a:r>
            <a:r>
              <a:rPr lang="zh-CN" altLang="en-US" dirty="0"/>
              <a:t>。</a:t>
            </a:r>
            <a:endParaRPr lang="en-US" altLang="zh-CN" dirty="0"/>
          </a:p>
          <a:p>
            <a:r>
              <a:rPr lang="zh-CN" altLang="en-US" dirty="0"/>
              <a:t>常见的是一主多从集群，也可以搭建</a:t>
            </a:r>
            <a:r>
              <a:rPr lang="en-US" altLang="zh-CN" dirty="0"/>
              <a:t>RM</a:t>
            </a:r>
            <a:r>
              <a:rPr lang="zh-CN" altLang="en-US" dirty="0"/>
              <a:t>的</a:t>
            </a:r>
            <a:r>
              <a:rPr lang="en-US" altLang="zh-CN" dirty="0"/>
              <a:t>HA</a:t>
            </a:r>
            <a:r>
              <a:rPr lang="zh-CN" altLang="en-US" dirty="0"/>
              <a:t>高可用集群。</a:t>
            </a:r>
          </a:p>
        </p:txBody>
      </p:sp>
      <p:sp>
        <p:nvSpPr>
          <p:cNvPr id="5" name="标题 4"/>
          <p:cNvSpPr>
            <a:spLocks noGrp="1"/>
          </p:cNvSpPr>
          <p:nvPr>
            <p:ph type="title"/>
          </p:nvPr>
        </p:nvSpPr>
        <p:spPr/>
        <p:txBody>
          <a:bodyPr/>
          <a:lstStyle/>
          <a:p>
            <a:r>
              <a:rPr lang="en-US" altLang="zh-CN" dirty="0"/>
              <a:t>Apache Hadoop YARN</a:t>
            </a:r>
            <a:endParaRPr lang="zh-CN" altLang="en-US" dirty="0"/>
          </a:p>
        </p:txBody>
      </p:sp>
      <p:sp>
        <p:nvSpPr>
          <p:cNvPr id="6" name="文本占位符 5"/>
          <p:cNvSpPr>
            <a:spLocks noGrp="1"/>
          </p:cNvSpPr>
          <p:nvPr>
            <p:ph type="body" sz="quarter" idx="10"/>
          </p:nvPr>
        </p:nvSpPr>
        <p:spPr/>
        <p:txBody>
          <a:bodyPr/>
          <a:lstStyle/>
          <a:p>
            <a:r>
              <a:rPr lang="zh-CN" altLang="en-US" dirty="0"/>
              <a:t>集群角色概述</a:t>
            </a:r>
          </a:p>
        </p:txBody>
      </p:sp>
      <p:pic>
        <p:nvPicPr>
          <p:cNvPr id="8" name="图片 7"/>
          <p:cNvPicPr/>
          <p:nvPr/>
        </p:nvPicPr>
        <p:blipFill>
          <a:blip r:embed="rId2"/>
          <a:stretch>
            <a:fillRect/>
          </a:stretch>
        </p:blipFill>
        <p:spPr>
          <a:xfrm>
            <a:off x="3237704" y="3469592"/>
            <a:ext cx="5695950" cy="2946459"/>
          </a:xfrm>
          <a:prstGeom prst="rect">
            <a:avLst/>
          </a:prstGeom>
          <a:ln>
            <a:solidFill>
              <a:schemeClr val="accent1"/>
            </a:solidFill>
          </a:ln>
        </p:spPr>
      </p:pic>
    </p:spTree>
    <p:extLst>
      <p:ext uri="{BB962C8B-B14F-4D97-AF65-F5344CB8AC3E}">
        <p14:creationId xmlns:p14="http://schemas.microsoft.com/office/powerpoint/2010/main" val="74176212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en-US" altLang="zh-CN" dirty="0"/>
              <a:t>RM</a:t>
            </a:r>
            <a:r>
              <a:rPr lang="zh-CN" altLang="en-US" dirty="0"/>
              <a:t>是</a:t>
            </a:r>
            <a:r>
              <a:rPr lang="en-US" altLang="zh-CN" dirty="0"/>
              <a:t>YARN</a:t>
            </a:r>
            <a:r>
              <a:rPr lang="zh-CN" altLang="en-US" dirty="0"/>
              <a:t>中的主角色，决定系统中所有应用程序之间资源分配的最终权限，即最终仲裁者。</a:t>
            </a:r>
            <a:endParaRPr lang="en-US" altLang="zh-CN" dirty="0"/>
          </a:p>
          <a:p>
            <a:r>
              <a:rPr lang="en-US" altLang="zh-CN" dirty="0"/>
              <a:t>RM</a:t>
            </a:r>
            <a:r>
              <a:rPr lang="zh-CN" altLang="en-US" dirty="0"/>
              <a:t>接收用户的作业提交，并通过</a:t>
            </a:r>
            <a:r>
              <a:rPr lang="en-US" altLang="zh-CN" dirty="0"/>
              <a:t>NodeManager</a:t>
            </a:r>
            <a:r>
              <a:rPr lang="zh-CN" altLang="en-US" dirty="0"/>
              <a:t>分配、管理各个机器上的计算资源。资源以</a:t>
            </a:r>
            <a:r>
              <a:rPr lang="en-US" altLang="zh-CN" dirty="0">
                <a:solidFill>
                  <a:srgbClr val="FF0000"/>
                </a:solidFill>
              </a:rPr>
              <a:t>Container</a:t>
            </a:r>
            <a:r>
              <a:rPr lang="zh-CN" altLang="en-US" dirty="0"/>
              <a:t>形式给与。</a:t>
            </a:r>
            <a:endParaRPr lang="en-US" altLang="zh-CN" dirty="0"/>
          </a:p>
          <a:p>
            <a:r>
              <a:rPr lang="zh-CN" altLang="en-US" dirty="0"/>
              <a:t>此外，</a:t>
            </a:r>
            <a:r>
              <a:rPr lang="en-US" altLang="zh-CN" dirty="0"/>
              <a:t>RM</a:t>
            </a:r>
            <a:r>
              <a:rPr lang="zh-CN" altLang="en-US" dirty="0"/>
              <a:t>还具有一个可插拔组件</a:t>
            </a:r>
            <a:r>
              <a:rPr lang="en-US" altLang="zh-CN" dirty="0"/>
              <a:t>-</a:t>
            </a:r>
            <a:r>
              <a:rPr lang="en-US" altLang="zh-CN" b="1" dirty="0">
                <a:solidFill>
                  <a:srgbClr val="FF0000"/>
                </a:solidFill>
              </a:rPr>
              <a:t>scheduler</a:t>
            </a:r>
            <a:r>
              <a:rPr lang="zh-CN" altLang="en-US" dirty="0"/>
              <a:t>，负责为各种正在运行的应用程序分配资源，根据策略进行调度。</a:t>
            </a:r>
          </a:p>
        </p:txBody>
      </p:sp>
      <p:sp>
        <p:nvSpPr>
          <p:cNvPr id="5" name="标题 4"/>
          <p:cNvSpPr>
            <a:spLocks noGrp="1"/>
          </p:cNvSpPr>
          <p:nvPr>
            <p:ph type="title"/>
          </p:nvPr>
        </p:nvSpPr>
        <p:spPr/>
        <p:txBody>
          <a:bodyPr/>
          <a:lstStyle/>
          <a:p>
            <a:r>
              <a:rPr lang="en-US" altLang="zh-CN" dirty="0"/>
              <a:t>Apache Hadoop YARN</a:t>
            </a:r>
            <a:endParaRPr lang="zh-CN" altLang="en-US" dirty="0"/>
          </a:p>
        </p:txBody>
      </p:sp>
      <p:sp>
        <p:nvSpPr>
          <p:cNvPr id="6" name="文本占位符 5"/>
          <p:cNvSpPr>
            <a:spLocks noGrp="1"/>
          </p:cNvSpPr>
          <p:nvPr>
            <p:ph type="body" sz="quarter" idx="10"/>
          </p:nvPr>
        </p:nvSpPr>
        <p:spPr/>
        <p:txBody>
          <a:bodyPr/>
          <a:lstStyle/>
          <a:p>
            <a:r>
              <a:rPr lang="en-US" altLang="zh-CN" dirty="0"/>
              <a:t>ResourceManager</a:t>
            </a:r>
            <a:r>
              <a:rPr lang="zh-CN" altLang="en-US" dirty="0"/>
              <a:t>（</a:t>
            </a:r>
            <a:r>
              <a:rPr lang="en-US" altLang="zh-CN" dirty="0"/>
              <a:t>RM</a:t>
            </a:r>
            <a:r>
              <a:rPr lang="zh-CN" altLang="en-US" dirty="0"/>
              <a:t>）</a:t>
            </a:r>
          </a:p>
        </p:txBody>
      </p:sp>
      <p:pic>
        <p:nvPicPr>
          <p:cNvPr id="8" name="图片 7"/>
          <p:cNvPicPr/>
          <p:nvPr/>
        </p:nvPicPr>
        <p:blipFill>
          <a:blip r:embed="rId2"/>
          <a:stretch>
            <a:fillRect/>
          </a:stretch>
        </p:blipFill>
        <p:spPr>
          <a:xfrm>
            <a:off x="3237704" y="3469592"/>
            <a:ext cx="5695950" cy="2946459"/>
          </a:xfrm>
          <a:prstGeom prst="rect">
            <a:avLst/>
          </a:prstGeom>
          <a:ln>
            <a:solidFill>
              <a:schemeClr val="accent1"/>
            </a:solidFill>
          </a:ln>
        </p:spPr>
      </p:pic>
    </p:spTree>
    <p:extLst>
      <p:ext uri="{BB962C8B-B14F-4D97-AF65-F5344CB8AC3E}">
        <p14:creationId xmlns:p14="http://schemas.microsoft.com/office/powerpoint/2010/main" val="58971440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en-US" altLang="zh-CN" dirty="0"/>
              <a:t>NM</a:t>
            </a:r>
            <a:r>
              <a:rPr lang="zh-CN" altLang="en-US" dirty="0"/>
              <a:t>是</a:t>
            </a:r>
            <a:r>
              <a:rPr lang="en-US" altLang="zh-CN" dirty="0"/>
              <a:t>YARN</a:t>
            </a:r>
            <a:r>
              <a:rPr lang="zh-CN" altLang="en-US" dirty="0"/>
              <a:t>中的从角色，一台机器上一个，负责管理本机器上的计算资源。</a:t>
            </a:r>
          </a:p>
          <a:p>
            <a:r>
              <a:rPr lang="en-US" altLang="zh-CN" dirty="0"/>
              <a:t>NM</a:t>
            </a:r>
            <a:r>
              <a:rPr lang="zh-CN" altLang="en-US" dirty="0"/>
              <a:t>根据</a:t>
            </a:r>
            <a:r>
              <a:rPr lang="en-US" altLang="zh-CN" dirty="0"/>
              <a:t>RM</a:t>
            </a:r>
            <a:r>
              <a:rPr lang="zh-CN" altLang="en-US" dirty="0"/>
              <a:t>命令，启动</a:t>
            </a:r>
            <a:r>
              <a:rPr lang="en-US" altLang="zh-CN" dirty="0"/>
              <a:t>Container</a:t>
            </a:r>
            <a:r>
              <a:rPr lang="zh-CN" altLang="en-US" dirty="0"/>
              <a:t>容器、监视容器的资源使用情况。并且向</a:t>
            </a:r>
            <a:r>
              <a:rPr lang="en-US" altLang="zh-CN" dirty="0"/>
              <a:t>RM</a:t>
            </a:r>
            <a:r>
              <a:rPr lang="zh-CN" altLang="en-US" dirty="0"/>
              <a:t>主角色汇报资源使用情况。</a:t>
            </a:r>
          </a:p>
        </p:txBody>
      </p:sp>
      <p:sp>
        <p:nvSpPr>
          <p:cNvPr id="5" name="标题 4"/>
          <p:cNvSpPr>
            <a:spLocks noGrp="1"/>
          </p:cNvSpPr>
          <p:nvPr>
            <p:ph type="title"/>
          </p:nvPr>
        </p:nvSpPr>
        <p:spPr/>
        <p:txBody>
          <a:bodyPr/>
          <a:lstStyle/>
          <a:p>
            <a:r>
              <a:rPr lang="en-US" altLang="zh-CN" dirty="0"/>
              <a:t>Apache Hadoop YARN</a:t>
            </a:r>
            <a:endParaRPr lang="zh-CN" altLang="en-US" dirty="0"/>
          </a:p>
        </p:txBody>
      </p:sp>
      <p:sp>
        <p:nvSpPr>
          <p:cNvPr id="6" name="文本占位符 5"/>
          <p:cNvSpPr>
            <a:spLocks noGrp="1"/>
          </p:cNvSpPr>
          <p:nvPr>
            <p:ph type="body" sz="quarter" idx="10"/>
          </p:nvPr>
        </p:nvSpPr>
        <p:spPr/>
        <p:txBody>
          <a:bodyPr/>
          <a:lstStyle/>
          <a:p>
            <a:r>
              <a:rPr lang="en-US" altLang="zh-CN" dirty="0"/>
              <a:t>NodeManager</a:t>
            </a:r>
            <a:r>
              <a:rPr lang="zh-CN" altLang="en-US" dirty="0"/>
              <a:t>（</a:t>
            </a:r>
            <a:r>
              <a:rPr lang="en-US" altLang="zh-CN" dirty="0"/>
              <a:t>NM</a:t>
            </a:r>
            <a:r>
              <a:rPr lang="zh-CN" altLang="en-US" dirty="0"/>
              <a:t>）</a:t>
            </a:r>
          </a:p>
        </p:txBody>
      </p:sp>
      <p:pic>
        <p:nvPicPr>
          <p:cNvPr id="8" name="图片 7"/>
          <p:cNvPicPr/>
          <p:nvPr/>
        </p:nvPicPr>
        <p:blipFill>
          <a:blip r:embed="rId2"/>
          <a:stretch>
            <a:fillRect/>
          </a:stretch>
        </p:blipFill>
        <p:spPr>
          <a:xfrm>
            <a:off x="3237704" y="3469592"/>
            <a:ext cx="5695950" cy="2946459"/>
          </a:xfrm>
          <a:prstGeom prst="rect">
            <a:avLst/>
          </a:prstGeom>
          <a:ln>
            <a:solidFill>
              <a:schemeClr val="accent1"/>
            </a:solidFill>
          </a:ln>
        </p:spPr>
      </p:pic>
    </p:spTree>
    <p:extLst>
      <p:ext uri="{BB962C8B-B14F-4D97-AF65-F5344CB8AC3E}">
        <p14:creationId xmlns:p14="http://schemas.microsoft.com/office/powerpoint/2010/main" val="303106855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p:txBody>
          <a:bodyPr/>
          <a:lstStyle/>
          <a:p>
            <a:r>
              <a:rPr lang="en-US" altLang="zh-CN" dirty="0"/>
              <a:t>Apache Hadoop YARN</a:t>
            </a:r>
            <a:r>
              <a:rPr lang="zh-CN" altLang="en-US" dirty="0"/>
              <a:t>介绍</a:t>
            </a:r>
            <a:endParaRPr lang="en-US" altLang="zh-CN" dirty="0"/>
          </a:p>
          <a:p>
            <a:r>
              <a:rPr lang="en-US" altLang="zh-CN" dirty="0">
                <a:solidFill>
                  <a:srgbClr val="C00000"/>
                </a:solidFill>
              </a:rPr>
              <a:t>Apache Hadoop YARN</a:t>
            </a:r>
            <a:r>
              <a:rPr lang="zh-CN" altLang="en-US" dirty="0">
                <a:solidFill>
                  <a:srgbClr val="C00000"/>
                </a:solidFill>
              </a:rPr>
              <a:t>架构、组件</a:t>
            </a:r>
            <a:endParaRPr lang="en-US" altLang="zh-CN" dirty="0">
              <a:solidFill>
                <a:srgbClr val="C00000"/>
              </a:solidFill>
            </a:endParaRPr>
          </a:p>
          <a:p>
            <a:r>
              <a:rPr lang="zh-CN" altLang="en-US" dirty="0"/>
              <a:t>程序提交</a:t>
            </a:r>
            <a:r>
              <a:rPr lang="en-US" altLang="zh-CN" dirty="0"/>
              <a:t>YARN</a:t>
            </a:r>
            <a:r>
              <a:rPr lang="zh-CN" altLang="en-US" dirty="0"/>
              <a:t>交互流程</a:t>
            </a:r>
            <a:endParaRPr lang="en-US" altLang="zh-CN" dirty="0"/>
          </a:p>
          <a:p>
            <a:r>
              <a:rPr lang="en-US" altLang="zh-CN" dirty="0"/>
              <a:t>YARN</a:t>
            </a:r>
            <a:r>
              <a:rPr lang="zh-CN" altLang="en-US" dirty="0"/>
              <a:t>资源调度器</a:t>
            </a:r>
            <a:r>
              <a:rPr lang="en-US" altLang="zh-CN" dirty="0"/>
              <a:t>Scheduler</a:t>
            </a:r>
            <a:endParaRPr lang="zh-CN" altLang="en-US" dirty="0"/>
          </a:p>
        </p:txBody>
      </p:sp>
    </p:spTree>
    <p:extLst>
      <p:ext uri="{BB962C8B-B14F-4D97-AF65-F5344CB8AC3E}">
        <p14:creationId xmlns:p14="http://schemas.microsoft.com/office/powerpoint/2010/main" val="31899498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zh-CN" altLang="en-US" dirty="0"/>
              <a:t>一个比较形象的语言解释</a:t>
            </a:r>
            <a:r>
              <a:rPr lang="en-US" altLang="zh-CN" dirty="0"/>
              <a:t>MapReduce</a:t>
            </a:r>
            <a:r>
              <a:rPr lang="zh-CN" altLang="en-US" dirty="0"/>
              <a:t>。</a:t>
            </a:r>
            <a:endParaRPr lang="en-US" altLang="zh-CN" dirty="0"/>
          </a:p>
          <a:p>
            <a:pPr marL="0" indent="0">
              <a:buNone/>
            </a:pPr>
            <a:r>
              <a:rPr lang="zh-CN" altLang="en-US" dirty="0"/>
              <a:t>要数停车场中的所有停放车的总数量。</a:t>
            </a:r>
            <a:endParaRPr lang="en-US" altLang="zh-CN" dirty="0"/>
          </a:p>
          <a:p>
            <a:pPr marL="0" indent="0">
              <a:buNone/>
            </a:pPr>
            <a:r>
              <a:rPr lang="zh-CN" altLang="en-US" dirty="0"/>
              <a:t>你数第一列，我数第二列</a:t>
            </a:r>
            <a:r>
              <a:rPr lang="en-US" altLang="zh-CN" dirty="0"/>
              <a:t>…</a:t>
            </a:r>
            <a:r>
              <a:rPr lang="zh-CN" altLang="en-US" dirty="0"/>
              <a:t>这就是</a:t>
            </a:r>
            <a:r>
              <a:rPr lang="en-US" altLang="zh-CN" dirty="0"/>
              <a:t>Map</a:t>
            </a:r>
            <a:r>
              <a:rPr lang="zh-CN" altLang="en-US" dirty="0"/>
              <a:t>阶段，人越多，能够同时数车的人就越多，速度就越快。</a:t>
            </a:r>
          </a:p>
          <a:p>
            <a:pPr marL="0" indent="0">
              <a:buNone/>
            </a:pPr>
            <a:r>
              <a:rPr lang="zh-CN" altLang="en-US" dirty="0"/>
              <a:t>数完之后，聚到一起，把所有人的统计数加在一起。这就是</a:t>
            </a:r>
            <a:r>
              <a:rPr lang="en-US" altLang="zh-CN" dirty="0"/>
              <a:t>Reduce</a:t>
            </a:r>
            <a:r>
              <a:rPr lang="zh-CN" altLang="en-US" dirty="0"/>
              <a:t>合并汇总阶段。</a:t>
            </a:r>
          </a:p>
          <a:p>
            <a:pPr marL="0" indent="0">
              <a:buNone/>
            </a:pPr>
            <a:endParaRPr lang="en-US" altLang="zh-CN" dirty="0"/>
          </a:p>
          <a:p>
            <a:endParaRPr lang="zh-CN" altLang="en-US" dirty="0"/>
          </a:p>
        </p:txBody>
      </p:sp>
      <p:sp>
        <p:nvSpPr>
          <p:cNvPr id="5" name="标题 4"/>
          <p:cNvSpPr>
            <a:spLocks noGrp="1"/>
          </p:cNvSpPr>
          <p:nvPr>
            <p:ph type="title"/>
          </p:nvPr>
        </p:nvSpPr>
        <p:spPr/>
        <p:txBody>
          <a:bodyPr/>
          <a:lstStyle/>
          <a:p>
            <a:r>
              <a:rPr lang="en-US" altLang="zh-CN" dirty="0"/>
              <a:t>Hadoop MapReduce</a:t>
            </a:r>
            <a:endParaRPr lang="zh-CN" altLang="en-US" dirty="0"/>
          </a:p>
        </p:txBody>
      </p:sp>
      <p:sp>
        <p:nvSpPr>
          <p:cNvPr id="6" name="文本占位符 5"/>
          <p:cNvSpPr>
            <a:spLocks noGrp="1"/>
          </p:cNvSpPr>
          <p:nvPr>
            <p:ph type="body" sz="quarter" idx="10"/>
          </p:nvPr>
        </p:nvSpPr>
        <p:spPr/>
        <p:txBody>
          <a:bodyPr/>
          <a:lstStyle/>
          <a:p>
            <a:r>
              <a:rPr lang="zh-CN" altLang="en-US" dirty="0"/>
              <a:t>理解</a:t>
            </a:r>
            <a:r>
              <a:rPr lang="en-US" altLang="zh-CN" dirty="0"/>
              <a:t>MapReduce</a:t>
            </a:r>
            <a:r>
              <a:rPr lang="zh-CN" altLang="en-US" dirty="0"/>
              <a:t>思想</a:t>
            </a:r>
          </a:p>
        </p:txBody>
      </p:sp>
      <p:pic>
        <p:nvPicPr>
          <p:cNvPr id="8" name="图片 7"/>
          <p:cNvPicPr/>
          <p:nvPr/>
        </p:nvPicPr>
        <p:blipFill>
          <a:blip r:embed="rId2"/>
          <a:stretch>
            <a:fillRect/>
          </a:stretch>
        </p:blipFill>
        <p:spPr>
          <a:xfrm>
            <a:off x="2411938" y="3755920"/>
            <a:ext cx="7347481" cy="2743200"/>
          </a:xfrm>
          <a:prstGeom prst="rect">
            <a:avLst/>
          </a:prstGeom>
        </p:spPr>
      </p:pic>
    </p:spTree>
    <p:extLst>
      <p:ext uri="{BB962C8B-B14F-4D97-AF65-F5344CB8AC3E}">
        <p14:creationId xmlns:p14="http://schemas.microsoft.com/office/powerpoint/2010/main" val="65274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7">
                                            <p:txEl>
                                              <p:pRg st="1" end="1"/>
                                            </p:txEl>
                                          </p:spTgt>
                                        </p:tgtEl>
                                        <p:attrNameLst>
                                          <p:attrName>style.visibility</p:attrName>
                                        </p:attrNameLst>
                                      </p:cBhvr>
                                      <p:to>
                                        <p:strVal val="visible"/>
                                      </p:to>
                                    </p:set>
                                    <p:animEffect transition="in" filter="fade">
                                      <p:cBhvr>
                                        <p:cTn id="13" dur="500"/>
                                        <p:tgtEl>
                                          <p:spTgt spid="7">
                                            <p:txEl>
                                              <p:pRg st="1" end="1"/>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nodeType="clickEffect">
                                  <p:stCondLst>
                                    <p:cond delay="0"/>
                                  </p:stCondLst>
                                  <p:childTnLst>
                                    <p:set>
                                      <p:cBhvr>
                                        <p:cTn id="17" dur="1" fill="hold">
                                          <p:stCondLst>
                                            <p:cond delay="0"/>
                                          </p:stCondLst>
                                        </p:cTn>
                                        <p:tgtEl>
                                          <p:spTgt spid="7">
                                            <p:txEl>
                                              <p:pRg st="2" end="2"/>
                                            </p:txEl>
                                          </p:spTgt>
                                        </p:tgtEl>
                                        <p:attrNameLst>
                                          <p:attrName>style.visibility</p:attrName>
                                        </p:attrNameLst>
                                      </p:cBhvr>
                                      <p:to>
                                        <p:strVal val="visible"/>
                                      </p:to>
                                    </p:set>
                                    <p:animEffect transition="in" filter="fade">
                                      <p:cBhvr>
                                        <p:cTn id="18" dur="1000"/>
                                        <p:tgtEl>
                                          <p:spTgt spid="7">
                                            <p:txEl>
                                              <p:pRg st="2" end="2"/>
                                            </p:txEl>
                                          </p:spTgt>
                                        </p:tgtEl>
                                      </p:cBhvr>
                                    </p:animEffect>
                                    <p:anim calcmode="lin" valueType="num">
                                      <p:cBhvr>
                                        <p:cTn id="19" dur="1000" fill="hold"/>
                                        <p:tgtEl>
                                          <p:spTgt spid="7">
                                            <p:txEl>
                                              <p:pRg st="2" end="2"/>
                                            </p:txEl>
                                          </p:spTgt>
                                        </p:tgtEl>
                                        <p:attrNameLst>
                                          <p:attrName>ppt_x</p:attrName>
                                        </p:attrNameLst>
                                      </p:cBhvr>
                                      <p:tavLst>
                                        <p:tav tm="0">
                                          <p:val>
                                            <p:strVal val="#ppt_x"/>
                                          </p:val>
                                        </p:tav>
                                        <p:tav tm="100000">
                                          <p:val>
                                            <p:strVal val="#ppt_x"/>
                                          </p:val>
                                        </p:tav>
                                      </p:tavLst>
                                    </p:anim>
                                    <p:anim calcmode="lin" valueType="num">
                                      <p:cBhvr>
                                        <p:cTn id="20" dur="1000" fill="hold"/>
                                        <p:tgtEl>
                                          <p:spTgt spid="7">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nodeType="clickEffect">
                                  <p:stCondLst>
                                    <p:cond delay="0"/>
                                  </p:stCondLst>
                                  <p:childTnLst>
                                    <p:set>
                                      <p:cBhvr>
                                        <p:cTn id="24" dur="1" fill="hold">
                                          <p:stCondLst>
                                            <p:cond delay="0"/>
                                          </p:stCondLst>
                                        </p:cTn>
                                        <p:tgtEl>
                                          <p:spTgt spid="7">
                                            <p:txEl>
                                              <p:pRg st="3" end="3"/>
                                            </p:txEl>
                                          </p:spTgt>
                                        </p:tgtEl>
                                        <p:attrNameLst>
                                          <p:attrName>style.visibility</p:attrName>
                                        </p:attrNameLst>
                                      </p:cBhvr>
                                      <p:to>
                                        <p:strVal val="visible"/>
                                      </p:to>
                                    </p:set>
                                    <p:animEffect transition="in" filter="fade">
                                      <p:cBhvr>
                                        <p:cTn id="25" dur="1000"/>
                                        <p:tgtEl>
                                          <p:spTgt spid="7">
                                            <p:txEl>
                                              <p:pRg st="3" end="3"/>
                                            </p:txEl>
                                          </p:spTgt>
                                        </p:tgtEl>
                                      </p:cBhvr>
                                    </p:animEffect>
                                    <p:anim calcmode="lin" valueType="num">
                                      <p:cBhvr>
                                        <p:cTn id="26" dur="1000" fill="hold"/>
                                        <p:tgtEl>
                                          <p:spTgt spid="7">
                                            <p:txEl>
                                              <p:pRg st="3" end="3"/>
                                            </p:txEl>
                                          </p:spTgt>
                                        </p:tgtEl>
                                        <p:attrNameLst>
                                          <p:attrName>ppt_x</p:attrName>
                                        </p:attrNameLst>
                                      </p:cBhvr>
                                      <p:tavLst>
                                        <p:tav tm="0">
                                          <p:val>
                                            <p:strVal val="#ppt_x"/>
                                          </p:val>
                                        </p:tav>
                                        <p:tav tm="100000">
                                          <p:val>
                                            <p:strVal val="#ppt_x"/>
                                          </p:val>
                                        </p:tav>
                                      </p:tavLst>
                                    </p:anim>
                                    <p:anim calcmode="lin" valueType="num">
                                      <p:cBhvr>
                                        <p:cTn id="27" dur="1000" fill="hold"/>
                                        <p:tgtEl>
                                          <p:spTgt spid="7">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en-US" altLang="zh-CN" dirty="0"/>
              <a:t>YARN</a:t>
            </a:r>
            <a:r>
              <a:rPr lang="zh-CN" altLang="en-US" dirty="0"/>
              <a:t>架构体系</a:t>
            </a:r>
          </a:p>
        </p:txBody>
      </p:sp>
      <p:sp>
        <p:nvSpPr>
          <p:cNvPr id="6" name="文本占位符 5"/>
          <p:cNvSpPr>
            <a:spLocks noGrp="1"/>
          </p:cNvSpPr>
          <p:nvPr>
            <p:ph type="body" sz="quarter" idx="10"/>
          </p:nvPr>
        </p:nvSpPr>
        <p:spPr/>
        <p:txBody>
          <a:bodyPr/>
          <a:lstStyle/>
          <a:p>
            <a:r>
              <a:rPr lang="zh-CN" altLang="en-US" dirty="0"/>
              <a:t>官方架构图</a:t>
            </a:r>
          </a:p>
        </p:txBody>
      </p:sp>
      <p:pic>
        <p:nvPicPr>
          <p:cNvPr id="26626" name="Picture 2" descr="MapReduce NextGen Architectu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03348" y="1121764"/>
            <a:ext cx="7964661" cy="49298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340359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圆角矩形 14"/>
          <p:cNvSpPr/>
          <p:nvPr/>
        </p:nvSpPr>
        <p:spPr>
          <a:xfrm>
            <a:off x="710880" y="1646133"/>
            <a:ext cx="5937748" cy="1290585"/>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2" name="文本占位符 1"/>
          <p:cNvSpPr>
            <a:spLocks noGrp="1"/>
          </p:cNvSpPr>
          <p:nvPr>
            <p:ph type="body" sz="quarter" idx="11"/>
          </p:nvPr>
        </p:nvSpPr>
        <p:spPr/>
        <p:txBody>
          <a:bodyPr/>
          <a:lstStyle/>
          <a:p>
            <a:r>
              <a:rPr lang="en-US" altLang="zh-CN" dirty="0">
                <a:solidFill>
                  <a:srgbClr val="FF0000"/>
                </a:solidFill>
              </a:rPr>
              <a:t>ResourceManager</a:t>
            </a:r>
          </a:p>
          <a:p>
            <a:r>
              <a:rPr lang="en-US" altLang="zh-CN" dirty="0">
                <a:solidFill>
                  <a:srgbClr val="FF0000"/>
                </a:solidFill>
              </a:rPr>
              <a:t>NodeManager</a:t>
            </a:r>
          </a:p>
          <a:p>
            <a:r>
              <a:rPr lang="en-US" altLang="zh-CN" dirty="0">
                <a:solidFill>
                  <a:srgbClr val="FF0000"/>
                </a:solidFill>
              </a:rPr>
              <a:t>ApplicationMaster</a:t>
            </a:r>
            <a:r>
              <a:rPr lang="zh-CN" altLang="en-US" dirty="0">
                <a:solidFill>
                  <a:srgbClr val="FF0000"/>
                </a:solidFill>
              </a:rPr>
              <a:t>（</a:t>
            </a:r>
            <a:r>
              <a:rPr lang="en-US" altLang="zh-CN" dirty="0">
                <a:solidFill>
                  <a:srgbClr val="FF0000"/>
                </a:solidFill>
              </a:rPr>
              <a:t>App Mstr</a:t>
            </a:r>
            <a:r>
              <a:rPr lang="zh-CN" altLang="en-US" dirty="0">
                <a:solidFill>
                  <a:srgbClr val="FF0000"/>
                </a:solidFill>
              </a:rPr>
              <a:t>）</a:t>
            </a:r>
            <a:endParaRPr lang="en-US" altLang="zh-CN" dirty="0">
              <a:solidFill>
                <a:srgbClr val="FF0000"/>
              </a:solidFill>
            </a:endParaRPr>
          </a:p>
          <a:p>
            <a:r>
              <a:rPr lang="en-US" altLang="zh-CN" dirty="0"/>
              <a:t>Client</a:t>
            </a:r>
          </a:p>
          <a:p>
            <a:r>
              <a:rPr lang="en-US" altLang="zh-CN" dirty="0"/>
              <a:t>Container</a:t>
            </a:r>
            <a:r>
              <a:rPr lang="zh-CN" altLang="en-US" dirty="0"/>
              <a:t>容器（资源的抽象）</a:t>
            </a:r>
            <a:endParaRPr lang="en-US" altLang="zh-CN" dirty="0"/>
          </a:p>
          <a:p>
            <a:endParaRPr lang="zh-CN" altLang="en-US" dirty="0"/>
          </a:p>
        </p:txBody>
      </p:sp>
      <p:sp>
        <p:nvSpPr>
          <p:cNvPr id="5" name="标题 4"/>
          <p:cNvSpPr>
            <a:spLocks noGrp="1"/>
          </p:cNvSpPr>
          <p:nvPr>
            <p:ph type="title"/>
          </p:nvPr>
        </p:nvSpPr>
        <p:spPr/>
        <p:txBody>
          <a:bodyPr/>
          <a:lstStyle/>
          <a:p>
            <a:r>
              <a:rPr lang="en-US" altLang="zh-CN" dirty="0"/>
              <a:t>YARN</a:t>
            </a:r>
            <a:r>
              <a:rPr lang="zh-CN" altLang="en-US" dirty="0"/>
              <a:t>架构体系</a:t>
            </a:r>
          </a:p>
        </p:txBody>
      </p:sp>
      <p:sp>
        <p:nvSpPr>
          <p:cNvPr id="6" name="文本占位符 5"/>
          <p:cNvSpPr>
            <a:spLocks noGrp="1"/>
          </p:cNvSpPr>
          <p:nvPr>
            <p:ph type="body" sz="quarter" idx="10"/>
          </p:nvPr>
        </p:nvSpPr>
        <p:spPr/>
        <p:txBody>
          <a:bodyPr/>
          <a:lstStyle/>
          <a:p>
            <a:r>
              <a:rPr lang="zh-CN" altLang="en-US" dirty="0"/>
              <a:t>官方架构图中出现的概念</a:t>
            </a:r>
          </a:p>
        </p:txBody>
      </p:sp>
      <p:pic>
        <p:nvPicPr>
          <p:cNvPr id="26626" name="Picture 2" descr="MapReduce NextGen Architectu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47663" y="3119216"/>
            <a:ext cx="5179417" cy="3205910"/>
          </a:xfrm>
          <a:prstGeom prst="rect">
            <a:avLst/>
          </a:prstGeom>
          <a:noFill/>
          <a:extLst>
            <a:ext uri="{909E8E84-426E-40DD-AFC4-6F175D3DCCD1}">
              <a14:hiddenFill xmlns:a14="http://schemas.microsoft.com/office/drawing/2010/main">
                <a:solidFill>
                  <a:srgbClr val="FFFFFF"/>
                </a:solidFill>
              </a14:hiddenFill>
            </a:ext>
          </a:extLst>
        </p:spPr>
      </p:pic>
      <p:cxnSp>
        <p:nvCxnSpPr>
          <p:cNvPr id="4" name="直接箭头连接符 3"/>
          <p:cNvCxnSpPr/>
          <p:nvPr/>
        </p:nvCxnSpPr>
        <p:spPr>
          <a:xfrm>
            <a:off x="2785929" y="1862983"/>
            <a:ext cx="948583" cy="196553"/>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8" name="直接箭头连接符 7"/>
          <p:cNvCxnSpPr/>
          <p:nvPr/>
        </p:nvCxnSpPr>
        <p:spPr>
          <a:xfrm flipV="1">
            <a:off x="2785929" y="2119357"/>
            <a:ext cx="948583" cy="188007"/>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sp>
        <p:nvSpPr>
          <p:cNvPr id="10" name="矩形 9"/>
          <p:cNvSpPr/>
          <p:nvPr/>
        </p:nvSpPr>
        <p:spPr>
          <a:xfrm>
            <a:off x="3839300" y="1862983"/>
            <a:ext cx="2069797" cy="461665"/>
          </a:xfrm>
          <a:prstGeom prst="rect">
            <a:avLst/>
          </a:prstGeom>
          <a:noFill/>
        </p:spPr>
        <p:txBody>
          <a:bodyPr wrap="none" lIns="91440" tIns="45720" rIns="91440" bIns="45720">
            <a:spAutoFit/>
          </a:bodyPr>
          <a:lstStyle/>
          <a:p>
            <a:pPr algn="ctr"/>
            <a:r>
              <a:rPr lang="zh-CN" altLang="en-US" sz="2400" b="1" spc="50" dirty="0">
                <a:ln w="9525" cmpd="sng">
                  <a:solidFill>
                    <a:schemeClr val="accent1"/>
                  </a:solidFill>
                  <a:prstDash val="solid"/>
                </a:ln>
                <a:solidFill>
                  <a:srgbClr val="70AD47">
                    <a:tint val="1000"/>
                  </a:srgbClr>
                </a:solidFill>
                <a:effectLst>
                  <a:glow rad="38100">
                    <a:schemeClr val="accent1">
                      <a:alpha val="40000"/>
                    </a:schemeClr>
                  </a:glow>
                </a:effectLst>
                <a:ea typeface="Alibaba PuHuiTi B"/>
              </a:rPr>
              <a:t>集群物理层面</a:t>
            </a:r>
          </a:p>
        </p:txBody>
      </p:sp>
      <p:sp>
        <p:nvSpPr>
          <p:cNvPr id="12" name="矩形 11"/>
          <p:cNvSpPr/>
          <p:nvPr/>
        </p:nvSpPr>
        <p:spPr>
          <a:xfrm>
            <a:off x="4959126" y="2475053"/>
            <a:ext cx="1348446" cy="461665"/>
          </a:xfrm>
          <a:prstGeom prst="rect">
            <a:avLst/>
          </a:prstGeom>
          <a:noFill/>
        </p:spPr>
        <p:txBody>
          <a:bodyPr wrap="none" lIns="91440" tIns="45720" rIns="91440" bIns="45720">
            <a:spAutoFit/>
          </a:bodyPr>
          <a:lstStyle/>
          <a:p>
            <a:pPr algn="ctr"/>
            <a:r>
              <a:rPr lang="en-US" altLang="zh-CN" sz="2400" b="1" spc="50" dirty="0">
                <a:ln w="9525" cmpd="sng">
                  <a:solidFill>
                    <a:schemeClr val="accent1"/>
                  </a:solidFill>
                  <a:prstDash val="solid"/>
                </a:ln>
                <a:solidFill>
                  <a:srgbClr val="70AD47">
                    <a:tint val="1000"/>
                  </a:srgbClr>
                </a:solidFill>
                <a:effectLst>
                  <a:glow rad="38100">
                    <a:schemeClr val="accent1">
                      <a:alpha val="40000"/>
                    </a:schemeClr>
                  </a:glow>
                </a:effectLst>
                <a:ea typeface="Alibaba PuHuiTi B"/>
              </a:rPr>
              <a:t>App</a:t>
            </a:r>
            <a:r>
              <a:rPr lang="zh-CN" altLang="en-US" sz="2400" b="1" spc="50" dirty="0">
                <a:ln w="9525" cmpd="sng">
                  <a:solidFill>
                    <a:schemeClr val="accent1"/>
                  </a:solidFill>
                  <a:prstDash val="solid"/>
                </a:ln>
                <a:solidFill>
                  <a:srgbClr val="70AD47">
                    <a:tint val="1000"/>
                  </a:srgbClr>
                </a:solidFill>
                <a:effectLst>
                  <a:glow rad="38100">
                    <a:schemeClr val="accent1">
                      <a:alpha val="40000"/>
                    </a:schemeClr>
                  </a:glow>
                </a:effectLst>
                <a:ea typeface="Alibaba PuHuiTi B"/>
              </a:rPr>
              <a:t>层面</a:t>
            </a:r>
          </a:p>
        </p:txBody>
      </p:sp>
      <p:cxnSp>
        <p:nvCxnSpPr>
          <p:cNvPr id="13" name="直接箭头连接符 12"/>
          <p:cNvCxnSpPr/>
          <p:nvPr/>
        </p:nvCxnSpPr>
        <p:spPr>
          <a:xfrm>
            <a:off x="4157544" y="2700470"/>
            <a:ext cx="716654" cy="5415"/>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sp>
        <p:nvSpPr>
          <p:cNvPr id="16" name="右箭头 15"/>
          <p:cNvSpPr/>
          <p:nvPr/>
        </p:nvSpPr>
        <p:spPr>
          <a:xfrm>
            <a:off x="6922093" y="2059536"/>
            <a:ext cx="786214" cy="415517"/>
          </a:xfrm>
          <a:prstGeom prst="rightArrow">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18" name="矩形 17"/>
          <p:cNvSpPr/>
          <p:nvPr/>
        </p:nvSpPr>
        <p:spPr>
          <a:xfrm>
            <a:off x="8032592" y="2013388"/>
            <a:ext cx="2009846" cy="461665"/>
          </a:xfrm>
          <a:prstGeom prst="rect">
            <a:avLst/>
          </a:prstGeom>
          <a:noFill/>
        </p:spPr>
        <p:txBody>
          <a:bodyPr wrap="none" lIns="91440" tIns="45720" rIns="91440" bIns="45720">
            <a:spAutoFit/>
          </a:bodyPr>
          <a:lstStyle/>
          <a:p>
            <a:pPr algn="ctr"/>
            <a:r>
              <a:rPr lang="en-US" altLang="zh-CN" sz="2400" b="1" spc="50" dirty="0">
                <a:ln w="9525" cmpd="sng">
                  <a:solidFill>
                    <a:schemeClr val="accent1"/>
                  </a:solidFill>
                  <a:prstDash val="solid"/>
                </a:ln>
                <a:solidFill>
                  <a:srgbClr val="70AD47">
                    <a:tint val="1000"/>
                  </a:srgbClr>
                </a:solidFill>
                <a:effectLst>
                  <a:glow rad="38100">
                    <a:schemeClr val="accent1">
                      <a:alpha val="40000"/>
                    </a:schemeClr>
                  </a:glow>
                </a:effectLst>
                <a:ea typeface="Alibaba PuHuiTi B"/>
              </a:rPr>
              <a:t>YARN3</a:t>
            </a:r>
            <a:r>
              <a:rPr lang="zh-CN" altLang="en-US" sz="2400" b="1" spc="50" dirty="0">
                <a:ln w="9525" cmpd="sng">
                  <a:solidFill>
                    <a:schemeClr val="accent1"/>
                  </a:solidFill>
                  <a:prstDash val="solid"/>
                </a:ln>
                <a:solidFill>
                  <a:srgbClr val="70AD47">
                    <a:tint val="1000"/>
                  </a:srgbClr>
                </a:solidFill>
                <a:effectLst>
                  <a:glow rad="38100">
                    <a:schemeClr val="accent1">
                      <a:alpha val="40000"/>
                    </a:schemeClr>
                  </a:glow>
                </a:effectLst>
                <a:ea typeface="Alibaba PuHuiTi B"/>
              </a:rPr>
              <a:t>大组件</a:t>
            </a:r>
          </a:p>
        </p:txBody>
      </p:sp>
    </p:spTree>
    <p:extLst>
      <p:ext uri="{BB962C8B-B14F-4D97-AF65-F5344CB8AC3E}">
        <p14:creationId xmlns:p14="http://schemas.microsoft.com/office/powerpoint/2010/main" val="1096343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1000"/>
                                        <p:tgtEl>
                                          <p:spTgt spid="4"/>
                                        </p:tgtEl>
                                      </p:cBhvr>
                                    </p:animEffect>
                                    <p:anim calcmode="lin" valueType="num">
                                      <p:cBhvr>
                                        <p:cTn id="18" dur="1000" fill="hold"/>
                                        <p:tgtEl>
                                          <p:spTgt spid="4"/>
                                        </p:tgtEl>
                                        <p:attrNameLst>
                                          <p:attrName>ppt_x</p:attrName>
                                        </p:attrNameLst>
                                      </p:cBhvr>
                                      <p:tavLst>
                                        <p:tav tm="0">
                                          <p:val>
                                            <p:strVal val="#ppt_x"/>
                                          </p:val>
                                        </p:tav>
                                        <p:tav tm="100000">
                                          <p:val>
                                            <p:strVal val="#ppt_x"/>
                                          </p:val>
                                        </p:tav>
                                      </p:tavLst>
                                    </p:anim>
                                    <p:anim calcmode="lin" valueType="num">
                                      <p:cBhvr>
                                        <p:cTn id="19" dur="1000" fill="hold"/>
                                        <p:tgtEl>
                                          <p:spTgt spid="4"/>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1000"/>
                                        <p:tgtEl>
                                          <p:spTgt spid="8"/>
                                        </p:tgtEl>
                                      </p:cBhvr>
                                    </p:animEffect>
                                    <p:anim calcmode="lin" valueType="num">
                                      <p:cBhvr>
                                        <p:cTn id="23" dur="1000" fill="hold"/>
                                        <p:tgtEl>
                                          <p:spTgt spid="8"/>
                                        </p:tgtEl>
                                        <p:attrNameLst>
                                          <p:attrName>ppt_x</p:attrName>
                                        </p:attrNameLst>
                                      </p:cBhvr>
                                      <p:tavLst>
                                        <p:tav tm="0">
                                          <p:val>
                                            <p:strVal val="#ppt_x"/>
                                          </p:val>
                                        </p:tav>
                                        <p:tav tm="100000">
                                          <p:val>
                                            <p:strVal val="#ppt_x"/>
                                          </p:val>
                                        </p:tav>
                                      </p:tavLst>
                                    </p:anim>
                                    <p:anim calcmode="lin" valueType="num">
                                      <p:cBhvr>
                                        <p:cTn id="24"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500"/>
                                        <p:tgtEl>
                                          <p:spTgt spid="10"/>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2">
                                            <p:txEl>
                                              <p:pRg st="2" end="2"/>
                                            </p:txEl>
                                          </p:spTgt>
                                        </p:tgtEl>
                                        <p:attrNameLst>
                                          <p:attrName>style.visibility</p:attrName>
                                        </p:attrNameLst>
                                      </p:cBhvr>
                                      <p:to>
                                        <p:strVal val="visible"/>
                                      </p:to>
                                    </p:set>
                                    <p:animEffect transition="in" filter="fade">
                                      <p:cBhvr>
                                        <p:cTn id="34" dur="500"/>
                                        <p:tgtEl>
                                          <p:spTgt spid="2">
                                            <p:txEl>
                                              <p:pRg st="2" end="2"/>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nodeType="click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fade">
                                      <p:cBhvr>
                                        <p:cTn id="39" dur="1000"/>
                                        <p:tgtEl>
                                          <p:spTgt spid="13"/>
                                        </p:tgtEl>
                                      </p:cBhvr>
                                    </p:animEffect>
                                    <p:anim calcmode="lin" valueType="num">
                                      <p:cBhvr>
                                        <p:cTn id="40" dur="1000" fill="hold"/>
                                        <p:tgtEl>
                                          <p:spTgt spid="13"/>
                                        </p:tgtEl>
                                        <p:attrNameLst>
                                          <p:attrName>ppt_x</p:attrName>
                                        </p:attrNameLst>
                                      </p:cBhvr>
                                      <p:tavLst>
                                        <p:tav tm="0">
                                          <p:val>
                                            <p:strVal val="#ppt_x"/>
                                          </p:val>
                                        </p:tav>
                                        <p:tav tm="100000">
                                          <p:val>
                                            <p:strVal val="#ppt_x"/>
                                          </p:val>
                                        </p:tav>
                                      </p:tavLst>
                                    </p:anim>
                                    <p:anim calcmode="lin" valueType="num">
                                      <p:cBhvr>
                                        <p:cTn id="41"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42" presetClass="entr" presetSubtype="0" fill="hold" grpId="0" nodeType="clickEffect">
                                  <p:stCondLst>
                                    <p:cond delay="0"/>
                                  </p:stCondLst>
                                  <p:childTnLst>
                                    <p:set>
                                      <p:cBhvr>
                                        <p:cTn id="45" dur="1" fill="hold">
                                          <p:stCondLst>
                                            <p:cond delay="0"/>
                                          </p:stCondLst>
                                        </p:cTn>
                                        <p:tgtEl>
                                          <p:spTgt spid="12"/>
                                        </p:tgtEl>
                                        <p:attrNameLst>
                                          <p:attrName>style.visibility</p:attrName>
                                        </p:attrNameLst>
                                      </p:cBhvr>
                                      <p:to>
                                        <p:strVal val="visible"/>
                                      </p:to>
                                    </p:set>
                                    <p:animEffect transition="in" filter="fade">
                                      <p:cBhvr>
                                        <p:cTn id="46" dur="1000"/>
                                        <p:tgtEl>
                                          <p:spTgt spid="12"/>
                                        </p:tgtEl>
                                      </p:cBhvr>
                                    </p:animEffect>
                                    <p:anim calcmode="lin" valueType="num">
                                      <p:cBhvr>
                                        <p:cTn id="47" dur="1000" fill="hold"/>
                                        <p:tgtEl>
                                          <p:spTgt spid="12"/>
                                        </p:tgtEl>
                                        <p:attrNameLst>
                                          <p:attrName>ppt_x</p:attrName>
                                        </p:attrNameLst>
                                      </p:cBhvr>
                                      <p:tavLst>
                                        <p:tav tm="0">
                                          <p:val>
                                            <p:strVal val="#ppt_x"/>
                                          </p:val>
                                        </p:tav>
                                        <p:tav tm="100000">
                                          <p:val>
                                            <p:strVal val="#ppt_x"/>
                                          </p:val>
                                        </p:tav>
                                      </p:tavLst>
                                    </p:anim>
                                    <p:anim calcmode="lin" valueType="num">
                                      <p:cBhvr>
                                        <p:cTn id="48"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1" presetClass="entr" presetSubtype="1" fill="hold" grpId="0" nodeType="clickEffect">
                                  <p:stCondLst>
                                    <p:cond delay="0"/>
                                  </p:stCondLst>
                                  <p:childTnLst>
                                    <p:set>
                                      <p:cBhvr>
                                        <p:cTn id="52" dur="1" fill="hold">
                                          <p:stCondLst>
                                            <p:cond delay="0"/>
                                          </p:stCondLst>
                                        </p:cTn>
                                        <p:tgtEl>
                                          <p:spTgt spid="15"/>
                                        </p:tgtEl>
                                        <p:attrNameLst>
                                          <p:attrName>style.visibility</p:attrName>
                                        </p:attrNameLst>
                                      </p:cBhvr>
                                      <p:to>
                                        <p:strVal val="visible"/>
                                      </p:to>
                                    </p:set>
                                    <p:animEffect transition="in" filter="wheel(1)">
                                      <p:cBhvr>
                                        <p:cTn id="53" dur="2000"/>
                                        <p:tgtEl>
                                          <p:spTgt spid="15"/>
                                        </p:tgtEl>
                                      </p:cBhvr>
                                    </p:animEffect>
                                  </p:childTnLst>
                                </p:cTn>
                              </p:par>
                            </p:childTnLst>
                          </p:cTn>
                        </p:par>
                      </p:childTnLst>
                    </p:cTn>
                  </p:par>
                  <p:par>
                    <p:cTn id="54" fill="hold">
                      <p:stCondLst>
                        <p:cond delay="indefinite"/>
                      </p:stCondLst>
                      <p:childTnLst>
                        <p:par>
                          <p:cTn id="55" fill="hold">
                            <p:stCondLst>
                              <p:cond delay="0"/>
                            </p:stCondLst>
                            <p:childTnLst>
                              <p:par>
                                <p:cTn id="56" presetID="42" presetClass="entr" presetSubtype="0" fill="hold" grpId="0" nodeType="clickEffect">
                                  <p:stCondLst>
                                    <p:cond delay="0"/>
                                  </p:stCondLst>
                                  <p:childTnLst>
                                    <p:set>
                                      <p:cBhvr>
                                        <p:cTn id="57" dur="1" fill="hold">
                                          <p:stCondLst>
                                            <p:cond delay="0"/>
                                          </p:stCondLst>
                                        </p:cTn>
                                        <p:tgtEl>
                                          <p:spTgt spid="16"/>
                                        </p:tgtEl>
                                        <p:attrNameLst>
                                          <p:attrName>style.visibility</p:attrName>
                                        </p:attrNameLst>
                                      </p:cBhvr>
                                      <p:to>
                                        <p:strVal val="visible"/>
                                      </p:to>
                                    </p:set>
                                    <p:animEffect transition="in" filter="fade">
                                      <p:cBhvr>
                                        <p:cTn id="58" dur="1000"/>
                                        <p:tgtEl>
                                          <p:spTgt spid="16"/>
                                        </p:tgtEl>
                                      </p:cBhvr>
                                    </p:animEffect>
                                    <p:anim calcmode="lin" valueType="num">
                                      <p:cBhvr>
                                        <p:cTn id="59" dur="1000" fill="hold"/>
                                        <p:tgtEl>
                                          <p:spTgt spid="16"/>
                                        </p:tgtEl>
                                        <p:attrNameLst>
                                          <p:attrName>ppt_x</p:attrName>
                                        </p:attrNameLst>
                                      </p:cBhvr>
                                      <p:tavLst>
                                        <p:tav tm="0">
                                          <p:val>
                                            <p:strVal val="#ppt_x"/>
                                          </p:val>
                                        </p:tav>
                                        <p:tav tm="100000">
                                          <p:val>
                                            <p:strVal val="#ppt_x"/>
                                          </p:val>
                                        </p:tav>
                                      </p:tavLst>
                                    </p:anim>
                                    <p:anim calcmode="lin" valueType="num">
                                      <p:cBhvr>
                                        <p:cTn id="60" dur="1000" fill="hold"/>
                                        <p:tgtEl>
                                          <p:spTgt spid="16"/>
                                        </p:tgtEl>
                                        <p:attrNameLst>
                                          <p:attrName>ppt_y</p:attrName>
                                        </p:attrNameLst>
                                      </p:cBhvr>
                                      <p:tavLst>
                                        <p:tav tm="0">
                                          <p:val>
                                            <p:strVal val="#ppt_y+.1"/>
                                          </p:val>
                                        </p:tav>
                                        <p:tav tm="100000">
                                          <p:val>
                                            <p:strVal val="#ppt_y"/>
                                          </p:val>
                                        </p:tav>
                                      </p:tavLst>
                                    </p:anim>
                                  </p:childTnLst>
                                </p:cTn>
                              </p:par>
                              <p:par>
                                <p:cTn id="61" presetID="42" presetClass="entr" presetSubtype="0" fill="hold" grpId="0" nodeType="withEffect">
                                  <p:stCondLst>
                                    <p:cond delay="0"/>
                                  </p:stCondLst>
                                  <p:childTnLst>
                                    <p:set>
                                      <p:cBhvr>
                                        <p:cTn id="62" dur="1" fill="hold">
                                          <p:stCondLst>
                                            <p:cond delay="0"/>
                                          </p:stCondLst>
                                        </p:cTn>
                                        <p:tgtEl>
                                          <p:spTgt spid="18"/>
                                        </p:tgtEl>
                                        <p:attrNameLst>
                                          <p:attrName>style.visibility</p:attrName>
                                        </p:attrNameLst>
                                      </p:cBhvr>
                                      <p:to>
                                        <p:strVal val="visible"/>
                                      </p:to>
                                    </p:set>
                                    <p:animEffect transition="in" filter="fade">
                                      <p:cBhvr>
                                        <p:cTn id="63" dur="1000"/>
                                        <p:tgtEl>
                                          <p:spTgt spid="18"/>
                                        </p:tgtEl>
                                      </p:cBhvr>
                                    </p:animEffect>
                                    <p:anim calcmode="lin" valueType="num">
                                      <p:cBhvr>
                                        <p:cTn id="64" dur="1000" fill="hold"/>
                                        <p:tgtEl>
                                          <p:spTgt spid="18"/>
                                        </p:tgtEl>
                                        <p:attrNameLst>
                                          <p:attrName>ppt_x</p:attrName>
                                        </p:attrNameLst>
                                      </p:cBhvr>
                                      <p:tavLst>
                                        <p:tav tm="0">
                                          <p:val>
                                            <p:strVal val="#ppt_x"/>
                                          </p:val>
                                        </p:tav>
                                        <p:tav tm="100000">
                                          <p:val>
                                            <p:strVal val="#ppt_x"/>
                                          </p:val>
                                        </p:tav>
                                      </p:tavLst>
                                    </p:anim>
                                    <p:anim calcmode="lin" valueType="num">
                                      <p:cBhvr>
                                        <p:cTn id="65"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2">
                                            <p:txEl>
                                              <p:pRg st="3" end="3"/>
                                            </p:txEl>
                                          </p:spTgt>
                                        </p:tgtEl>
                                        <p:attrNameLst>
                                          <p:attrName>style.visibility</p:attrName>
                                        </p:attrNameLst>
                                      </p:cBhvr>
                                      <p:to>
                                        <p:strVal val="visible"/>
                                      </p:to>
                                    </p:set>
                                    <p:animEffect transition="in" filter="fade">
                                      <p:cBhvr>
                                        <p:cTn id="70" dur="500"/>
                                        <p:tgtEl>
                                          <p:spTgt spid="2">
                                            <p:txEl>
                                              <p:pRg st="3" end="3"/>
                                            </p:txEl>
                                          </p:spTgt>
                                        </p:tgtEl>
                                      </p:cBhvr>
                                    </p:animEffect>
                                  </p:childTnLst>
                                </p:cTn>
                              </p:par>
                            </p:childTnLst>
                          </p:cTn>
                        </p:par>
                      </p:childTnLst>
                    </p:cTn>
                  </p:par>
                  <p:par>
                    <p:cTn id="71" fill="hold">
                      <p:stCondLst>
                        <p:cond delay="indefinite"/>
                      </p:stCondLst>
                      <p:childTnLst>
                        <p:par>
                          <p:cTn id="72" fill="hold">
                            <p:stCondLst>
                              <p:cond delay="0"/>
                            </p:stCondLst>
                            <p:childTnLst>
                              <p:par>
                                <p:cTn id="73" presetID="42" presetClass="entr" presetSubtype="0" fill="hold" nodeType="clickEffect">
                                  <p:stCondLst>
                                    <p:cond delay="0"/>
                                  </p:stCondLst>
                                  <p:childTnLst>
                                    <p:set>
                                      <p:cBhvr>
                                        <p:cTn id="74" dur="1" fill="hold">
                                          <p:stCondLst>
                                            <p:cond delay="0"/>
                                          </p:stCondLst>
                                        </p:cTn>
                                        <p:tgtEl>
                                          <p:spTgt spid="2">
                                            <p:txEl>
                                              <p:pRg st="4" end="4"/>
                                            </p:txEl>
                                          </p:spTgt>
                                        </p:tgtEl>
                                        <p:attrNameLst>
                                          <p:attrName>style.visibility</p:attrName>
                                        </p:attrNameLst>
                                      </p:cBhvr>
                                      <p:to>
                                        <p:strVal val="visible"/>
                                      </p:to>
                                    </p:set>
                                    <p:animEffect transition="in" filter="fade">
                                      <p:cBhvr>
                                        <p:cTn id="75" dur="1000"/>
                                        <p:tgtEl>
                                          <p:spTgt spid="2">
                                            <p:txEl>
                                              <p:pRg st="4" end="4"/>
                                            </p:txEl>
                                          </p:spTgt>
                                        </p:tgtEl>
                                      </p:cBhvr>
                                    </p:animEffect>
                                    <p:anim calcmode="lin" valueType="num">
                                      <p:cBhvr>
                                        <p:cTn id="76" dur="1000" fill="hold"/>
                                        <p:tgtEl>
                                          <p:spTgt spid="2">
                                            <p:txEl>
                                              <p:pRg st="4" end="4"/>
                                            </p:txEl>
                                          </p:spTgt>
                                        </p:tgtEl>
                                        <p:attrNameLst>
                                          <p:attrName>ppt_x</p:attrName>
                                        </p:attrNameLst>
                                      </p:cBhvr>
                                      <p:tavLst>
                                        <p:tav tm="0">
                                          <p:val>
                                            <p:strVal val="#ppt_x"/>
                                          </p:val>
                                        </p:tav>
                                        <p:tav tm="100000">
                                          <p:val>
                                            <p:strVal val="#ppt_x"/>
                                          </p:val>
                                        </p:tav>
                                      </p:tavLst>
                                    </p:anim>
                                    <p:anim calcmode="lin" valueType="num">
                                      <p:cBhvr>
                                        <p:cTn id="77" dur="1000" fill="hold"/>
                                        <p:tgtEl>
                                          <p:spTgt spid="2">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0" grpId="0"/>
      <p:bldP spid="12" grpId="0"/>
      <p:bldP spid="16" grpId="0" animBg="1"/>
      <p:bldP spid="18"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en-US" altLang="zh-CN" b="1" dirty="0">
                <a:solidFill>
                  <a:srgbClr val="FF0000"/>
                </a:solidFill>
              </a:rPr>
              <a:t>ResourceManager</a:t>
            </a:r>
            <a:r>
              <a:rPr lang="zh-CN" altLang="en-US" b="1" dirty="0">
                <a:solidFill>
                  <a:srgbClr val="FF0000"/>
                </a:solidFill>
              </a:rPr>
              <a:t>（</a:t>
            </a:r>
            <a:r>
              <a:rPr lang="en-US" altLang="zh-CN" b="1" dirty="0">
                <a:solidFill>
                  <a:srgbClr val="FF0000"/>
                </a:solidFill>
              </a:rPr>
              <a:t>RM</a:t>
            </a:r>
            <a:r>
              <a:rPr lang="zh-CN" altLang="en-US" b="1" dirty="0">
                <a:solidFill>
                  <a:srgbClr val="FF0000"/>
                </a:solidFill>
              </a:rPr>
              <a:t>）</a:t>
            </a:r>
            <a:endParaRPr lang="en-US" altLang="zh-CN" b="1" dirty="0">
              <a:solidFill>
                <a:srgbClr val="FF0000"/>
              </a:solidFill>
            </a:endParaRPr>
          </a:p>
          <a:p>
            <a:pPr marL="0" indent="0">
              <a:buNone/>
            </a:pPr>
            <a:r>
              <a:rPr lang="en-US" altLang="zh-CN" sz="1400" dirty="0">
                <a:solidFill>
                  <a:schemeClr val="tx1"/>
                </a:solidFill>
              </a:rPr>
              <a:t>YARN</a:t>
            </a:r>
            <a:r>
              <a:rPr lang="zh-CN" altLang="en-US" sz="1400" dirty="0">
                <a:solidFill>
                  <a:schemeClr val="tx1"/>
                </a:solidFill>
              </a:rPr>
              <a:t>集群中的主角色，决定系统中所有应用程序之间资源分配的最终权限，即最终仲裁者。</a:t>
            </a:r>
          </a:p>
          <a:p>
            <a:pPr marL="0" indent="0">
              <a:buNone/>
            </a:pPr>
            <a:r>
              <a:rPr lang="zh-CN" altLang="en-US" sz="1400" dirty="0">
                <a:solidFill>
                  <a:schemeClr val="tx1"/>
                </a:solidFill>
              </a:rPr>
              <a:t>接收用户的作业提交，并通过</a:t>
            </a:r>
            <a:r>
              <a:rPr lang="en-US" altLang="zh-CN" sz="1400" dirty="0">
                <a:solidFill>
                  <a:schemeClr val="tx1"/>
                </a:solidFill>
              </a:rPr>
              <a:t>NM</a:t>
            </a:r>
            <a:r>
              <a:rPr lang="zh-CN" altLang="en-US" sz="1400" dirty="0">
                <a:solidFill>
                  <a:schemeClr val="tx1"/>
                </a:solidFill>
              </a:rPr>
              <a:t>分配、管理各个机器上的计算资源。</a:t>
            </a:r>
            <a:endParaRPr lang="en-US" altLang="zh-CN" sz="1400" dirty="0">
              <a:solidFill>
                <a:schemeClr val="tx1"/>
              </a:solidFill>
            </a:endParaRPr>
          </a:p>
          <a:p>
            <a:r>
              <a:rPr lang="en-US" altLang="zh-CN" b="1" dirty="0">
                <a:solidFill>
                  <a:srgbClr val="FF0000"/>
                </a:solidFill>
              </a:rPr>
              <a:t>NodeManager</a:t>
            </a:r>
            <a:r>
              <a:rPr lang="zh-CN" altLang="en-US" b="1" dirty="0">
                <a:solidFill>
                  <a:srgbClr val="FF0000"/>
                </a:solidFill>
              </a:rPr>
              <a:t>（</a:t>
            </a:r>
            <a:r>
              <a:rPr lang="en-US" altLang="zh-CN" b="1" dirty="0">
                <a:solidFill>
                  <a:srgbClr val="FF0000"/>
                </a:solidFill>
              </a:rPr>
              <a:t>NM</a:t>
            </a:r>
            <a:r>
              <a:rPr lang="zh-CN" altLang="en-US" b="1" dirty="0">
                <a:solidFill>
                  <a:srgbClr val="FF0000"/>
                </a:solidFill>
              </a:rPr>
              <a:t>）</a:t>
            </a:r>
            <a:endParaRPr lang="en-US" altLang="zh-CN" b="1" dirty="0">
              <a:solidFill>
                <a:srgbClr val="FF0000"/>
              </a:solidFill>
            </a:endParaRPr>
          </a:p>
          <a:p>
            <a:pPr marL="0" indent="0">
              <a:buNone/>
            </a:pPr>
            <a:r>
              <a:rPr lang="en-US" altLang="zh-CN" sz="1400" dirty="0">
                <a:solidFill>
                  <a:schemeClr val="tx1"/>
                </a:solidFill>
              </a:rPr>
              <a:t>YARN</a:t>
            </a:r>
            <a:r>
              <a:rPr lang="zh-CN" altLang="en-US" sz="1400" dirty="0">
                <a:solidFill>
                  <a:schemeClr val="tx1"/>
                </a:solidFill>
              </a:rPr>
              <a:t>中的从角色，一台机器上一个，负责管理本机器上的计算资源。</a:t>
            </a:r>
          </a:p>
          <a:p>
            <a:pPr marL="0" indent="0">
              <a:buNone/>
            </a:pPr>
            <a:r>
              <a:rPr lang="zh-CN" altLang="en-US" sz="1400" dirty="0">
                <a:solidFill>
                  <a:schemeClr val="tx1"/>
                </a:solidFill>
              </a:rPr>
              <a:t>根据</a:t>
            </a:r>
            <a:r>
              <a:rPr lang="en-US" altLang="zh-CN" sz="1400" dirty="0">
                <a:solidFill>
                  <a:schemeClr val="tx1"/>
                </a:solidFill>
              </a:rPr>
              <a:t>RM</a:t>
            </a:r>
            <a:r>
              <a:rPr lang="zh-CN" altLang="en-US" sz="1400" dirty="0">
                <a:solidFill>
                  <a:schemeClr val="tx1"/>
                </a:solidFill>
              </a:rPr>
              <a:t>命令，启动</a:t>
            </a:r>
            <a:r>
              <a:rPr lang="en-US" altLang="zh-CN" sz="1400" dirty="0">
                <a:solidFill>
                  <a:schemeClr val="tx1"/>
                </a:solidFill>
              </a:rPr>
              <a:t>Container</a:t>
            </a:r>
            <a:r>
              <a:rPr lang="zh-CN" altLang="en-US" sz="1400" dirty="0">
                <a:solidFill>
                  <a:schemeClr val="tx1"/>
                </a:solidFill>
              </a:rPr>
              <a:t>容器、监视容器的资源使用情况。并且向</a:t>
            </a:r>
            <a:r>
              <a:rPr lang="en-US" altLang="zh-CN" sz="1400" dirty="0">
                <a:solidFill>
                  <a:schemeClr val="tx1"/>
                </a:solidFill>
              </a:rPr>
              <a:t>RM</a:t>
            </a:r>
            <a:r>
              <a:rPr lang="zh-CN" altLang="en-US" sz="1400" dirty="0">
                <a:solidFill>
                  <a:schemeClr val="tx1"/>
                </a:solidFill>
              </a:rPr>
              <a:t>主角色汇报资源使用情况。</a:t>
            </a:r>
            <a:endParaRPr lang="en-US" altLang="zh-CN" b="1" dirty="0">
              <a:solidFill>
                <a:srgbClr val="FF0000"/>
              </a:solidFill>
            </a:endParaRPr>
          </a:p>
          <a:p>
            <a:r>
              <a:rPr lang="en-US" altLang="zh-CN" b="1" dirty="0">
                <a:solidFill>
                  <a:srgbClr val="FF0000"/>
                </a:solidFill>
              </a:rPr>
              <a:t>ApplicationMaster</a:t>
            </a:r>
            <a:r>
              <a:rPr lang="zh-CN" altLang="en-US" b="1" dirty="0">
                <a:solidFill>
                  <a:srgbClr val="FF0000"/>
                </a:solidFill>
              </a:rPr>
              <a:t>（</a:t>
            </a:r>
            <a:r>
              <a:rPr lang="en-US" altLang="zh-CN" b="1" dirty="0">
                <a:solidFill>
                  <a:srgbClr val="FF0000"/>
                </a:solidFill>
              </a:rPr>
              <a:t>AM</a:t>
            </a:r>
            <a:r>
              <a:rPr lang="zh-CN" altLang="en-US" b="1" dirty="0">
                <a:solidFill>
                  <a:srgbClr val="FF0000"/>
                </a:solidFill>
              </a:rPr>
              <a:t>）</a:t>
            </a:r>
            <a:endParaRPr lang="en-US" altLang="zh-CN" b="1" dirty="0">
              <a:solidFill>
                <a:srgbClr val="FF0000"/>
              </a:solidFill>
            </a:endParaRPr>
          </a:p>
          <a:p>
            <a:pPr marL="0" indent="0">
              <a:buNone/>
            </a:pPr>
            <a:r>
              <a:rPr lang="zh-CN" altLang="en-US" sz="1400" dirty="0">
                <a:solidFill>
                  <a:schemeClr val="tx1"/>
                </a:solidFill>
              </a:rPr>
              <a:t>用户提交的每个应用程序均包含一个</a:t>
            </a:r>
            <a:r>
              <a:rPr lang="en-US" altLang="zh-CN" sz="1400" dirty="0">
                <a:solidFill>
                  <a:schemeClr val="tx1"/>
                </a:solidFill>
              </a:rPr>
              <a:t>AM</a:t>
            </a:r>
            <a:r>
              <a:rPr lang="zh-CN" altLang="en-US" sz="1400" dirty="0">
                <a:solidFill>
                  <a:schemeClr val="tx1"/>
                </a:solidFill>
              </a:rPr>
              <a:t>。</a:t>
            </a:r>
            <a:endParaRPr lang="en-US" altLang="zh-CN" sz="1400" dirty="0">
              <a:solidFill>
                <a:schemeClr val="tx1"/>
              </a:solidFill>
            </a:endParaRPr>
          </a:p>
          <a:p>
            <a:pPr marL="0" indent="0">
              <a:buNone/>
            </a:pPr>
            <a:r>
              <a:rPr lang="zh-CN" altLang="en-US" sz="1400" dirty="0">
                <a:solidFill>
                  <a:schemeClr val="tx1"/>
                </a:solidFill>
              </a:rPr>
              <a:t>应用程序内的“老大”，负责程序内部各阶段的资源申请，监督程序的执行情况。</a:t>
            </a:r>
          </a:p>
          <a:p>
            <a:pPr marL="0" indent="0">
              <a:buNone/>
            </a:pPr>
            <a:endParaRPr lang="zh-CN" altLang="en-US" sz="1400" dirty="0">
              <a:solidFill>
                <a:schemeClr val="tx1"/>
              </a:solidFill>
            </a:endParaRPr>
          </a:p>
        </p:txBody>
      </p:sp>
      <p:sp>
        <p:nvSpPr>
          <p:cNvPr id="5" name="标题 4"/>
          <p:cNvSpPr>
            <a:spLocks noGrp="1"/>
          </p:cNvSpPr>
          <p:nvPr>
            <p:ph type="title"/>
          </p:nvPr>
        </p:nvSpPr>
        <p:spPr/>
        <p:txBody>
          <a:bodyPr/>
          <a:lstStyle/>
          <a:p>
            <a:r>
              <a:rPr lang="en-US" altLang="zh-CN" dirty="0"/>
              <a:t>YARN</a:t>
            </a:r>
            <a:r>
              <a:rPr lang="zh-CN" altLang="en-US" dirty="0"/>
              <a:t>架构体系</a:t>
            </a:r>
          </a:p>
        </p:txBody>
      </p:sp>
      <p:sp>
        <p:nvSpPr>
          <p:cNvPr id="6" name="文本占位符 5"/>
          <p:cNvSpPr>
            <a:spLocks noGrp="1"/>
          </p:cNvSpPr>
          <p:nvPr>
            <p:ph type="body" sz="quarter" idx="10"/>
          </p:nvPr>
        </p:nvSpPr>
        <p:spPr/>
        <p:txBody>
          <a:bodyPr/>
          <a:lstStyle/>
          <a:p>
            <a:r>
              <a:rPr lang="en-US" altLang="zh-CN" dirty="0"/>
              <a:t>3</a:t>
            </a:r>
            <a:r>
              <a:rPr lang="zh-CN" altLang="en-US" dirty="0"/>
              <a:t>大组件</a:t>
            </a:r>
          </a:p>
        </p:txBody>
      </p:sp>
      <p:pic>
        <p:nvPicPr>
          <p:cNvPr id="26626" name="Picture 2" descr="MapReduce NextGen Architectu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47316" y="2981548"/>
            <a:ext cx="5692562" cy="35235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499434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en-US" altLang="zh-CN" sz="1400" dirty="0"/>
              <a:t>Container </a:t>
            </a:r>
            <a:r>
              <a:rPr lang="zh-CN" altLang="zh-CN" sz="1400" dirty="0"/>
              <a:t>是</a:t>
            </a:r>
            <a:r>
              <a:rPr lang="en-US" altLang="zh-CN" sz="1400" dirty="0"/>
              <a:t>YARN </a:t>
            </a:r>
            <a:r>
              <a:rPr lang="zh-CN" altLang="zh-CN" sz="1400" dirty="0"/>
              <a:t>中的</a:t>
            </a:r>
            <a:r>
              <a:rPr lang="zh-CN" altLang="zh-CN" sz="1400" dirty="0">
                <a:solidFill>
                  <a:srgbClr val="FF0000"/>
                </a:solidFill>
              </a:rPr>
              <a:t>资源抽象</a:t>
            </a:r>
            <a:r>
              <a:rPr lang="zh-CN" altLang="zh-CN" sz="1400" dirty="0"/>
              <a:t>，它</a:t>
            </a:r>
            <a:r>
              <a:rPr lang="zh-CN" altLang="zh-CN" sz="1400" dirty="0">
                <a:solidFill>
                  <a:srgbClr val="FF0000"/>
                </a:solidFill>
              </a:rPr>
              <a:t>封装了某个节点上的多维度资源</a:t>
            </a:r>
            <a:r>
              <a:rPr lang="zh-CN" altLang="zh-CN" sz="1400" dirty="0"/>
              <a:t>，如内存、</a:t>
            </a:r>
            <a:r>
              <a:rPr lang="en-US" altLang="zh-CN" sz="1400" dirty="0"/>
              <a:t>CPU</a:t>
            </a:r>
            <a:r>
              <a:rPr lang="zh-CN" altLang="zh-CN" sz="1400" dirty="0"/>
              <a:t>、磁盘、网络等，当</a:t>
            </a:r>
            <a:r>
              <a:rPr lang="en-US" altLang="zh-CN" sz="1400" dirty="0"/>
              <a:t> AM </a:t>
            </a:r>
            <a:r>
              <a:rPr lang="zh-CN" altLang="zh-CN" sz="1400" dirty="0"/>
              <a:t>向</a:t>
            </a:r>
            <a:r>
              <a:rPr lang="en-US" altLang="zh-CN" sz="1400" dirty="0"/>
              <a:t> RM </a:t>
            </a:r>
            <a:r>
              <a:rPr lang="zh-CN" altLang="zh-CN" sz="1400" dirty="0"/>
              <a:t>申请资源时，</a:t>
            </a:r>
            <a:r>
              <a:rPr lang="en-US" altLang="zh-CN" sz="1400" dirty="0"/>
              <a:t> RM </a:t>
            </a:r>
            <a:r>
              <a:rPr lang="zh-CN" altLang="zh-CN" sz="1400" dirty="0"/>
              <a:t>为</a:t>
            </a:r>
            <a:r>
              <a:rPr lang="en-US" altLang="zh-CN" sz="1400" dirty="0"/>
              <a:t> AM </a:t>
            </a:r>
            <a:r>
              <a:rPr lang="zh-CN" altLang="zh-CN" sz="1400" dirty="0"/>
              <a:t>返回的资源便是用</a:t>
            </a:r>
            <a:r>
              <a:rPr lang="en-US" altLang="zh-CN" sz="1400" dirty="0"/>
              <a:t> Container</a:t>
            </a:r>
            <a:r>
              <a:rPr lang="zh-CN" altLang="zh-CN" sz="1400" dirty="0"/>
              <a:t>表示的。</a:t>
            </a:r>
            <a:r>
              <a:rPr lang="en-US" altLang="zh-CN" sz="1400" dirty="0"/>
              <a:t>YARN </a:t>
            </a:r>
            <a:r>
              <a:rPr lang="zh-CN" altLang="zh-CN" sz="1400" dirty="0"/>
              <a:t>会为每个任务分配一个</a:t>
            </a:r>
            <a:r>
              <a:rPr lang="en-US" altLang="zh-CN" sz="1400" dirty="0"/>
              <a:t> Container</a:t>
            </a:r>
            <a:r>
              <a:rPr lang="zh-CN" altLang="zh-CN" sz="1400" dirty="0"/>
              <a:t>，且该任务只能使用该</a:t>
            </a:r>
            <a:r>
              <a:rPr lang="en-US" altLang="zh-CN" sz="1400" dirty="0"/>
              <a:t> Container </a:t>
            </a:r>
            <a:r>
              <a:rPr lang="zh-CN" altLang="zh-CN" sz="1400" dirty="0"/>
              <a:t>中描述的资源。需要注意的是，</a:t>
            </a:r>
            <a:r>
              <a:rPr lang="en-US" altLang="zh-CN" sz="1400" dirty="0"/>
              <a:t> Container </a:t>
            </a:r>
            <a:r>
              <a:rPr lang="zh-CN" altLang="zh-CN" sz="1400" dirty="0"/>
              <a:t>不同于</a:t>
            </a:r>
            <a:r>
              <a:rPr lang="en-US" altLang="zh-CN" sz="1400" dirty="0"/>
              <a:t> MRv1 </a:t>
            </a:r>
            <a:r>
              <a:rPr lang="zh-CN" altLang="zh-CN" sz="1400" dirty="0"/>
              <a:t>中的</a:t>
            </a:r>
            <a:r>
              <a:rPr lang="en-US" altLang="zh-CN" sz="1400" dirty="0"/>
              <a:t> slot</a:t>
            </a:r>
            <a:r>
              <a:rPr lang="zh-CN" altLang="en-US" sz="1400" dirty="0"/>
              <a:t>（槽位）</a:t>
            </a:r>
            <a:r>
              <a:rPr lang="zh-CN" altLang="zh-CN" sz="1400" dirty="0"/>
              <a:t>，它是一个动态资源划分单位，是根据应用程序的需求动态生成的。</a:t>
            </a:r>
            <a:endParaRPr lang="en-US" altLang="zh-CN" sz="1400" dirty="0"/>
          </a:p>
          <a:p>
            <a:r>
              <a:rPr lang="zh-CN" altLang="en-US" sz="1400" dirty="0"/>
              <a:t>当下</a:t>
            </a:r>
            <a:r>
              <a:rPr lang="en-US" altLang="zh-CN" sz="1400" dirty="0"/>
              <a:t>YARN</a:t>
            </a:r>
            <a:r>
              <a:rPr lang="zh-CN" altLang="zh-CN" sz="1400" dirty="0"/>
              <a:t>仅支持</a:t>
            </a:r>
            <a:r>
              <a:rPr lang="en-US" altLang="zh-CN" sz="1400" b="1" dirty="0">
                <a:solidFill>
                  <a:srgbClr val="FF0000"/>
                </a:solidFill>
              </a:rPr>
              <a:t>CPU</a:t>
            </a:r>
            <a:r>
              <a:rPr lang="zh-CN" altLang="zh-CN" sz="1400" b="1" dirty="0">
                <a:solidFill>
                  <a:srgbClr val="FF0000"/>
                </a:solidFill>
              </a:rPr>
              <a:t>和内存</a:t>
            </a:r>
            <a:r>
              <a:rPr lang="zh-CN" altLang="zh-CN" sz="1400" dirty="0"/>
              <a:t>两种资源，</a:t>
            </a:r>
            <a:r>
              <a:rPr lang="zh-CN" altLang="en-US" sz="1400" dirty="0"/>
              <a:t>底层</a:t>
            </a:r>
            <a:r>
              <a:rPr lang="zh-CN" altLang="zh-CN" sz="1400" dirty="0"/>
              <a:t>使用了轻量级资源隔离机制</a:t>
            </a:r>
            <a:r>
              <a:rPr lang="en-US" altLang="zh-CN" sz="1400" dirty="0"/>
              <a:t>Cgroups</a:t>
            </a:r>
            <a:r>
              <a:rPr lang="zh-CN" altLang="zh-CN" sz="1400" dirty="0"/>
              <a:t>进行资源隔离 。</a:t>
            </a:r>
          </a:p>
          <a:p>
            <a:pPr marL="0" indent="0">
              <a:buNone/>
            </a:pPr>
            <a:endParaRPr lang="en-US" altLang="zh-CN" sz="1400" dirty="0">
              <a:solidFill>
                <a:schemeClr val="tx1"/>
              </a:solidFill>
            </a:endParaRPr>
          </a:p>
        </p:txBody>
      </p:sp>
      <p:sp>
        <p:nvSpPr>
          <p:cNvPr id="5" name="标题 4"/>
          <p:cNvSpPr>
            <a:spLocks noGrp="1"/>
          </p:cNvSpPr>
          <p:nvPr>
            <p:ph type="title"/>
          </p:nvPr>
        </p:nvSpPr>
        <p:spPr/>
        <p:txBody>
          <a:bodyPr/>
          <a:lstStyle/>
          <a:p>
            <a:r>
              <a:rPr lang="en-US" altLang="zh-CN" dirty="0"/>
              <a:t>YARN</a:t>
            </a:r>
            <a:r>
              <a:rPr lang="zh-CN" altLang="en-US" dirty="0"/>
              <a:t>架构体系</a:t>
            </a:r>
          </a:p>
        </p:txBody>
      </p:sp>
      <p:sp>
        <p:nvSpPr>
          <p:cNvPr id="6" name="文本占位符 5"/>
          <p:cNvSpPr>
            <a:spLocks noGrp="1"/>
          </p:cNvSpPr>
          <p:nvPr>
            <p:ph type="body" sz="quarter" idx="10"/>
          </p:nvPr>
        </p:nvSpPr>
        <p:spPr/>
        <p:txBody>
          <a:bodyPr/>
          <a:lstStyle/>
          <a:p>
            <a:r>
              <a:rPr lang="en-US" altLang="zh-CN" dirty="0"/>
              <a:t>Container</a:t>
            </a:r>
            <a:r>
              <a:rPr lang="zh-CN" altLang="en-US" dirty="0"/>
              <a:t>容器</a:t>
            </a:r>
          </a:p>
        </p:txBody>
      </p:sp>
      <p:pic>
        <p:nvPicPr>
          <p:cNvPr id="30722" name="Picture 2" descr="Yarn Tutorial"/>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58496" y="3593437"/>
            <a:ext cx="5271301" cy="28968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450868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en-US" altLang="zh-CN" dirty="0"/>
              <a:t>MR</a:t>
            </a:r>
            <a:r>
              <a:rPr lang="zh-CN" altLang="en-US" dirty="0"/>
              <a:t>作业状态汇报   </a:t>
            </a:r>
            <a:r>
              <a:rPr lang="en-US" altLang="zh-CN" dirty="0"/>
              <a:t>Container</a:t>
            </a:r>
            <a:r>
              <a:rPr lang="zh-CN" altLang="en-US" dirty="0"/>
              <a:t>（</a:t>
            </a:r>
            <a:r>
              <a:rPr lang="en-US" altLang="zh-CN" dirty="0"/>
              <a:t>Map|Reduce Task</a:t>
            </a:r>
            <a:r>
              <a:rPr lang="zh-CN" altLang="en-US" dirty="0"/>
              <a:t>）</a:t>
            </a:r>
            <a:r>
              <a:rPr lang="en-US" altLang="zh-CN" dirty="0"/>
              <a:t>--&gt;Container</a:t>
            </a:r>
            <a:r>
              <a:rPr lang="zh-CN" altLang="en-US" dirty="0"/>
              <a:t>（</a:t>
            </a:r>
            <a:r>
              <a:rPr lang="en-US" altLang="zh-CN" dirty="0"/>
              <a:t>MrAppMaster</a:t>
            </a:r>
            <a:r>
              <a:rPr lang="zh-CN" altLang="en-US" dirty="0"/>
              <a:t>）</a:t>
            </a:r>
            <a:endParaRPr lang="en-US" altLang="zh-CN" dirty="0"/>
          </a:p>
          <a:p>
            <a:r>
              <a:rPr lang="en-US" altLang="zh-CN" dirty="0"/>
              <a:t>MR</a:t>
            </a:r>
            <a:r>
              <a:rPr lang="zh-CN" altLang="en-US" dirty="0"/>
              <a:t>作业提交   </a:t>
            </a:r>
            <a:r>
              <a:rPr lang="en-US" altLang="zh-CN" dirty="0"/>
              <a:t>Client--&gt;RM</a:t>
            </a:r>
          </a:p>
          <a:p>
            <a:r>
              <a:rPr lang="zh-CN" altLang="en-US" dirty="0"/>
              <a:t>节点的状态汇报 </a:t>
            </a:r>
            <a:r>
              <a:rPr lang="en-US" altLang="zh-CN" dirty="0"/>
              <a:t>  NM--&gt;RM</a:t>
            </a:r>
          </a:p>
          <a:p>
            <a:r>
              <a:rPr lang="zh-CN" altLang="en-US" dirty="0"/>
              <a:t>资源的申请   </a:t>
            </a:r>
            <a:r>
              <a:rPr lang="en-US" altLang="zh-CN" dirty="0"/>
              <a:t>MrAppMaster--&gt;RM</a:t>
            </a:r>
            <a:endParaRPr lang="zh-CN" altLang="en-US" dirty="0"/>
          </a:p>
        </p:txBody>
      </p:sp>
      <p:sp>
        <p:nvSpPr>
          <p:cNvPr id="5" name="标题 4"/>
          <p:cNvSpPr>
            <a:spLocks noGrp="1"/>
          </p:cNvSpPr>
          <p:nvPr>
            <p:ph type="title"/>
          </p:nvPr>
        </p:nvSpPr>
        <p:spPr/>
        <p:txBody>
          <a:bodyPr/>
          <a:lstStyle/>
          <a:p>
            <a:r>
              <a:rPr lang="en-US" altLang="zh-CN" dirty="0"/>
              <a:t>YARN</a:t>
            </a:r>
            <a:r>
              <a:rPr lang="zh-CN" altLang="en-US" dirty="0"/>
              <a:t>架构体系</a:t>
            </a:r>
          </a:p>
        </p:txBody>
      </p:sp>
      <p:sp>
        <p:nvSpPr>
          <p:cNvPr id="6" name="文本占位符 5"/>
          <p:cNvSpPr>
            <a:spLocks noGrp="1"/>
          </p:cNvSpPr>
          <p:nvPr>
            <p:ph type="body" sz="quarter" idx="10"/>
          </p:nvPr>
        </p:nvSpPr>
        <p:spPr/>
        <p:txBody>
          <a:bodyPr/>
          <a:lstStyle/>
          <a:p>
            <a:r>
              <a:rPr lang="zh-CN" altLang="en-US" dirty="0"/>
              <a:t>核心交互流程</a:t>
            </a:r>
          </a:p>
        </p:txBody>
      </p:sp>
      <p:pic>
        <p:nvPicPr>
          <p:cNvPr id="26626" name="Picture 2" descr="MapReduce NextGen Architectu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49524" y="3153399"/>
            <a:ext cx="7964661" cy="36246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93889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p:txBody>
          <a:bodyPr/>
          <a:lstStyle/>
          <a:p>
            <a:r>
              <a:rPr lang="en-US" altLang="zh-CN" dirty="0"/>
              <a:t>Apache Hadoop YARN</a:t>
            </a:r>
            <a:r>
              <a:rPr lang="zh-CN" altLang="en-US" dirty="0"/>
              <a:t>介绍</a:t>
            </a:r>
            <a:endParaRPr lang="en-US" altLang="zh-CN" dirty="0"/>
          </a:p>
          <a:p>
            <a:r>
              <a:rPr lang="en-US" altLang="zh-CN" dirty="0"/>
              <a:t>Apache Hadoop YARN</a:t>
            </a:r>
            <a:r>
              <a:rPr lang="zh-CN" altLang="en-US" dirty="0"/>
              <a:t>架构、组件</a:t>
            </a:r>
            <a:endParaRPr lang="en-US" altLang="zh-CN" dirty="0"/>
          </a:p>
          <a:p>
            <a:r>
              <a:rPr lang="zh-CN" altLang="en-US" dirty="0">
                <a:solidFill>
                  <a:srgbClr val="C00000"/>
                </a:solidFill>
              </a:rPr>
              <a:t>程序提交</a:t>
            </a:r>
            <a:r>
              <a:rPr lang="en-US" altLang="zh-CN" dirty="0">
                <a:solidFill>
                  <a:srgbClr val="C00000"/>
                </a:solidFill>
              </a:rPr>
              <a:t>YARN</a:t>
            </a:r>
            <a:r>
              <a:rPr lang="zh-CN" altLang="en-US" dirty="0">
                <a:solidFill>
                  <a:srgbClr val="C00000"/>
                </a:solidFill>
              </a:rPr>
              <a:t>交互流程</a:t>
            </a:r>
            <a:endParaRPr lang="en-US" altLang="zh-CN" dirty="0">
              <a:solidFill>
                <a:srgbClr val="C00000"/>
              </a:solidFill>
            </a:endParaRPr>
          </a:p>
          <a:p>
            <a:r>
              <a:rPr lang="en-US" altLang="zh-CN" dirty="0"/>
              <a:t>YARN</a:t>
            </a:r>
            <a:r>
              <a:rPr lang="zh-CN" altLang="en-US" dirty="0"/>
              <a:t>资源调度器</a:t>
            </a:r>
            <a:r>
              <a:rPr lang="en-US" altLang="zh-CN" dirty="0"/>
              <a:t>Scheduler</a:t>
            </a:r>
            <a:endParaRPr lang="zh-CN" altLang="en-US" dirty="0"/>
          </a:p>
        </p:txBody>
      </p:sp>
    </p:spTree>
    <p:extLst>
      <p:ext uri="{BB962C8B-B14F-4D97-AF65-F5344CB8AC3E}">
        <p14:creationId xmlns:p14="http://schemas.microsoft.com/office/powerpoint/2010/main" val="177083410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zh-CN" altLang="en-US" dirty="0">
                <a:solidFill>
                  <a:srgbClr val="FF0000"/>
                </a:solidFill>
              </a:rPr>
              <a:t>短应用程序</a:t>
            </a:r>
            <a:r>
              <a:rPr lang="zh-CN" altLang="en-US" dirty="0"/>
              <a:t>：指一定时间内（可能是秒级、分钟级或小时级，尽管天级别或者更长时间的也存在，但非常少）可运行完成并正常退出的应用程序，比如 </a:t>
            </a:r>
            <a:r>
              <a:rPr lang="en-US" altLang="zh-CN" dirty="0"/>
              <a:t>MapReduce </a:t>
            </a:r>
            <a:r>
              <a:rPr lang="zh-CN" altLang="en-US" dirty="0"/>
              <a:t>作业、 </a:t>
            </a:r>
            <a:r>
              <a:rPr lang="en-US" altLang="zh-CN" dirty="0"/>
              <a:t>Spark </a:t>
            </a:r>
            <a:r>
              <a:rPr lang="zh-CN" altLang="en-US" dirty="0"/>
              <a:t>作业等；</a:t>
            </a:r>
          </a:p>
          <a:p>
            <a:r>
              <a:rPr lang="zh-CN" altLang="en-US" dirty="0">
                <a:solidFill>
                  <a:srgbClr val="FF0000"/>
                </a:solidFill>
              </a:rPr>
              <a:t>长应用程序</a:t>
            </a:r>
            <a:r>
              <a:rPr lang="zh-CN" altLang="en-US" dirty="0"/>
              <a:t>：指不出意外，永不终止运行的应用程序，通常是一些服务，比如 </a:t>
            </a:r>
            <a:r>
              <a:rPr lang="en-US" altLang="zh-CN" dirty="0"/>
              <a:t>Storm Service</a:t>
            </a:r>
            <a:r>
              <a:rPr lang="zh-CN" altLang="en-US" dirty="0"/>
              <a:t>（主要包括 </a:t>
            </a:r>
            <a:r>
              <a:rPr lang="en-US" altLang="zh-CN" dirty="0"/>
              <a:t>Nimbus </a:t>
            </a:r>
            <a:r>
              <a:rPr lang="zh-CN" altLang="en-US" dirty="0"/>
              <a:t>和 </a:t>
            </a:r>
            <a:r>
              <a:rPr lang="en-US" altLang="zh-CN" dirty="0"/>
              <a:t>Supervisor </a:t>
            </a:r>
            <a:r>
              <a:rPr lang="zh-CN" altLang="en-US" dirty="0"/>
              <a:t>两类服务）， </a:t>
            </a:r>
            <a:r>
              <a:rPr lang="en-US" altLang="zh-CN" dirty="0"/>
              <a:t>Flink</a:t>
            </a:r>
            <a:r>
              <a:rPr lang="zh-CN" altLang="en-US" dirty="0"/>
              <a:t>（包括 </a:t>
            </a:r>
            <a:r>
              <a:rPr lang="en-US" altLang="zh-CN" dirty="0" err="1"/>
              <a:t>JobManager</a:t>
            </a:r>
            <a:r>
              <a:rPr lang="zh-CN" altLang="en-US" dirty="0"/>
              <a:t>和 </a:t>
            </a:r>
            <a:r>
              <a:rPr lang="en-US" altLang="zh-CN" dirty="0" err="1"/>
              <a:t>TaskManager</a:t>
            </a:r>
            <a:r>
              <a:rPr lang="zh-CN" altLang="en-US" dirty="0"/>
              <a:t>两类服务） 等，而它们本身作为一个框架提供了编程接口供用户使用。</a:t>
            </a:r>
            <a:endParaRPr lang="en-US" altLang="zh-CN" dirty="0"/>
          </a:p>
          <a:p>
            <a:r>
              <a:rPr lang="zh-CN" altLang="en-US" dirty="0"/>
              <a:t>尽管这两类应用程序作用不同，一类直接运行数据处理程序，一类用于部署服务（服务之上再运行数据处理程序），但运行在 </a:t>
            </a:r>
            <a:r>
              <a:rPr lang="en-US" altLang="zh-CN" dirty="0"/>
              <a:t>YARN </a:t>
            </a:r>
            <a:r>
              <a:rPr lang="zh-CN" altLang="en-US" dirty="0"/>
              <a:t>上的流程是相同的。</a:t>
            </a:r>
          </a:p>
          <a:p>
            <a:endParaRPr lang="zh-CN" altLang="en-US" dirty="0"/>
          </a:p>
        </p:txBody>
      </p:sp>
      <p:sp>
        <p:nvSpPr>
          <p:cNvPr id="5" name="标题 4"/>
          <p:cNvSpPr>
            <a:spLocks noGrp="1"/>
          </p:cNvSpPr>
          <p:nvPr>
            <p:ph type="title"/>
          </p:nvPr>
        </p:nvSpPr>
        <p:spPr/>
        <p:txBody>
          <a:bodyPr/>
          <a:lstStyle/>
          <a:p>
            <a:r>
              <a:rPr lang="zh-CN" altLang="en-US" dirty="0"/>
              <a:t>程序提交</a:t>
            </a:r>
            <a:r>
              <a:rPr lang="en-US" altLang="zh-CN" dirty="0"/>
              <a:t>YARN</a:t>
            </a:r>
            <a:r>
              <a:rPr lang="zh-CN" altLang="en-US" dirty="0"/>
              <a:t>交互流程</a:t>
            </a:r>
          </a:p>
        </p:txBody>
      </p:sp>
      <p:sp>
        <p:nvSpPr>
          <p:cNvPr id="6" name="文本占位符 5"/>
          <p:cNvSpPr>
            <a:spLocks noGrp="1"/>
          </p:cNvSpPr>
          <p:nvPr>
            <p:ph type="body" sz="quarter" idx="10"/>
          </p:nvPr>
        </p:nvSpPr>
        <p:spPr/>
        <p:txBody>
          <a:bodyPr/>
          <a:lstStyle/>
          <a:p>
            <a:r>
              <a:rPr lang="en-US" altLang="zh-CN" dirty="0"/>
              <a:t>YARN</a:t>
            </a:r>
            <a:r>
              <a:rPr lang="zh-CN" altLang="en-US" dirty="0"/>
              <a:t>上应用类型</a:t>
            </a:r>
          </a:p>
        </p:txBody>
      </p:sp>
      <p:pic>
        <p:nvPicPr>
          <p:cNvPr id="8" name="图片 7"/>
          <p:cNvPicPr/>
          <p:nvPr/>
        </p:nvPicPr>
        <p:blipFill>
          <a:blip r:embed="rId2" cstate="print">
            <a:extLst>
              <a:ext uri="{28A0092B-C50C-407E-A947-70E740481C1C}">
                <a14:useLocalDpi xmlns:a14="http://schemas.microsoft.com/office/drawing/2010/main" val="0"/>
              </a:ext>
            </a:extLst>
          </a:blip>
          <a:stretch>
            <a:fillRect/>
          </a:stretch>
        </p:blipFill>
        <p:spPr>
          <a:xfrm>
            <a:off x="2154613" y="4648912"/>
            <a:ext cx="7862131" cy="1884392"/>
          </a:xfrm>
          <a:prstGeom prst="rect">
            <a:avLst/>
          </a:prstGeom>
        </p:spPr>
      </p:pic>
    </p:spTree>
    <p:extLst>
      <p:ext uri="{BB962C8B-B14F-4D97-AF65-F5344CB8AC3E}">
        <p14:creationId xmlns:p14="http://schemas.microsoft.com/office/powerpoint/2010/main" val="279932324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zh-CN" altLang="zh-CN" dirty="0"/>
              <a:t>当用户向</a:t>
            </a:r>
            <a:r>
              <a:rPr lang="en-US" altLang="zh-CN" dirty="0"/>
              <a:t> YARN </a:t>
            </a:r>
            <a:r>
              <a:rPr lang="zh-CN" altLang="zh-CN" dirty="0"/>
              <a:t>中提交一个应用程序后，</a:t>
            </a:r>
            <a:r>
              <a:rPr lang="en-US" altLang="zh-CN" dirty="0"/>
              <a:t> YARN </a:t>
            </a:r>
            <a:r>
              <a:rPr lang="zh-CN" altLang="zh-CN" dirty="0"/>
              <a:t>将分两个阶段运行该应用程序 </a:t>
            </a:r>
            <a:r>
              <a:rPr lang="zh-CN" altLang="en-US" dirty="0"/>
              <a:t>。</a:t>
            </a:r>
            <a:endParaRPr lang="en-US" altLang="zh-CN" dirty="0"/>
          </a:p>
          <a:p>
            <a:pPr marL="0" indent="0">
              <a:buNone/>
            </a:pPr>
            <a:r>
              <a:rPr lang="zh-CN" altLang="zh-CN" dirty="0"/>
              <a:t>第一个阶段是启动</a:t>
            </a:r>
            <a:r>
              <a:rPr lang="en-US" altLang="zh-CN" dirty="0"/>
              <a:t> ApplicationMaster</a:t>
            </a:r>
            <a:r>
              <a:rPr lang="zh-CN" altLang="zh-CN" dirty="0"/>
              <a:t>；</a:t>
            </a:r>
            <a:endParaRPr lang="en-US" altLang="zh-CN" dirty="0"/>
          </a:p>
          <a:p>
            <a:pPr marL="0" indent="0">
              <a:buNone/>
            </a:pPr>
            <a:r>
              <a:rPr lang="zh-CN" altLang="zh-CN" dirty="0"/>
              <a:t>第二个阶段是由</a:t>
            </a:r>
            <a:r>
              <a:rPr lang="en-US" altLang="zh-CN" dirty="0"/>
              <a:t> ApplicationMaster </a:t>
            </a:r>
            <a:r>
              <a:rPr lang="zh-CN" altLang="zh-CN" dirty="0"/>
              <a:t>创建应用程序，为它申请资源，并监控它的整个运行过程，直到运行完成。</a:t>
            </a:r>
            <a:r>
              <a:rPr lang="en-US" altLang="zh-CN" dirty="0"/>
              <a:t> </a:t>
            </a:r>
            <a:endParaRPr lang="zh-CN" altLang="zh-CN" dirty="0"/>
          </a:p>
          <a:p>
            <a:endParaRPr lang="zh-CN" altLang="en-US" dirty="0"/>
          </a:p>
        </p:txBody>
      </p:sp>
      <p:sp>
        <p:nvSpPr>
          <p:cNvPr id="5" name="标题 4"/>
          <p:cNvSpPr>
            <a:spLocks noGrp="1"/>
          </p:cNvSpPr>
          <p:nvPr>
            <p:ph type="title"/>
          </p:nvPr>
        </p:nvSpPr>
        <p:spPr/>
        <p:txBody>
          <a:bodyPr/>
          <a:lstStyle/>
          <a:p>
            <a:r>
              <a:rPr lang="zh-CN" altLang="en-US" dirty="0"/>
              <a:t>程序提交</a:t>
            </a:r>
            <a:r>
              <a:rPr lang="en-US" altLang="zh-CN" dirty="0"/>
              <a:t>YARN</a:t>
            </a:r>
            <a:r>
              <a:rPr lang="zh-CN" altLang="en-US" dirty="0"/>
              <a:t>交互流程</a:t>
            </a:r>
          </a:p>
        </p:txBody>
      </p:sp>
      <p:sp>
        <p:nvSpPr>
          <p:cNvPr id="6" name="文本占位符 5"/>
          <p:cNvSpPr>
            <a:spLocks noGrp="1"/>
          </p:cNvSpPr>
          <p:nvPr>
            <p:ph type="body" sz="quarter" idx="10"/>
          </p:nvPr>
        </p:nvSpPr>
        <p:spPr/>
        <p:txBody>
          <a:bodyPr/>
          <a:lstStyle/>
          <a:p>
            <a:r>
              <a:rPr lang="zh-CN" altLang="en-US" dirty="0"/>
              <a:t>整体概述</a:t>
            </a:r>
          </a:p>
        </p:txBody>
      </p:sp>
      <p:pic>
        <p:nvPicPr>
          <p:cNvPr id="4098" name="Picture 2" descr="https://confluence.marcuschiu.com/download/attachments/15597992/YARN-MapReduce2-Architecture.png?version=6&amp;modificationDate=1590347445833&amp;api=v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87602" y="3200400"/>
            <a:ext cx="5973334" cy="3543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289130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pPr lvl="0"/>
            <a:r>
              <a:rPr lang="zh-CN" altLang="zh-CN" b="1" dirty="0"/>
              <a:t>第</a:t>
            </a:r>
            <a:r>
              <a:rPr lang="en-US" altLang="zh-CN" b="1" dirty="0"/>
              <a:t>1</a:t>
            </a:r>
            <a:r>
              <a:rPr lang="zh-CN" altLang="zh-CN" b="1" dirty="0"/>
              <a:t>步</a:t>
            </a:r>
            <a:r>
              <a:rPr lang="zh-CN" altLang="zh-CN" dirty="0"/>
              <a:t>、用户向</a:t>
            </a:r>
            <a:r>
              <a:rPr lang="en-US" altLang="zh-CN" dirty="0"/>
              <a:t>YARN</a:t>
            </a:r>
            <a:r>
              <a:rPr lang="zh-CN" altLang="zh-CN" dirty="0"/>
              <a:t>中提交应用程序，其中包括</a:t>
            </a:r>
            <a:r>
              <a:rPr lang="en-US" altLang="zh-CN" dirty="0"/>
              <a:t>ApplicationMaster</a:t>
            </a:r>
            <a:r>
              <a:rPr lang="zh-CN" altLang="zh-CN" dirty="0"/>
              <a:t>程序、启动</a:t>
            </a:r>
            <a:r>
              <a:rPr lang="en-US" altLang="zh-CN" dirty="0"/>
              <a:t>ApplicationMaster </a:t>
            </a:r>
            <a:r>
              <a:rPr lang="zh-CN" altLang="zh-CN" dirty="0"/>
              <a:t>的命令、用户程序等。</a:t>
            </a:r>
          </a:p>
          <a:p>
            <a:pPr lvl="0"/>
            <a:r>
              <a:rPr lang="zh-CN" altLang="zh-CN" b="1" dirty="0"/>
              <a:t>第</a:t>
            </a:r>
            <a:r>
              <a:rPr lang="en-US" altLang="zh-CN" b="1" dirty="0"/>
              <a:t>2</a:t>
            </a:r>
            <a:r>
              <a:rPr lang="zh-CN" altLang="zh-CN" b="1" dirty="0"/>
              <a:t>步</a:t>
            </a:r>
            <a:r>
              <a:rPr lang="zh-CN" altLang="zh-CN" dirty="0"/>
              <a:t>、</a:t>
            </a:r>
            <a:r>
              <a:rPr lang="en-US" altLang="zh-CN" dirty="0"/>
              <a:t>ResourceManager </a:t>
            </a:r>
            <a:r>
              <a:rPr lang="zh-CN" altLang="zh-CN" dirty="0"/>
              <a:t>为该应用程序分配第一个</a:t>
            </a:r>
            <a:r>
              <a:rPr lang="en-US" altLang="zh-CN" dirty="0"/>
              <a:t>Container</a:t>
            </a:r>
            <a:r>
              <a:rPr lang="zh-CN" altLang="zh-CN" dirty="0"/>
              <a:t>，并与对应的</a:t>
            </a:r>
            <a:r>
              <a:rPr lang="en-US" altLang="zh-CN" dirty="0"/>
              <a:t> NodeManager</a:t>
            </a:r>
            <a:r>
              <a:rPr lang="zh-CN" altLang="zh-CN" dirty="0"/>
              <a:t>通信，要求它在这个</a:t>
            </a:r>
            <a:r>
              <a:rPr lang="en-US" altLang="zh-CN" dirty="0"/>
              <a:t> Container</a:t>
            </a:r>
            <a:r>
              <a:rPr lang="zh-CN" altLang="zh-CN" dirty="0"/>
              <a:t>中启动应用程序的</a:t>
            </a:r>
            <a:r>
              <a:rPr lang="en-US" altLang="zh-CN" dirty="0"/>
              <a:t> ApplicationMaster</a:t>
            </a:r>
            <a:r>
              <a:rPr lang="zh-CN" altLang="zh-CN" dirty="0"/>
              <a:t>。</a:t>
            </a:r>
          </a:p>
          <a:p>
            <a:endParaRPr lang="zh-CN" altLang="en-US" dirty="0"/>
          </a:p>
        </p:txBody>
      </p:sp>
      <p:sp>
        <p:nvSpPr>
          <p:cNvPr id="5" name="标题 4"/>
          <p:cNvSpPr>
            <a:spLocks noGrp="1"/>
          </p:cNvSpPr>
          <p:nvPr>
            <p:ph type="title"/>
          </p:nvPr>
        </p:nvSpPr>
        <p:spPr/>
        <p:txBody>
          <a:bodyPr/>
          <a:lstStyle/>
          <a:p>
            <a:r>
              <a:rPr lang="zh-CN" altLang="en-US" dirty="0"/>
              <a:t>程序提交</a:t>
            </a:r>
            <a:r>
              <a:rPr lang="en-US" altLang="zh-CN" dirty="0"/>
              <a:t>YARN</a:t>
            </a:r>
            <a:r>
              <a:rPr lang="zh-CN" altLang="en-US" dirty="0"/>
              <a:t>交互流程</a:t>
            </a:r>
          </a:p>
        </p:txBody>
      </p:sp>
      <p:sp>
        <p:nvSpPr>
          <p:cNvPr id="6" name="文本占位符 5"/>
          <p:cNvSpPr>
            <a:spLocks noGrp="1"/>
          </p:cNvSpPr>
          <p:nvPr>
            <p:ph type="body" sz="quarter" idx="10"/>
          </p:nvPr>
        </p:nvSpPr>
        <p:spPr/>
        <p:txBody>
          <a:bodyPr/>
          <a:lstStyle/>
          <a:p>
            <a:r>
              <a:rPr lang="en-US" altLang="zh-CN" dirty="0"/>
              <a:t>MR</a:t>
            </a:r>
            <a:r>
              <a:rPr lang="zh-CN" altLang="en-US" dirty="0"/>
              <a:t>提交</a:t>
            </a:r>
            <a:r>
              <a:rPr lang="en-US" altLang="zh-CN" dirty="0"/>
              <a:t>YARN</a:t>
            </a:r>
            <a:r>
              <a:rPr lang="zh-CN" altLang="en-US" dirty="0"/>
              <a:t>交互流程</a:t>
            </a:r>
          </a:p>
        </p:txBody>
      </p:sp>
      <p:pic>
        <p:nvPicPr>
          <p:cNvPr id="10" name="Picture 2" descr="https://confluence.marcuschiu.com/download/attachments/15597992/YARN-MapReduce2-Architecture.png?version=6&amp;modificationDate=1590347445833&amp;api=v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87602" y="3200400"/>
            <a:ext cx="5973334" cy="3543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636449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zh-CN" altLang="en-US" b="1" dirty="0"/>
              <a:t>第</a:t>
            </a:r>
            <a:r>
              <a:rPr lang="en-US" altLang="zh-CN" b="1" dirty="0"/>
              <a:t>3</a:t>
            </a:r>
            <a:r>
              <a:rPr lang="zh-CN" altLang="en-US" b="1" dirty="0"/>
              <a:t>步</a:t>
            </a:r>
            <a:r>
              <a:rPr lang="zh-CN" altLang="en-US" dirty="0"/>
              <a:t>、</a:t>
            </a:r>
            <a:r>
              <a:rPr lang="en-US" altLang="zh-CN" dirty="0"/>
              <a:t>ApplicationMaster </a:t>
            </a:r>
            <a:r>
              <a:rPr lang="zh-CN" altLang="en-US" dirty="0"/>
              <a:t>首先向 </a:t>
            </a:r>
            <a:r>
              <a:rPr lang="en-US" altLang="zh-CN" dirty="0"/>
              <a:t>ResourceManager </a:t>
            </a:r>
            <a:r>
              <a:rPr lang="zh-CN" altLang="en-US" dirty="0"/>
              <a:t>注册，这样用户可以直接通过</a:t>
            </a:r>
            <a:r>
              <a:rPr lang="en-US" altLang="zh-CN" dirty="0"/>
              <a:t>ResourceManage </a:t>
            </a:r>
            <a:r>
              <a:rPr lang="zh-CN" altLang="en-US" dirty="0"/>
              <a:t>查看应用程序的运行状态，然后它将为各个任务申请资源，并监控它的运行状态，直到运行结束，即重复步骤 </a:t>
            </a:r>
            <a:r>
              <a:rPr lang="en-US" altLang="zh-CN" dirty="0"/>
              <a:t>4~7</a:t>
            </a:r>
            <a:r>
              <a:rPr lang="zh-CN" altLang="en-US" dirty="0"/>
              <a:t>。</a:t>
            </a:r>
          </a:p>
          <a:p>
            <a:r>
              <a:rPr lang="zh-CN" altLang="en-US" b="1" dirty="0"/>
              <a:t>第</a:t>
            </a:r>
            <a:r>
              <a:rPr lang="en-US" altLang="zh-CN" b="1" dirty="0"/>
              <a:t>4</a:t>
            </a:r>
            <a:r>
              <a:rPr lang="zh-CN" altLang="en-US" b="1" dirty="0"/>
              <a:t>步</a:t>
            </a:r>
            <a:r>
              <a:rPr lang="zh-CN" altLang="en-US" dirty="0"/>
              <a:t>、</a:t>
            </a:r>
            <a:r>
              <a:rPr lang="en-US" altLang="zh-CN" dirty="0"/>
              <a:t>ApplicationMaster </a:t>
            </a:r>
            <a:r>
              <a:rPr lang="zh-CN" altLang="en-US" dirty="0"/>
              <a:t>通过 </a:t>
            </a:r>
            <a:r>
              <a:rPr lang="en-US" altLang="zh-CN" dirty="0"/>
              <a:t>RPC </a:t>
            </a:r>
            <a:r>
              <a:rPr lang="zh-CN" altLang="en-US" dirty="0"/>
              <a:t>协议向 </a:t>
            </a:r>
            <a:r>
              <a:rPr lang="en-US" altLang="zh-CN" dirty="0"/>
              <a:t>ResourceManager </a:t>
            </a:r>
            <a:r>
              <a:rPr lang="zh-CN" altLang="en-US" dirty="0"/>
              <a:t>申请和领取资源。</a:t>
            </a:r>
          </a:p>
          <a:p>
            <a:endParaRPr lang="zh-CN" altLang="en-US" dirty="0"/>
          </a:p>
        </p:txBody>
      </p:sp>
      <p:sp>
        <p:nvSpPr>
          <p:cNvPr id="5" name="标题 4"/>
          <p:cNvSpPr>
            <a:spLocks noGrp="1"/>
          </p:cNvSpPr>
          <p:nvPr>
            <p:ph type="title"/>
          </p:nvPr>
        </p:nvSpPr>
        <p:spPr/>
        <p:txBody>
          <a:bodyPr/>
          <a:lstStyle/>
          <a:p>
            <a:r>
              <a:rPr lang="zh-CN" altLang="en-US" dirty="0"/>
              <a:t>程序提交</a:t>
            </a:r>
            <a:r>
              <a:rPr lang="en-US" altLang="zh-CN" dirty="0"/>
              <a:t>YARN</a:t>
            </a:r>
            <a:r>
              <a:rPr lang="zh-CN" altLang="en-US" dirty="0"/>
              <a:t>交互流程</a:t>
            </a:r>
          </a:p>
        </p:txBody>
      </p:sp>
      <p:sp>
        <p:nvSpPr>
          <p:cNvPr id="6" name="文本占位符 5"/>
          <p:cNvSpPr>
            <a:spLocks noGrp="1"/>
          </p:cNvSpPr>
          <p:nvPr>
            <p:ph type="body" sz="quarter" idx="10"/>
          </p:nvPr>
        </p:nvSpPr>
        <p:spPr/>
        <p:txBody>
          <a:bodyPr/>
          <a:lstStyle/>
          <a:p>
            <a:r>
              <a:rPr lang="en-US" altLang="zh-CN" dirty="0"/>
              <a:t>MR</a:t>
            </a:r>
            <a:r>
              <a:rPr lang="zh-CN" altLang="en-US" dirty="0"/>
              <a:t>提交</a:t>
            </a:r>
            <a:r>
              <a:rPr lang="en-US" altLang="zh-CN" dirty="0"/>
              <a:t>YARN</a:t>
            </a:r>
            <a:r>
              <a:rPr lang="zh-CN" altLang="en-US" dirty="0"/>
              <a:t>交互流程</a:t>
            </a:r>
          </a:p>
        </p:txBody>
      </p:sp>
      <p:pic>
        <p:nvPicPr>
          <p:cNvPr id="9" name="Picture 2" descr="https://confluence.marcuschiu.com/download/attachments/15597992/YARN-MapReduce2-Architecture.png?version=6&amp;modificationDate=1590347445833&amp;api=v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87602" y="3200400"/>
            <a:ext cx="5973334" cy="3543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10817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691FACA-E1ED-6A48-A1E4-D925AAC03039}"/>
              </a:ext>
            </a:extLst>
          </p:cNvPr>
          <p:cNvSpPr>
            <a:spLocks noGrp="1"/>
          </p:cNvSpPr>
          <p:nvPr>
            <p:ph type="body" sz="quarter" idx="10"/>
          </p:nvPr>
        </p:nvSpPr>
        <p:spPr/>
        <p:txBody>
          <a:bodyPr/>
          <a:lstStyle/>
          <a:p>
            <a:r>
              <a:rPr kumimoji="1" lang="zh-CN" altLang="en-US" dirty="0">
                <a:solidFill>
                  <a:schemeClr val="tx1"/>
                </a:solidFill>
              </a:rPr>
              <a:t>理解</a:t>
            </a:r>
            <a:r>
              <a:rPr kumimoji="1" lang="en-US" altLang="zh-CN" dirty="0">
                <a:solidFill>
                  <a:schemeClr val="tx1"/>
                </a:solidFill>
              </a:rPr>
              <a:t>MapReduce</a:t>
            </a:r>
            <a:r>
              <a:rPr kumimoji="1" lang="zh-CN" altLang="en-US" dirty="0">
                <a:solidFill>
                  <a:schemeClr val="tx1"/>
                </a:solidFill>
              </a:rPr>
              <a:t>思想</a:t>
            </a:r>
            <a:endParaRPr kumimoji="1" lang="en-US" altLang="zh-CN" dirty="0">
              <a:solidFill>
                <a:schemeClr val="tx1"/>
              </a:solidFill>
            </a:endParaRPr>
          </a:p>
          <a:p>
            <a:r>
              <a:rPr kumimoji="1" lang="en-US" altLang="zh-CN" dirty="0">
                <a:solidFill>
                  <a:srgbClr val="C00000"/>
                </a:solidFill>
              </a:rPr>
              <a:t>Hadoop MapReduce</a:t>
            </a:r>
            <a:r>
              <a:rPr kumimoji="1" lang="zh-CN" altLang="en-US" dirty="0">
                <a:solidFill>
                  <a:srgbClr val="C00000"/>
                </a:solidFill>
              </a:rPr>
              <a:t>设计构思</a:t>
            </a:r>
            <a:endParaRPr kumimoji="1" lang="en-US" altLang="zh-CN" dirty="0">
              <a:solidFill>
                <a:srgbClr val="C00000"/>
              </a:solidFill>
            </a:endParaRPr>
          </a:p>
          <a:p>
            <a:r>
              <a:rPr kumimoji="1" lang="en-US" altLang="zh-CN" dirty="0"/>
              <a:t>Hadoop MapReduce</a:t>
            </a:r>
            <a:r>
              <a:rPr kumimoji="1" lang="zh-CN" altLang="en-US" dirty="0"/>
              <a:t>介绍</a:t>
            </a:r>
            <a:endParaRPr kumimoji="1" lang="en-US" altLang="zh-CN" dirty="0"/>
          </a:p>
          <a:p>
            <a:r>
              <a:rPr kumimoji="1" lang="en-US" altLang="zh-CN" dirty="0"/>
              <a:t>Hadoop MapReduce</a:t>
            </a:r>
            <a:r>
              <a:rPr kumimoji="1" lang="zh-CN" altLang="en-US" dirty="0"/>
              <a:t>官方示例</a:t>
            </a:r>
            <a:endParaRPr kumimoji="1" lang="en-US" altLang="zh-CN" dirty="0"/>
          </a:p>
          <a:p>
            <a:r>
              <a:rPr kumimoji="1" lang="en-US" altLang="zh-CN" dirty="0"/>
              <a:t>Hadoop MapReduce Python</a:t>
            </a:r>
            <a:r>
              <a:rPr kumimoji="1" lang="zh-CN" altLang="en-US" dirty="0"/>
              <a:t>接口</a:t>
            </a:r>
            <a:endParaRPr kumimoji="1" lang="en-US" altLang="zh-CN" dirty="0"/>
          </a:p>
        </p:txBody>
      </p:sp>
    </p:spTree>
    <p:extLst>
      <p:ext uri="{BB962C8B-B14F-4D97-AF65-F5344CB8AC3E}">
        <p14:creationId xmlns:p14="http://schemas.microsoft.com/office/powerpoint/2010/main" val="248424693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pPr lvl="0"/>
            <a:r>
              <a:rPr lang="zh-CN" altLang="zh-CN" b="1" dirty="0"/>
              <a:t>第</a:t>
            </a:r>
            <a:r>
              <a:rPr lang="en-US" altLang="zh-CN" b="1" dirty="0"/>
              <a:t>5</a:t>
            </a:r>
            <a:r>
              <a:rPr lang="zh-CN" altLang="zh-CN" b="1" dirty="0"/>
              <a:t>步</a:t>
            </a:r>
            <a:r>
              <a:rPr lang="zh-CN" altLang="zh-CN" dirty="0"/>
              <a:t>、一旦</a:t>
            </a:r>
            <a:r>
              <a:rPr lang="en-US" altLang="zh-CN" dirty="0"/>
              <a:t> ApplicationMaster </a:t>
            </a:r>
            <a:r>
              <a:rPr lang="zh-CN" altLang="zh-CN" dirty="0"/>
              <a:t>申请到资源后，便与对应的</a:t>
            </a:r>
            <a:r>
              <a:rPr lang="en-US" altLang="zh-CN" dirty="0"/>
              <a:t> NodeManager </a:t>
            </a:r>
            <a:r>
              <a:rPr lang="zh-CN" altLang="zh-CN" dirty="0"/>
              <a:t>通信，要求它启动任务。</a:t>
            </a:r>
          </a:p>
          <a:p>
            <a:pPr lvl="0"/>
            <a:r>
              <a:rPr lang="zh-CN" altLang="zh-CN" b="1" dirty="0"/>
              <a:t>第</a:t>
            </a:r>
            <a:r>
              <a:rPr lang="en-US" altLang="zh-CN" b="1" dirty="0"/>
              <a:t>6</a:t>
            </a:r>
            <a:r>
              <a:rPr lang="zh-CN" altLang="zh-CN" b="1" dirty="0"/>
              <a:t>步</a:t>
            </a:r>
            <a:r>
              <a:rPr lang="zh-CN" altLang="zh-CN" dirty="0"/>
              <a:t>、</a:t>
            </a:r>
            <a:r>
              <a:rPr lang="en-US" altLang="zh-CN" dirty="0"/>
              <a:t>NodeManager </a:t>
            </a:r>
            <a:r>
              <a:rPr lang="zh-CN" altLang="zh-CN" dirty="0"/>
              <a:t>为任务设置好运行环境（包括环境变量、</a:t>
            </a:r>
            <a:r>
              <a:rPr lang="en-US" altLang="zh-CN" dirty="0"/>
              <a:t> JAR </a:t>
            </a:r>
            <a:r>
              <a:rPr lang="zh-CN" altLang="zh-CN" dirty="0"/>
              <a:t>包、二进制程序等）后，将任务启动命令写到一个脚本中，并通过运行该脚本启动任务。</a:t>
            </a:r>
          </a:p>
          <a:p>
            <a:endParaRPr lang="zh-CN" altLang="en-US" dirty="0"/>
          </a:p>
        </p:txBody>
      </p:sp>
      <p:sp>
        <p:nvSpPr>
          <p:cNvPr id="5" name="标题 4"/>
          <p:cNvSpPr>
            <a:spLocks noGrp="1"/>
          </p:cNvSpPr>
          <p:nvPr>
            <p:ph type="title"/>
          </p:nvPr>
        </p:nvSpPr>
        <p:spPr/>
        <p:txBody>
          <a:bodyPr/>
          <a:lstStyle/>
          <a:p>
            <a:r>
              <a:rPr lang="zh-CN" altLang="en-US" dirty="0"/>
              <a:t>程序提交</a:t>
            </a:r>
            <a:r>
              <a:rPr lang="en-US" altLang="zh-CN" dirty="0"/>
              <a:t>YARN</a:t>
            </a:r>
            <a:r>
              <a:rPr lang="zh-CN" altLang="en-US" dirty="0"/>
              <a:t>交互流程</a:t>
            </a:r>
          </a:p>
        </p:txBody>
      </p:sp>
      <p:sp>
        <p:nvSpPr>
          <p:cNvPr id="6" name="文本占位符 5"/>
          <p:cNvSpPr>
            <a:spLocks noGrp="1"/>
          </p:cNvSpPr>
          <p:nvPr>
            <p:ph type="body" sz="quarter" idx="10"/>
          </p:nvPr>
        </p:nvSpPr>
        <p:spPr/>
        <p:txBody>
          <a:bodyPr/>
          <a:lstStyle/>
          <a:p>
            <a:r>
              <a:rPr lang="en-US" altLang="zh-CN" dirty="0"/>
              <a:t>MR</a:t>
            </a:r>
            <a:r>
              <a:rPr lang="zh-CN" altLang="en-US" dirty="0"/>
              <a:t>提交</a:t>
            </a:r>
            <a:r>
              <a:rPr lang="en-US" altLang="zh-CN" dirty="0"/>
              <a:t>YARN</a:t>
            </a:r>
            <a:r>
              <a:rPr lang="zh-CN" altLang="en-US" dirty="0"/>
              <a:t>交互流程</a:t>
            </a:r>
          </a:p>
        </p:txBody>
      </p:sp>
      <p:pic>
        <p:nvPicPr>
          <p:cNvPr id="9" name="Picture 2" descr="https://confluence.marcuschiu.com/download/attachments/15597992/YARN-MapReduce2-Architecture.png?version=6&amp;modificationDate=1590347445833&amp;api=v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87602" y="3200400"/>
            <a:ext cx="5973334" cy="3543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281515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pPr lvl="0"/>
            <a:r>
              <a:rPr lang="zh-CN" altLang="zh-CN" b="1" dirty="0"/>
              <a:t>第</a:t>
            </a:r>
            <a:r>
              <a:rPr lang="en-US" altLang="zh-CN" b="1" dirty="0"/>
              <a:t>7</a:t>
            </a:r>
            <a:r>
              <a:rPr lang="zh-CN" altLang="zh-CN" b="1" dirty="0"/>
              <a:t>步</a:t>
            </a:r>
            <a:r>
              <a:rPr lang="zh-CN" altLang="zh-CN" dirty="0"/>
              <a:t>、各个任务通过某个</a:t>
            </a:r>
            <a:r>
              <a:rPr lang="en-US" altLang="zh-CN" dirty="0"/>
              <a:t> RPC </a:t>
            </a:r>
            <a:r>
              <a:rPr lang="zh-CN" altLang="zh-CN" dirty="0"/>
              <a:t>协议向</a:t>
            </a:r>
            <a:r>
              <a:rPr lang="en-US" altLang="zh-CN" dirty="0"/>
              <a:t> ApplicationMaster </a:t>
            </a:r>
            <a:r>
              <a:rPr lang="zh-CN" altLang="zh-CN" dirty="0"/>
              <a:t>汇报自己的状态和进度，以让</a:t>
            </a:r>
            <a:r>
              <a:rPr lang="en-US" altLang="zh-CN" dirty="0"/>
              <a:t> ApplicationMaster </a:t>
            </a:r>
            <a:r>
              <a:rPr lang="zh-CN" altLang="zh-CN" dirty="0"/>
              <a:t>随时掌握各个任务的运行状态，从而可以在任务失败时重新启动任务。在应用程序运行过程中，用户可随时通过</a:t>
            </a:r>
            <a:r>
              <a:rPr lang="en-US" altLang="zh-CN" dirty="0"/>
              <a:t> RPC </a:t>
            </a:r>
            <a:r>
              <a:rPr lang="zh-CN" altLang="zh-CN" dirty="0"/>
              <a:t>向</a:t>
            </a:r>
            <a:r>
              <a:rPr lang="en-US" altLang="zh-CN" dirty="0"/>
              <a:t> ApplicationMaster </a:t>
            </a:r>
            <a:r>
              <a:rPr lang="zh-CN" altLang="zh-CN" dirty="0"/>
              <a:t>查询应用程序的当前运行状态。</a:t>
            </a:r>
          </a:p>
          <a:p>
            <a:pPr lvl="0"/>
            <a:r>
              <a:rPr lang="zh-CN" altLang="zh-CN" b="1" dirty="0"/>
              <a:t>第</a:t>
            </a:r>
            <a:r>
              <a:rPr lang="en-US" altLang="zh-CN" b="1" dirty="0"/>
              <a:t>8</a:t>
            </a:r>
            <a:r>
              <a:rPr lang="zh-CN" altLang="zh-CN" b="1" dirty="0"/>
              <a:t>步</a:t>
            </a:r>
            <a:r>
              <a:rPr lang="zh-CN" altLang="zh-CN" dirty="0"/>
              <a:t>、应用程序运行完成后，</a:t>
            </a:r>
            <a:r>
              <a:rPr lang="en-US" altLang="zh-CN" dirty="0"/>
              <a:t>ApplicationMaster </a:t>
            </a:r>
            <a:r>
              <a:rPr lang="zh-CN" altLang="zh-CN" dirty="0"/>
              <a:t>向</a:t>
            </a:r>
            <a:r>
              <a:rPr lang="en-US" altLang="zh-CN" dirty="0"/>
              <a:t> ResourceManager </a:t>
            </a:r>
            <a:r>
              <a:rPr lang="zh-CN" altLang="zh-CN" dirty="0"/>
              <a:t>注销并关闭自己。</a:t>
            </a:r>
          </a:p>
          <a:p>
            <a:endParaRPr lang="zh-CN" altLang="en-US" dirty="0"/>
          </a:p>
        </p:txBody>
      </p:sp>
      <p:sp>
        <p:nvSpPr>
          <p:cNvPr id="5" name="标题 4"/>
          <p:cNvSpPr>
            <a:spLocks noGrp="1"/>
          </p:cNvSpPr>
          <p:nvPr>
            <p:ph type="title"/>
          </p:nvPr>
        </p:nvSpPr>
        <p:spPr/>
        <p:txBody>
          <a:bodyPr/>
          <a:lstStyle/>
          <a:p>
            <a:r>
              <a:rPr lang="zh-CN" altLang="en-US" dirty="0"/>
              <a:t>程序提交</a:t>
            </a:r>
            <a:r>
              <a:rPr lang="en-US" altLang="zh-CN" dirty="0"/>
              <a:t>YARN</a:t>
            </a:r>
            <a:r>
              <a:rPr lang="zh-CN" altLang="en-US" dirty="0"/>
              <a:t>交互流程</a:t>
            </a:r>
          </a:p>
        </p:txBody>
      </p:sp>
      <p:sp>
        <p:nvSpPr>
          <p:cNvPr id="6" name="文本占位符 5"/>
          <p:cNvSpPr>
            <a:spLocks noGrp="1"/>
          </p:cNvSpPr>
          <p:nvPr>
            <p:ph type="body" sz="quarter" idx="10"/>
          </p:nvPr>
        </p:nvSpPr>
        <p:spPr/>
        <p:txBody>
          <a:bodyPr/>
          <a:lstStyle/>
          <a:p>
            <a:r>
              <a:rPr lang="en-US" altLang="zh-CN" dirty="0"/>
              <a:t>MR</a:t>
            </a:r>
            <a:r>
              <a:rPr lang="zh-CN" altLang="en-US" dirty="0"/>
              <a:t>提交</a:t>
            </a:r>
            <a:r>
              <a:rPr lang="en-US" altLang="zh-CN" dirty="0"/>
              <a:t>YARN</a:t>
            </a:r>
            <a:r>
              <a:rPr lang="zh-CN" altLang="en-US" dirty="0"/>
              <a:t>交互流程</a:t>
            </a:r>
          </a:p>
        </p:txBody>
      </p:sp>
      <p:pic>
        <p:nvPicPr>
          <p:cNvPr id="9" name="Picture 2" descr="https://confluence.marcuschiu.com/download/attachments/15597992/YARN-MapReduce2-Architecture.png?version=6&amp;modificationDate=1590347445833&amp;api=v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87602" y="3200400"/>
            <a:ext cx="5973334" cy="3543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861325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p:txBody>
          <a:bodyPr/>
          <a:lstStyle/>
          <a:p>
            <a:r>
              <a:rPr lang="en-US" altLang="zh-CN" dirty="0"/>
              <a:t>Apache Hadoop YARN</a:t>
            </a:r>
            <a:r>
              <a:rPr lang="zh-CN" altLang="en-US" dirty="0"/>
              <a:t>介绍</a:t>
            </a:r>
            <a:endParaRPr lang="en-US" altLang="zh-CN" dirty="0"/>
          </a:p>
          <a:p>
            <a:r>
              <a:rPr lang="en-US" altLang="zh-CN" dirty="0"/>
              <a:t>Apache Hadoop YARN</a:t>
            </a:r>
            <a:r>
              <a:rPr lang="zh-CN" altLang="en-US" dirty="0"/>
              <a:t>架构、组件</a:t>
            </a:r>
            <a:endParaRPr lang="en-US" altLang="zh-CN" dirty="0"/>
          </a:p>
          <a:p>
            <a:r>
              <a:rPr lang="zh-CN" altLang="en-US" dirty="0"/>
              <a:t>程序提交</a:t>
            </a:r>
            <a:r>
              <a:rPr lang="en-US" altLang="zh-CN" dirty="0"/>
              <a:t>YARN</a:t>
            </a:r>
            <a:r>
              <a:rPr lang="zh-CN" altLang="en-US" dirty="0"/>
              <a:t>交互流程</a:t>
            </a:r>
            <a:endParaRPr lang="en-US" altLang="zh-CN" dirty="0"/>
          </a:p>
          <a:p>
            <a:r>
              <a:rPr lang="en-US" altLang="zh-CN" dirty="0">
                <a:solidFill>
                  <a:srgbClr val="C00000"/>
                </a:solidFill>
              </a:rPr>
              <a:t>YARN</a:t>
            </a:r>
            <a:r>
              <a:rPr lang="zh-CN" altLang="en-US" dirty="0">
                <a:solidFill>
                  <a:srgbClr val="C00000"/>
                </a:solidFill>
              </a:rPr>
              <a:t>资源调度器</a:t>
            </a:r>
            <a:r>
              <a:rPr lang="en-US" altLang="zh-CN" dirty="0">
                <a:solidFill>
                  <a:srgbClr val="C00000"/>
                </a:solidFill>
              </a:rPr>
              <a:t>Scheduler</a:t>
            </a:r>
            <a:endParaRPr lang="zh-CN" altLang="en-US" dirty="0">
              <a:solidFill>
                <a:srgbClr val="C00000"/>
              </a:solidFill>
            </a:endParaRPr>
          </a:p>
        </p:txBody>
      </p:sp>
    </p:spTree>
    <p:extLst>
      <p:ext uri="{BB962C8B-B14F-4D97-AF65-F5344CB8AC3E}">
        <p14:creationId xmlns:p14="http://schemas.microsoft.com/office/powerpoint/2010/main" val="398575635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zh-CN" altLang="en-US" dirty="0"/>
              <a:t>在理想情况下，应用程序提出的请求将立即得到</a:t>
            </a:r>
            <a:r>
              <a:rPr lang="en-US" altLang="zh-CN" dirty="0"/>
              <a:t>YARN</a:t>
            </a:r>
            <a:r>
              <a:rPr lang="zh-CN" altLang="en-US" dirty="0"/>
              <a:t>批准。但是实际中，</a:t>
            </a:r>
            <a:r>
              <a:rPr lang="zh-CN" altLang="en-US" dirty="0">
                <a:solidFill>
                  <a:srgbClr val="FF0000"/>
                </a:solidFill>
              </a:rPr>
              <a:t>资源是有限的</a:t>
            </a:r>
            <a:r>
              <a:rPr lang="zh-CN" altLang="en-US" dirty="0"/>
              <a:t>，并且在</a:t>
            </a:r>
            <a:r>
              <a:rPr lang="zh-CN" altLang="en-US" dirty="0">
                <a:solidFill>
                  <a:srgbClr val="FF0000"/>
                </a:solidFill>
              </a:rPr>
              <a:t>繁忙的群集上</a:t>
            </a:r>
            <a:r>
              <a:rPr lang="zh-CN" altLang="en-US" dirty="0"/>
              <a:t>，应用程序通常将需要等待其某些请求得到满足。</a:t>
            </a:r>
            <a:r>
              <a:rPr lang="en-US" altLang="zh-CN" dirty="0"/>
              <a:t>YARN</a:t>
            </a:r>
            <a:r>
              <a:rPr lang="zh-CN" altLang="en-US" dirty="0"/>
              <a:t>调度程序的工作是根据一些定义的策略为应用程序分配资源。</a:t>
            </a:r>
            <a:endParaRPr lang="en-US" altLang="zh-CN" dirty="0"/>
          </a:p>
          <a:p>
            <a:r>
              <a:rPr lang="zh-CN" altLang="en-US" dirty="0"/>
              <a:t>在</a:t>
            </a:r>
            <a:r>
              <a:rPr lang="en-US" altLang="zh-CN" dirty="0"/>
              <a:t>YARN</a:t>
            </a:r>
            <a:r>
              <a:rPr lang="zh-CN" altLang="en-US" dirty="0"/>
              <a:t>中，负责给应用分配资源的就是</a:t>
            </a:r>
            <a:r>
              <a:rPr lang="en-US" altLang="zh-CN" b="1" dirty="0">
                <a:solidFill>
                  <a:srgbClr val="FF0000"/>
                </a:solidFill>
              </a:rPr>
              <a:t>Scheduler</a:t>
            </a:r>
            <a:r>
              <a:rPr lang="zh-CN" altLang="en-US" dirty="0"/>
              <a:t>，它是</a:t>
            </a:r>
            <a:r>
              <a:rPr lang="en-US" altLang="zh-CN" dirty="0"/>
              <a:t>ResourceManager</a:t>
            </a:r>
            <a:r>
              <a:rPr lang="zh-CN" altLang="en-US" dirty="0"/>
              <a:t>的核心组件之一。</a:t>
            </a:r>
            <a:r>
              <a:rPr lang="en-US" altLang="zh-CN" dirty="0"/>
              <a:t>Scheduler</a:t>
            </a:r>
            <a:r>
              <a:rPr lang="zh-CN" altLang="en-US" dirty="0"/>
              <a:t>完全专用于调度作业，它无法跟踪应用程序的状态。</a:t>
            </a:r>
            <a:endParaRPr lang="en-US" altLang="zh-CN" dirty="0"/>
          </a:p>
          <a:p>
            <a:r>
              <a:rPr lang="zh-CN" altLang="en-US" dirty="0"/>
              <a:t>一般而言，调度是一个难题，并且没有一个“最佳”策略，为此，</a:t>
            </a:r>
            <a:r>
              <a:rPr lang="en-US" altLang="zh-CN" dirty="0"/>
              <a:t>YARN</a:t>
            </a:r>
            <a:r>
              <a:rPr lang="zh-CN" altLang="en-US" dirty="0"/>
              <a:t>提供了多种调度器和可配置的策略供选择。 </a:t>
            </a:r>
          </a:p>
        </p:txBody>
      </p:sp>
      <p:sp>
        <p:nvSpPr>
          <p:cNvPr id="5" name="标题 4"/>
          <p:cNvSpPr>
            <a:spLocks noGrp="1"/>
          </p:cNvSpPr>
          <p:nvPr>
            <p:ph type="title"/>
          </p:nvPr>
        </p:nvSpPr>
        <p:spPr/>
        <p:txBody>
          <a:bodyPr/>
          <a:lstStyle/>
          <a:p>
            <a:r>
              <a:rPr lang="en-US" altLang="zh-CN" dirty="0"/>
              <a:t>YARN</a:t>
            </a:r>
            <a:r>
              <a:rPr lang="zh-CN" altLang="en-US" dirty="0"/>
              <a:t>资源调度器</a:t>
            </a:r>
          </a:p>
        </p:txBody>
      </p:sp>
      <p:sp>
        <p:nvSpPr>
          <p:cNvPr id="6" name="文本占位符 5"/>
          <p:cNvSpPr>
            <a:spLocks noGrp="1"/>
          </p:cNvSpPr>
          <p:nvPr>
            <p:ph type="body" sz="quarter" idx="10"/>
          </p:nvPr>
        </p:nvSpPr>
        <p:spPr/>
        <p:txBody>
          <a:bodyPr/>
          <a:lstStyle/>
          <a:p>
            <a:r>
              <a:rPr lang="zh-CN" altLang="en-US" dirty="0"/>
              <a:t>概述</a:t>
            </a:r>
          </a:p>
        </p:txBody>
      </p:sp>
      <p:pic>
        <p:nvPicPr>
          <p:cNvPr id="4098" name="Picture 2" descr="现代电力系统经济调度-电网智能化调度与控制教育部重点实验室"/>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24732" y="4362543"/>
            <a:ext cx="4721893" cy="17707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744224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zh-CN" altLang="en-US" dirty="0"/>
              <a:t>三种调度器</a:t>
            </a:r>
            <a:endParaRPr lang="en-US" altLang="zh-CN" dirty="0"/>
          </a:p>
          <a:p>
            <a:pPr marL="0" indent="0">
              <a:buNone/>
            </a:pPr>
            <a:r>
              <a:rPr lang="en-US" altLang="zh-CN" dirty="0">
                <a:solidFill>
                  <a:srgbClr val="FF0000"/>
                </a:solidFill>
              </a:rPr>
              <a:t>FIFO Scheduler</a:t>
            </a:r>
            <a:r>
              <a:rPr lang="zh-CN" altLang="en-US" dirty="0"/>
              <a:t>（先进先出调度器）、</a:t>
            </a:r>
            <a:r>
              <a:rPr lang="en-US" altLang="zh-CN" dirty="0">
                <a:solidFill>
                  <a:srgbClr val="FF0000"/>
                </a:solidFill>
              </a:rPr>
              <a:t>Capacity Scheduler</a:t>
            </a:r>
            <a:r>
              <a:rPr lang="zh-CN" altLang="en-US" dirty="0"/>
              <a:t>（容量调度器）、</a:t>
            </a:r>
            <a:r>
              <a:rPr lang="en-US" altLang="zh-CN" dirty="0">
                <a:solidFill>
                  <a:srgbClr val="FF0000"/>
                </a:solidFill>
              </a:rPr>
              <a:t>Fair Scheduler</a:t>
            </a:r>
            <a:r>
              <a:rPr lang="zh-CN" altLang="en-US" dirty="0"/>
              <a:t>（公平调度器）。 </a:t>
            </a:r>
            <a:endParaRPr lang="en-US" altLang="zh-CN" dirty="0"/>
          </a:p>
          <a:p>
            <a:r>
              <a:rPr lang="en-US" altLang="zh-CN" u="sng" dirty="0"/>
              <a:t>Apache</a:t>
            </a:r>
            <a:r>
              <a:rPr lang="zh-CN" altLang="zh-CN" u="sng" dirty="0"/>
              <a:t>版本</a:t>
            </a:r>
            <a:r>
              <a:rPr lang="en-US" altLang="zh-CN" u="sng" dirty="0"/>
              <a:t>YARN</a:t>
            </a:r>
            <a:r>
              <a:rPr lang="zh-CN" altLang="en-US" u="sng" dirty="0"/>
              <a:t>默认</a:t>
            </a:r>
            <a:r>
              <a:rPr lang="zh-CN" altLang="zh-CN" u="sng" dirty="0"/>
              <a:t>使用</a:t>
            </a:r>
            <a:r>
              <a:rPr lang="en-US" altLang="zh-CN" u="sng" dirty="0">
                <a:solidFill>
                  <a:srgbClr val="FF0000"/>
                </a:solidFill>
              </a:rPr>
              <a:t>Capacity Scheduler</a:t>
            </a:r>
            <a:r>
              <a:rPr lang="zh-CN" altLang="zh-CN" dirty="0"/>
              <a:t>。</a:t>
            </a:r>
            <a:endParaRPr lang="en-US" altLang="zh-CN" dirty="0"/>
          </a:p>
          <a:p>
            <a:r>
              <a:rPr lang="zh-CN" altLang="zh-CN" dirty="0"/>
              <a:t>如果需要使用其他的调度器，可以在</a:t>
            </a:r>
            <a:r>
              <a:rPr lang="en-US" altLang="zh-CN" dirty="0"/>
              <a:t>yarn-site.xml</a:t>
            </a:r>
            <a:r>
              <a:rPr lang="zh-CN" altLang="zh-CN" dirty="0"/>
              <a:t>中的</a:t>
            </a:r>
            <a:r>
              <a:rPr lang="en-US" altLang="zh-CN" dirty="0"/>
              <a:t>yarn.resourcemanager.scheduler.class</a:t>
            </a:r>
            <a:r>
              <a:rPr lang="zh-CN" altLang="zh-CN" dirty="0"/>
              <a:t>进行配置</a:t>
            </a:r>
            <a:r>
              <a:rPr lang="zh-CN" altLang="en-US" dirty="0"/>
              <a:t>。</a:t>
            </a:r>
          </a:p>
        </p:txBody>
      </p:sp>
      <p:sp>
        <p:nvSpPr>
          <p:cNvPr id="5" name="标题 4"/>
          <p:cNvSpPr>
            <a:spLocks noGrp="1"/>
          </p:cNvSpPr>
          <p:nvPr>
            <p:ph type="title"/>
          </p:nvPr>
        </p:nvSpPr>
        <p:spPr/>
        <p:txBody>
          <a:bodyPr/>
          <a:lstStyle/>
          <a:p>
            <a:r>
              <a:rPr lang="en-US" altLang="zh-CN" dirty="0"/>
              <a:t>YARN</a:t>
            </a:r>
            <a:r>
              <a:rPr lang="zh-CN" altLang="en-US" dirty="0"/>
              <a:t>资源调度器</a:t>
            </a:r>
          </a:p>
        </p:txBody>
      </p:sp>
      <p:sp>
        <p:nvSpPr>
          <p:cNvPr id="6" name="文本占位符 5"/>
          <p:cNvSpPr>
            <a:spLocks noGrp="1"/>
          </p:cNvSpPr>
          <p:nvPr>
            <p:ph type="body" sz="quarter" idx="10"/>
          </p:nvPr>
        </p:nvSpPr>
        <p:spPr/>
        <p:txBody>
          <a:bodyPr/>
          <a:lstStyle/>
          <a:p>
            <a:r>
              <a:rPr lang="zh-CN" altLang="en-US" dirty="0"/>
              <a:t>调度器策略</a:t>
            </a:r>
          </a:p>
        </p:txBody>
      </p:sp>
      <p:pic>
        <p:nvPicPr>
          <p:cNvPr id="5122" name="Picture 2" descr="Schedulers in YARN: from concepts to configurations | by Bilal Maqsood |  Towards Data Scienc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61489" y="3399765"/>
            <a:ext cx="7048380" cy="3057814"/>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299438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zh-CN" altLang="en-US" dirty="0"/>
              <a:t>工作队列（</a:t>
            </a:r>
            <a:r>
              <a:rPr lang="en-US" altLang="zh-CN" dirty="0"/>
              <a:t>Queue</a:t>
            </a:r>
            <a:r>
              <a:rPr lang="zh-CN" altLang="en-US" dirty="0"/>
              <a:t>）是从不同客户端收到的各种</a:t>
            </a:r>
            <a:r>
              <a:rPr lang="zh-CN" altLang="en-US" dirty="0">
                <a:solidFill>
                  <a:srgbClr val="FF0000"/>
                </a:solidFill>
              </a:rPr>
              <a:t>任务的集合</a:t>
            </a:r>
            <a:r>
              <a:rPr lang="zh-CN" altLang="en-US" dirty="0"/>
              <a:t>。</a:t>
            </a:r>
            <a:endParaRPr lang="en-US" altLang="zh-CN" dirty="0"/>
          </a:p>
          <a:p>
            <a:r>
              <a:rPr lang="en-US" altLang="zh-CN" dirty="0"/>
              <a:t>YARN</a:t>
            </a:r>
            <a:r>
              <a:rPr lang="zh-CN" altLang="en-US" dirty="0"/>
              <a:t>默认只有一个可用于提交任务的队列，叫做</a:t>
            </a:r>
            <a:r>
              <a:rPr lang="en-US" altLang="zh-CN" dirty="0"/>
              <a:t>default</a:t>
            </a:r>
            <a:r>
              <a:rPr lang="zh-CN" altLang="en-US" dirty="0"/>
              <a:t>。当然用户也可以配置队列形成队列树结构。</a:t>
            </a:r>
            <a:endParaRPr lang="en-US" altLang="zh-CN" dirty="0"/>
          </a:p>
          <a:p>
            <a:r>
              <a:rPr lang="en-US" altLang="zh-CN" dirty="0"/>
              <a:t>Scheduler</a:t>
            </a:r>
            <a:r>
              <a:rPr lang="zh-CN" altLang="en-US" dirty="0"/>
              <a:t>的本质就是</a:t>
            </a:r>
            <a:r>
              <a:rPr lang="zh-CN" altLang="en-US" dirty="0">
                <a:solidFill>
                  <a:srgbClr val="FF0000"/>
                </a:solidFill>
              </a:rPr>
              <a:t>根据何种规则策略去分配资源给队列中的任务</a:t>
            </a:r>
            <a:r>
              <a:rPr lang="zh-CN" altLang="en-US" dirty="0"/>
              <a:t>。</a:t>
            </a:r>
          </a:p>
        </p:txBody>
      </p:sp>
      <p:sp>
        <p:nvSpPr>
          <p:cNvPr id="5" name="标题 4"/>
          <p:cNvSpPr>
            <a:spLocks noGrp="1"/>
          </p:cNvSpPr>
          <p:nvPr>
            <p:ph type="title"/>
          </p:nvPr>
        </p:nvSpPr>
        <p:spPr/>
        <p:txBody>
          <a:bodyPr/>
          <a:lstStyle/>
          <a:p>
            <a:r>
              <a:rPr lang="en-US" altLang="zh-CN" dirty="0"/>
              <a:t>YARN</a:t>
            </a:r>
            <a:r>
              <a:rPr lang="zh-CN" altLang="en-US" dirty="0"/>
              <a:t>资源调度器</a:t>
            </a:r>
          </a:p>
        </p:txBody>
      </p:sp>
      <p:sp>
        <p:nvSpPr>
          <p:cNvPr id="6" name="文本占位符 5"/>
          <p:cNvSpPr>
            <a:spLocks noGrp="1"/>
          </p:cNvSpPr>
          <p:nvPr>
            <p:ph type="body" sz="quarter" idx="10"/>
          </p:nvPr>
        </p:nvSpPr>
        <p:spPr/>
        <p:txBody>
          <a:bodyPr/>
          <a:lstStyle/>
          <a:p>
            <a:r>
              <a:rPr lang="zh-CN" altLang="en-US" dirty="0"/>
              <a:t>工作队列</a:t>
            </a:r>
          </a:p>
        </p:txBody>
      </p:sp>
      <p:pic>
        <p:nvPicPr>
          <p:cNvPr id="6146" name="Picture 2" descr="Hadoop计划中的工作队列"/>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1070" y="3294447"/>
            <a:ext cx="9525000" cy="24003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523165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zh-CN" altLang="en-US" dirty="0"/>
              <a:t>在</a:t>
            </a:r>
            <a:r>
              <a:rPr lang="en-US" altLang="zh-CN" dirty="0"/>
              <a:t>YARN</a:t>
            </a:r>
            <a:r>
              <a:rPr lang="zh-CN" altLang="en-US" dirty="0"/>
              <a:t>中，有</a:t>
            </a:r>
            <a:r>
              <a:rPr lang="zh-CN" altLang="en-US" b="1" dirty="0">
                <a:solidFill>
                  <a:srgbClr val="FF0000"/>
                </a:solidFill>
              </a:rPr>
              <a:t>层级队列组织</a:t>
            </a:r>
            <a:r>
              <a:rPr lang="zh-CN" altLang="en-US" dirty="0"/>
              <a:t>方法，它们构成一个树结构，且根队列叫做</a:t>
            </a:r>
            <a:r>
              <a:rPr lang="en-US" altLang="zh-CN" dirty="0"/>
              <a:t>root</a:t>
            </a:r>
            <a:r>
              <a:rPr lang="zh-CN" altLang="en-US" dirty="0"/>
              <a:t>。</a:t>
            </a:r>
            <a:endParaRPr lang="en-US" altLang="zh-CN" dirty="0"/>
          </a:p>
          <a:p>
            <a:r>
              <a:rPr lang="zh-CN" altLang="en-US" dirty="0"/>
              <a:t>对于任何一个应用，都可以显式地指定它属于的队列，也可以不指定从而使用</a:t>
            </a:r>
            <a:r>
              <a:rPr lang="en-US" altLang="zh-CN" dirty="0"/>
              <a:t>default</a:t>
            </a:r>
            <a:r>
              <a:rPr lang="zh-CN" altLang="en-US" dirty="0"/>
              <a:t>队列。</a:t>
            </a:r>
            <a:endParaRPr lang="en-US" altLang="zh-CN" dirty="0"/>
          </a:p>
          <a:p>
            <a:r>
              <a:rPr lang="zh-CN" altLang="en-US" dirty="0"/>
              <a:t>在</a:t>
            </a:r>
            <a:r>
              <a:rPr lang="en-US" altLang="zh-CN" dirty="0"/>
              <a:t>YARN WebUI</a:t>
            </a:r>
            <a:r>
              <a:rPr lang="zh-CN" altLang="en-US" dirty="0"/>
              <a:t>界面上可以看到默认的队列组织情况。</a:t>
            </a:r>
          </a:p>
        </p:txBody>
      </p:sp>
      <p:sp>
        <p:nvSpPr>
          <p:cNvPr id="5" name="标题 4"/>
          <p:cNvSpPr>
            <a:spLocks noGrp="1"/>
          </p:cNvSpPr>
          <p:nvPr>
            <p:ph type="title"/>
          </p:nvPr>
        </p:nvSpPr>
        <p:spPr/>
        <p:txBody>
          <a:bodyPr/>
          <a:lstStyle/>
          <a:p>
            <a:r>
              <a:rPr lang="en-US" altLang="zh-CN" dirty="0"/>
              <a:t>YARN</a:t>
            </a:r>
            <a:r>
              <a:rPr lang="zh-CN" altLang="en-US" dirty="0"/>
              <a:t>资源调度器</a:t>
            </a:r>
          </a:p>
        </p:txBody>
      </p:sp>
      <p:sp>
        <p:nvSpPr>
          <p:cNvPr id="6" name="文本占位符 5"/>
          <p:cNvSpPr>
            <a:spLocks noGrp="1"/>
          </p:cNvSpPr>
          <p:nvPr>
            <p:ph type="body" sz="quarter" idx="10"/>
          </p:nvPr>
        </p:nvSpPr>
        <p:spPr/>
        <p:txBody>
          <a:bodyPr/>
          <a:lstStyle/>
          <a:p>
            <a:r>
              <a:rPr lang="zh-CN" altLang="en-US" dirty="0"/>
              <a:t>队列树</a:t>
            </a:r>
          </a:p>
        </p:txBody>
      </p:sp>
      <p:pic>
        <p:nvPicPr>
          <p:cNvPr id="2" name="图片 1"/>
          <p:cNvPicPr>
            <a:picLocks noChangeAspect="1"/>
          </p:cNvPicPr>
          <p:nvPr/>
        </p:nvPicPr>
        <p:blipFill>
          <a:blip r:embed="rId2"/>
          <a:stretch>
            <a:fillRect/>
          </a:stretch>
        </p:blipFill>
        <p:spPr>
          <a:xfrm>
            <a:off x="418140" y="3443955"/>
            <a:ext cx="5439615" cy="3109060"/>
          </a:xfrm>
          <a:prstGeom prst="rect">
            <a:avLst/>
          </a:prstGeom>
          <a:ln>
            <a:solidFill>
              <a:schemeClr val="accent1"/>
            </a:solidFill>
          </a:ln>
        </p:spPr>
      </p:pic>
      <p:pic>
        <p:nvPicPr>
          <p:cNvPr id="3" name="图片 2"/>
          <p:cNvPicPr>
            <a:picLocks noChangeAspect="1"/>
          </p:cNvPicPr>
          <p:nvPr/>
        </p:nvPicPr>
        <p:blipFill>
          <a:blip r:embed="rId3"/>
          <a:stretch>
            <a:fillRect/>
          </a:stretch>
        </p:blipFill>
        <p:spPr>
          <a:xfrm>
            <a:off x="6085679" y="4372504"/>
            <a:ext cx="5667541" cy="1224572"/>
          </a:xfrm>
          <a:prstGeom prst="rect">
            <a:avLst/>
          </a:prstGeom>
          <a:ln>
            <a:solidFill>
              <a:schemeClr val="accent1"/>
            </a:solidFill>
          </a:ln>
        </p:spPr>
      </p:pic>
    </p:spTree>
    <p:extLst>
      <p:ext uri="{BB962C8B-B14F-4D97-AF65-F5344CB8AC3E}">
        <p14:creationId xmlns:p14="http://schemas.microsoft.com/office/powerpoint/2010/main" val="253252479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en-US" altLang="zh-CN" b="1" dirty="0">
                <a:solidFill>
                  <a:srgbClr val="FF0000"/>
                </a:solidFill>
              </a:rPr>
              <a:t>FIFO Scheduler</a:t>
            </a:r>
            <a:r>
              <a:rPr lang="zh-CN" altLang="en-US" dirty="0"/>
              <a:t>是</a:t>
            </a:r>
            <a:r>
              <a:rPr lang="en-US" altLang="zh-CN" dirty="0"/>
              <a:t>Hadoop1.x</a:t>
            </a:r>
            <a:r>
              <a:rPr lang="zh-CN" altLang="en-US" dirty="0"/>
              <a:t>中</a:t>
            </a:r>
            <a:r>
              <a:rPr lang="en-US" altLang="zh-CN" dirty="0"/>
              <a:t>JobTracker</a:t>
            </a:r>
            <a:r>
              <a:rPr lang="zh-CN" altLang="en-US" dirty="0"/>
              <a:t>原有的调度器实现，此调度器在</a:t>
            </a:r>
            <a:r>
              <a:rPr lang="en-US" altLang="zh-CN" dirty="0"/>
              <a:t>YARN</a:t>
            </a:r>
            <a:r>
              <a:rPr lang="zh-CN" altLang="en-US" dirty="0"/>
              <a:t>中保留了下来。</a:t>
            </a:r>
            <a:endParaRPr lang="en-US" altLang="zh-CN" dirty="0"/>
          </a:p>
          <a:p>
            <a:r>
              <a:rPr lang="en-US" altLang="zh-CN" dirty="0"/>
              <a:t>FIFO Scheduler</a:t>
            </a:r>
            <a:r>
              <a:rPr lang="zh-CN" altLang="en-US" dirty="0"/>
              <a:t>是一个</a:t>
            </a:r>
            <a:r>
              <a:rPr lang="zh-CN" altLang="en-US" dirty="0">
                <a:solidFill>
                  <a:srgbClr val="FF0000"/>
                </a:solidFill>
              </a:rPr>
              <a:t>先进先出</a:t>
            </a:r>
            <a:r>
              <a:rPr lang="zh-CN" altLang="en-US" dirty="0"/>
              <a:t>的思想，即</a:t>
            </a:r>
            <a:r>
              <a:rPr lang="zh-CN" altLang="en-US" dirty="0">
                <a:solidFill>
                  <a:srgbClr val="FF0000"/>
                </a:solidFill>
              </a:rPr>
              <a:t>先提交的应用先运行</a:t>
            </a:r>
            <a:r>
              <a:rPr lang="zh-CN" altLang="en-US" dirty="0"/>
              <a:t>。调度工作不考虑优先级和范围，适用于负载较低的小规模集群。当使用大型共享集群时，它的效率较低且会导致一些问题。</a:t>
            </a:r>
            <a:endParaRPr lang="en-US" altLang="zh-CN" dirty="0"/>
          </a:p>
          <a:p>
            <a:r>
              <a:rPr lang="en-US" altLang="zh-CN" dirty="0"/>
              <a:t>FIFO Scheduler</a:t>
            </a:r>
            <a:r>
              <a:rPr lang="zh-CN" altLang="en-US" dirty="0"/>
              <a:t>拥有一个控制全局的队列</a:t>
            </a:r>
            <a:r>
              <a:rPr lang="en-US" altLang="zh-CN" dirty="0"/>
              <a:t>queue</a:t>
            </a:r>
            <a:r>
              <a:rPr lang="zh-CN" altLang="en-US" dirty="0"/>
              <a:t>，默认</a:t>
            </a:r>
            <a:r>
              <a:rPr lang="en-US" altLang="zh-CN" dirty="0"/>
              <a:t>queue</a:t>
            </a:r>
            <a:r>
              <a:rPr lang="zh-CN" altLang="en-US" dirty="0"/>
              <a:t>名称为</a:t>
            </a:r>
            <a:r>
              <a:rPr lang="en-US" altLang="zh-CN" dirty="0"/>
              <a:t>default</a:t>
            </a:r>
            <a:r>
              <a:rPr lang="zh-CN" altLang="en-US" dirty="0"/>
              <a:t>，该调度器会获取当前集群上所有的资源信息作用于这个全局的</a:t>
            </a:r>
            <a:r>
              <a:rPr lang="en-US" altLang="zh-CN" dirty="0"/>
              <a:t>queue</a:t>
            </a:r>
            <a:r>
              <a:rPr lang="zh-CN" altLang="en-US" dirty="0"/>
              <a:t>。</a:t>
            </a:r>
          </a:p>
        </p:txBody>
      </p:sp>
      <p:sp>
        <p:nvSpPr>
          <p:cNvPr id="5" name="标题 4"/>
          <p:cNvSpPr>
            <a:spLocks noGrp="1"/>
          </p:cNvSpPr>
          <p:nvPr>
            <p:ph type="title"/>
          </p:nvPr>
        </p:nvSpPr>
        <p:spPr/>
        <p:txBody>
          <a:bodyPr/>
          <a:lstStyle/>
          <a:p>
            <a:r>
              <a:rPr lang="en-US" altLang="zh-CN" dirty="0"/>
              <a:t>FIFO Scheduler</a:t>
            </a:r>
            <a:endParaRPr lang="zh-CN" altLang="en-US" dirty="0"/>
          </a:p>
        </p:txBody>
      </p:sp>
      <p:sp>
        <p:nvSpPr>
          <p:cNvPr id="6" name="文本占位符 5"/>
          <p:cNvSpPr>
            <a:spLocks noGrp="1"/>
          </p:cNvSpPr>
          <p:nvPr>
            <p:ph type="body" sz="quarter" idx="10"/>
          </p:nvPr>
        </p:nvSpPr>
        <p:spPr/>
        <p:txBody>
          <a:bodyPr/>
          <a:lstStyle/>
          <a:p>
            <a:r>
              <a:rPr lang="zh-CN" altLang="en-US" dirty="0"/>
              <a:t>概述</a:t>
            </a:r>
          </a:p>
        </p:txBody>
      </p:sp>
      <p:pic>
        <p:nvPicPr>
          <p:cNvPr id="8" name="图片 7"/>
          <p:cNvPicPr/>
          <p:nvPr/>
        </p:nvPicPr>
        <p:blipFill>
          <a:blip r:embed="rId2"/>
          <a:stretch>
            <a:fillRect/>
          </a:stretch>
        </p:blipFill>
        <p:spPr>
          <a:xfrm>
            <a:off x="4247873" y="3547198"/>
            <a:ext cx="3675611" cy="2776690"/>
          </a:xfrm>
          <a:prstGeom prst="rect">
            <a:avLst/>
          </a:prstGeom>
          <a:noFill/>
          <a:ln>
            <a:solidFill>
              <a:schemeClr val="accent1"/>
            </a:solidFill>
          </a:ln>
        </p:spPr>
      </p:pic>
    </p:spTree>
    <p:extLst>
      <p:ext uri="{BB962C8B-B14F-4D97-AF65-F5344CB8AC3E}">
        <p14:creationId xmlns:p14="http://schemas.microsoft.com/office/powerpoint/2010/main" val="305774238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zh-CN" altLang="en-US" dirty="0"/>
              <a:t>优势：</a:t>
            </a:r>
          </a:p>
          <a:p>
            <a:pPr marL="0" indent="0">
              <a:buNone/>
            </a:pPr>
            <a:r>
              <a:rPr lang="zh-CN" altLang="en-US" dirty="0"/>
              <a:t>无需配置、先到先得、易于执行</a:t>
            </a:r>
          </a:p>
          <a:p>
            <a:r>
              <a:rPr lang="zh-CN" altLang="en-US" dirty="0"/>
              <a:t>坏处：</a:t>
            </a:r>
          </a:p>
          <a:p>
            <a:pPr marL="0" indent="0">
              <a:buNone/>
            </a:pPr>
            <a:r>
              <a:rPr lang="zh-CN" altLang="en-US" dirty="0"/>
              <a:t>任务的优先级不会变高，因此高优先级的作业需要等待</a:t>
            </a:r>
            <a:endParaRPr lang="en-US" altLang="zh-CN" dirty="0"/>
          </a:p>
          <a:p>
            <a:pPr marL="0" indent="0">
              <a:buNone/>
            </a:pPr>
            <a:r>
              <a:rPr lang="zh-CN" altLang="en-US" dirty="0"/>
              <a:t>不适合共享集群</a:t>
            </a:r>
            <a:endParaRPr lang="en-US" altLang="zh-CN" dirty="0">
              <a:solidFill>
                <a:schemeClr val="tx1"/>
              </a:solidFill>
            </a:endParaRPr>
          </a:p>
        </p:txBody>
      </p:sp>
      <p:sp>
        <p:nvSpPr>
          <p:cNvPr id="5" name="标题 4"/>
          <p:cNvSpPr>
            <a:spLocks noGrp="1"/>
          </p:cNvSpPr>
          <p:nvPr>
            <p:ph type="title"/>
          </p:nvPr>
        </p:nvSpPr>
        <p:spPr/>
        <p:txBody>
          <a:bodyPr/>
          <a:lstStyle/>
          <a:p>
            <a:r>
              <a:rPr lang="en-US" altLang="zh-CN" dirty="0"/>
              <a:t>FIFO Scheduler</a:t>
            </a:r>
            <a:endParaRPr lang="zh-CN" altLang="en-US" dirty="0"/>
          </a:p>
        </p:txBody>
      </p:sp>
      <p:sp>
        <p:nvSpPr>
          <p:cNvPr id="6" name="文本占位符 5"/>
          <p:cNvSpPr>
            <a:spLocks noGrp="1"/>
          </p:cNvSpPr>
          <p:nvPr>
            <p:ph type="body" sz="quarter" idx="10"/>
          </p:nvPr>
        </p:nvSpPr>
        <p:spPr/>
        <p:txBody>
          <a:bodyPr/>
          <a:lstStyle/>
          <a:p>
            <a:r>
              <a:rPr lang="zh-CN" altLang="en-US" dirty="0"/>
              <a:t>优势、坏处</a:t>
            </a:r>
          </a:p>
        </p:txBody>
      </p:sp>
      <p:pic>
        <p:nvPicPr>
          <p:cNvPr id="8" name="图片 7"/>
          <p:cNvPicPr/>
          <p:nvPr/>
        </p:nvPicPr>
        <p:blipFill>
          <a:blip r:embed="rId2"/>
          <a:stretch>
            <a:fillRect/>
          </a:stretch>
        </p:blipFill>
        <p:spPr>
          <a:xfrm>
            <a:off x="4247873" y="3547198"/>
            <a:ext cx="3675611" cy="2776690"/>
          </a:xfrm>
          <a:prstGeom prst="rect">
            <a:avLst/>
          </a:prstGeom>
          <a:noFill/>
          <a:ln>
            <a:solidFill>
              <a:schemeClr val="accent1"/>
            </a:solidFill>
          </a:ln>
        </p:spPr>
      </p:pic>
    </p:spTree>
    <p:extLst>
      <p:ext uri="{BB962C8B-B14F-4D97-AF65-F5344CB8AC3E}">
        <p14:creationId xmlns:p14="http://schemas.microsoft.com/office/powerpoint/2010/main" val="5836208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zh-CN" altLang="en-US" dirty="0">
                <a:solidFill>
                  <a:schemeClr val="tx1"/>
                </a:solidFill>
              </a:rPr>
              <a:t>在</a:t>
            </a:r>
            <a:r>
              <a:rPr lang="en-US" altLang="zh-CN" dirty="0">
                <a:solidFill>
                  <a:schemeClr val="tx1"/>
                </a:solidFill>
              </a:rPr>
              <a:t>Hadoop YARN</a:t>
            </a:r>
            <a:r>
              <a:rPr lang="zh-CN" altLang="en-US" dirty="0">
                <a:solidFill>
                  <a:schemeClr val="tx1"/>
                </a:solidFill>
              </a:rPr>
              <a:t>中启用</a:t>
            </a:r>
            <a:r>
              <a:rPr lang="en-US" altLang="zh-CN" dirty="0">
                <a:solidFill>
                  <a:schemeClr val="tx1"/>
                </a:solidFill>
              </a:rPr>
              <a:t>FIFO</a:t>
            </a:r>
            <a:r>
              <a:rPr lang="zh-CN" altLang="en-US" dirty="0">
                <a:solidFill>
                  <a:schemeClr val="tx1"/>
                </a:solidFill>
              </a:rPr>
              <a:t>调度程序</a:t>
            </a:r>
            <a:endParaRPr lang="en-US" altLang="zh-CN" dirty="0">
              <a:solidFill>
                <a:schemeClr val="tx1"/>
              </a:solidFill>
            </a:endParaRPr>
          </a:p>
          <a:p>
            <a:pPr marL="0" indent="0">
              <a:buNone/>
            </a:pPr>
            <a:r>
              <a:rPr lang="zh-CN" altLang="en-US" dirty="0">
                <a:solidFill>
                  <a:schemeClr val="tx1"/>
                </a:solidFill>
              </a:rPr>
              <a:t>修改</a:t>
            </a:r>
            <a:r>
              <a:rPr lang="en-US" altLang="zh-CN" dirty="0">
                <a:solidFill>
                  <a:schemeClr val="tx1"/>
                </a:solidFill>
              </a:rPr>
              <a:t>yarn-site.xml</a:t>
            </a:r>
            <a:r>
              <a:rPr lang="zh-CN" altLang="en-US" dirty="0">
                <a:solidFill>
                  <a:schemeClr val="tx1"/>
                </a:solidFill>
              </a:rPr>
              <a:t>即可</a:t>
            </a:r>
          </a:p>
        </p:txBody>
      </p:sp>
      <p:sp>
        <p:nvSpPr>
          <p:cNvPr id="5" name="标题 4"/>
          <p:cNvSpPr>
            <a:spLocks noGrp="1"/>
          </p:cNvSpPr>
          <p:nvPr>
            <p:ph type="title"/>
          </p:nvPr>
        </p:nvSpPr>
        <p:spPr/>
        <p:txBody>
          <a:bodyPr/>
          <a:lstStyle/>
          <a:p>
            <a:r>
              <a:rPr lang="en-US" altLang="zh-CN" dirty="0"/>
              <a:t>FIFO Scheduler</a:t>
            </a:r>
            <a:endParaRPr lang="zh-CN" altLang="en-US" dirty="0"/>
          </a:p>
        </p:txBody>
      </p:sp>
      <p:sp>
        <p:nvSpPr>
          <p:cNvPr id="6" name="文本占位符 5"/>
          <p:cNvSpPr>
            <a:spLocks noGrp="1"/>
          </p:cNvSpPr>
          <p:nvPr>
            <p:ph type="body" sz="quarter" idx="10"/>
          </p:nvPr>
        </p:nvSpPr>
        <p:spPr/>
        <p:txBody>
          <a:bodyPr/>
          <a:lstStyle/>
          <a:p>
            <a:r>
              <a:rPr lang="zh-CN" altLang="en-US" dirty="0"/>
              <a:t>配置</a:t>
            </a:r>
          </a:p>
        </p:txBody>
      </p:sp>
      <p:sp>
        <p:nvSpPr>
          <p:cNvPr id="9" name="TextBox 3">
            <a:extLst>
              <a:ext uri="{FF2B5EF4-FFF2-40B4-BE49-F238E27FC236}">
                <a16:creationId xmlns:a16="http://schemas.microsoft.com/office/drawing/2014/main" id="{0C998B78-AB18-3C47-A1C7-25AE9A3A40B0}"/>
              </a:ext>
            </a:extLst>
          </p:cNvPr>
          <p:cNvSpPr txBox="1"/>
          <p:nvPr/>
        </p:nvSpPr>
        <p:spPr>
          <a:xfrm>
            <a:off x="2158918" y="3370852"/>
            <a:ext cx="7853521" cy="954107"/>
          </a:xfrm>
          <a:prstGeom prst="rect">
            <a:avLst/>
          </a:prstGeom>
          <a:solidFill>
            <a:srgbClr val="FFFFE4"/>
          </a:solidFill>
          <a:ln w="3175">
            <a:solidFill>
              <a:srgbClr val="919191"/>
            </a:solidFill>
          </a:ln>
        </p:spPr>
        <p:txBody>
          <a:bodyPr wrap="square">
            <a:spAutoFit/>
          </a:bodyPr>
          <a:lstStyle/>
          <a:p>
            <a:pPr lvl="0" eaLnBrk="0" fontAlgn="base" hangingPunct="0">
              <a:spcBef>
                <a:spcPct val="0"/>
              </a:spcBef>
              <a:spcAft>
                <a:spcPct val="0"/>
              </a:spcAft>
            </a:pPr>
            <a:r>
              <a:rPr lang="zh-CN" altLang="zh-CN" sz="1400" dirty="0">
                <a:solidFill>
                  <a:srgbClr val="080808"/>
                </a:solidFill>
                <a:latin typeface="Arial Unicode MS" panose="020B0604020202020204" pitchFamily="34" charset="-122"/>
                <a:ea typeface="JetBrains Mono"/>
              </a:rPr>
              <a:t>&lt;</a:t>
            </a:r>
            <a:r>
              <a:rPr lang="zh-CN" altLang="zh-CN" sz="1400" dirty="0">
                <a:solidFill>
                  <a:srgbClr val="0033B3"/>
                </a:solidFill>
                <a:latin typeface="Arial Unicode MS" panose="020B0604020202020204" pitchFamily="34" charset="-122"/>
                <a:ea typeface="JetBrains Mono"/>
              </a:rPr>
              <a:t>property</a:t>
            </a:r>
            <a:r>
              <a:rPr lang="zh-CN" altLang="zh-CN" sz="1400" dirty="0">
                <a:solidFill>
                  <a:srgbClr val="080808"/>
                </a:solidFill>
                <a:latin typeface="Arial Unicode MS" panose="020B0604020202020204" pitchFamily="34" charset="-122"/>
                <a:ea typeface="JetBrains Mono"/>
              </a:rPr>
              <a:t>&gt;</a:t>
            </a:r>
            <a:br>
              <a:rPr lang="zh-CN" altLang="zh-CN" sz="1400" dirty="0">
                <a:solidFill>
                  <a:srgbClr val="080808"/>
                </a:solidFill>
                <a:latin typeface="Arial Unicode MS" panose="020B0604020202020204" pitchFamily="34" charset="-122"/>
                <a:ea typeface="JetBrains Mono"/>
              </a:rPr>
            </a:br>
            <a:r>
              <a:rPr lang="en-US" altLang="zh-CN" sz="1400" dirty="0">
                <a:solidFill>
                  <a:srgbClr val="080808"/>
                </a:solidFill>
                <a:latin typeface="Arial Unicode MS" panose="020B0604020202020204" pitchFamily="34" charset="-122"/>
                <a:ea typeface="JetBrains Mono"/>
              </a:rPr>
              <a:t>    </a:t>
            </a:r>
            <a:r>
              <a:rPr lang="zh-CN" altLang="zh-CN" sz="1400" dirty="0">
                <a:solidFill>
                  <a:srgbClr val="080808"/>
                </a:solidFill>
                <a:latin typeface="Arial Unicode MS" panose="020B0604020202020204" pitchFamily="34" charset="-122"/>
                <a:ea typeface="JetBrains Mono"/>
              </a:rPr>
              <a:t>&lt;</a:t>
            </a:r>
            <a:r>
              <a:rPr lang="zh-CN" altLang="zh-CN" sz="1400" dirty="0">
                <a:solidFill>
                  <a:srgbClr val="0033B3"/>
                </a:solidFill>
                <a:latin typeface="Arial Unicode MS" panose="020B0604020202020204" pitchFamily="34" charset="-122"/>
                <a:ea typeface="JetBrains Mono"/>
              </a:rPr>
              <a:t>name</a:t>
            </a:r>
            <a:r>
              <a:rPr lang="zh-CN" altLang="zh-CN" sz="1400" dirty="0">
                <a:solidFill>
                  <a:srgbClr val="080808"/>
                </a:solidFill>
                <a:latin typeface="Arial Unicode MS" panose="020B0604020202020204" pitchFamily="34" charset="-122"/>
                <a:ea typeface="JetBrains Mono"/>
              </a:rPr>
              <a:t>&gt;yarn.resourcemanager.scheduler.class&lt;/</a:t>
            </a:r>
            <a:r>
              <a:rPr lang="zh-CN" altLang="zh-CN" sz="1400" dirty="0">
                <a:solidFill>
                  <a:srgbClr val="0033B3"/>
                </a:solidFill>
                <a:latin typeface="Arial Unicode MS" panose="020B0604020202020204" pitchFamily="34" charset="-122"/>
                <a:ea typeface="JetBrains Mono"/>
              </a:rPr>
              <a:t>name</a:t>
            </a:r>
            <a:r>
              <a:rPr lang="zh-CN" altLang="zh-CN" sz="1400" dirty="0">
                <a:solidFill>
                  <a:srgbClr val="080808"/>
                </a:solidFill>
                <a:latin typeface="Arial Unicode MS" panose="020B0604020202020204" pitchFamily="34" charset="-122"/>
                <a:ea typeface="JetBrains Mono"/>
              </a:rPr>
              <a:t>&gt;</a:t>
            </a:r>
            <a:br>
              <a:rPr lang="zh-CN" altLang="zh-CN" sz="1400" dirty="0">
                <a:solidFill>
                  <a:srgbClr val="080808"/>
                </a:solidFill>
                <a:latin typeface="Arial Unicode MS" panose="020B0604020202020204" pitchFamily="34" charset="-122"/>
                <a:ea typeface="JetBrains Mono"/>
              </a:rPr>
            </a:br>
            <a:r>
              <a:rPr lang="en-US" altLang="zh-CN" sz="1400" dirty="0">
                <a:solidFill>
                  <a:srgbClr val="080808"/>
                </a:solidFill>
                <a:latin typeface="Arial Unicode MS" panose="020B0604020202020204" pitchFamily="34" charset="-122"/>
                <a:ea typeface="JetBrains Mono"/>
              </a:rPr>
              <a:t>    </a:t>
            </a:r>
            <a:r>
              <a:rPr lang="zh-CN" altLang="zh-CN" sz="1400" dirty="0">
                <a:solidFill>
                  <a:srgbClr val="080808"/>
                </a:solidFill>
                <a:latin typeface="Arial Unicode MS" panose="020B0604020202020204" pitchFamily="34" charset="-122"/>
                <a:ea typeface="JetBrains Mono"/>
              </a:rPr>
              <a:t>&lt;</a:t>
            </a:r>
            <a:r>
              <a:rPr lang="zh-CN" altLang="zh-CN" sz="1400" dirty="0">
                <a:solidFill>
                  <a:srgbClr val="0033B3"/>
                </a:solidFill>
                <a:latin typeface="Arial Unicode MS" panose="020B0604020202020204" pitchFamily="34" charset="-122"/>
                <a:ea typeface="JetBrains Mono"/>
              </a:rPr>
              <a:t>value</a:t>
            </a:r>
            <a:r>
              <a:rPr lang="zh-CN" altLang="zh-CN" sz="1400" dirty="0">
                <a:solidFill>
                  <a:srgbClr val="080808"/>
                </a:solidFill>
                <a:latin typeface="Arial Unicode MS" panose="020B0604020202020204" pitchFamily="34" charset="-122"/>
                <a:ea typeface="JetBrains Mono"/>
              </a:rPr>
              <a:t>&gt;org.apache.hadoop.yarn.server.resourcemanager.scheduler.fifo.FifoScheduler&lt;/</a:t>
            </a:r>
            <a:r>
              <a:rPr lang="zh-CN" altLang="zh-CN" sz="1400" dirty="0">
                <a:solidFill>
                  <a:srgbClr val="0033B3"/>
                </a:solidFill>
                <a:latin typeface="Arial Unicode MS" panose="020B0604020202020204" pitchFamily="34" charset="-122"/>
                <a:ea typeface="JetBrains Mono"/>
              </a:rPr>
              <a:t>value</a:t>
            </a:r>
            <a:r>
              <a:rPr lang="zh-CN" altLang="zh-CN" sz="1400" dirty="0">
                <a:solidFill>
                  <a:srgbClr val="080808"/>
                </a:solidFill>
                <a:latin typeface="Arial Unicode MS" panose="020B0604020202020204" pitchFamily="34" charset="-122"/>
                <a:ea typeface="JetBrains Mono"/>
              </a:rPr>
              <a:t>&gt;</a:t>
            </a:r>
            <a:br>
              <a:rPr lang="zh-CN" altLang="zh-CN" sz="1400" dirty="0">
                <a:solidFill>
                  <a:srgbClr val="080808"/>
                </a:solidFill>
                <a:latin typeface="Arial Unicode MS" panose="020B0604020202020204" pitchFamily="34" charset="-122"/>
                <a:ea typeface="JetBrains Mono"/>
              </a:rPr>
            </a:br>
            <a:r>
              <a:rPr lang="zh-CN" altLang="zh-CN" sz="1400" dirty="0">
                <a:solidFill>
                  <a:srgbClr val="080808"/>
                </a:solidFill>
                <a:latin typeface="Arial Unicode MS" panose="020B0604020202020204" pitchFamily="34" charset="-122"/>
                <a:ea typeface="JetBrains Mono"/>
              </a:rPr>
              <a:t>&lt;/</a:t>
            </a:r>
            <a:r>
              <a:rPr lang="zh-CN" altLang="zh-CN" sz="1400" dirty="0">
                <a:solidFill>
                  <a:srgbClr val="0033B3"/>
                </a:solidFill>
                <a:latin typeface="Arial Unicode MS" panose="020B0604020202020204" pitchFamily="34" charset="-122"/>
                <a:ea typeface="JetBrains Mono"/>
              </a:rPr>
              <a:t>property</a:t>
            </a:r>
            <a:r>
              <a:rPr lang="zh-CN" altLang="zh-CN" sz="1400" dirty="0">
                <a:solidFill>
                  <a:srgbClr val="080808"/>
                </a:solidFill>
                <a:latin typeface="Arial Unicode MS" panose="020B0604020202020204" pitchFamily="34" charset="-122"/>
                <a:ea typeface="JetBrains Mono"/>
              </a:rPr>
              <a:t>&gt;</a:t>
            </a:r>
            <a:endParaRPr lang="zh-CN" altLang="zh-CN" dirty="0">
              <a:latin typeface="Arial" panose="020B0604020202020204" pitchFamily="34" charset="0"/>
            </a:endParaRPr>
          </a:p>
        </p:txBody>
      </p:sp>
      <p:sp>
        <p:nvSpPr>
          <p:cNvPr id="2"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829872733"/>
      </p:ext>
    </p:extLst>
  </p:cSld>
  <p:clrMapOvr>
    <a:masterClrMapping/>
  </p:clrMapOvr>
</p:sld>
</file>

<file path=ppt/theme/theme1.xml><?xml version="1.0" encoding="utf-8"?>
<a:theme xmlns:a="http://schemas.openxmlformats.org/drawingml/2006/main" name="封面2">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Calibri"/>
        <a:ea typeface="黑体"/>
        <a:cs typeface=""/>
      </a:majorFont>
      <a:minorFont>
        <a:latin typeface="Calibri"/>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目录">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Calibri"/>
        <a:ea typeface="黑体"/>
        <a:cs typeface=""/>
      </a:majorFont>
      <a:minorFont>
        <a:latin typeface="Calibri"/>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0000"/>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a:spAutoFit/>
      </a:bodyPr>
      <a:lstStyle>
        <a:defPPr fontAlgn="auto">
          <a:spcBef>
            <a:spcPts val="0"/>
          </a:spcBef>
          <a:spcAft>
            <a:spcPts val="0"/>
          </a:spcAft>
          <a:defRPr sz="1050" dirty="0">
            <a:solidFill>
              <a:schemeClr val="tx1">
                <a:lumMod val="65000"/>
                <a:lumOff val="35000"/>
              </a:schemeClr>
            </a:solidFill>
            <a:latin typeface="+mn-lt"/>
            <a:ea typeface="+mn-ea"/>
          </a:defRPr>
        </a:defPPr>
      </a:lstStyle>
    </a:txDef>
  </a:objectDefaults>
  <a:extraClrSchemeLst/>
</a:theme>
</file>

<file path=ppt/theme/theme3.xml><?xml version="1.0" encoding="utf-8"?>
<a:theme xmlns:a="http://schemas.openxmlformats.org/drawingml/2006/main" name="学习目标">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Calibri"/>
        <a:ea typeface="黑体"/>
        <a:cs typeface=""/>
      </a:majorFont>
      <a:minorFont>
        <a:latin typeface="Calibri"/>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0000"/>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a:spAutoFit/>
      </a:bodyPr>
      <a:lstStyle>
        <a:defPPr fontAlgn="auto">
          <a:spcBef>
            <a:spcPts val="0"/>
          </a:spcBef>
          <a:spcAft>
            <a:spcPts val="0"/>
          </a:spcAft>
          <a:defRPr sz="1050" dirty="0">
            <a:solidFill>
              <a:schemeClr val="tx1">
                <a:lumMod val="65000"/>
                <a:lumOff val="35000"/>
              </a:schemeClr>
            </a:solidFill>
            <a:latin typeface="+mn-lt"/>
            <a:ea typeface="+mn-ea"/>
          </a:defRPr>
        </a:defPPr>
      </a:lstStyle>
    </a:txDef>
  </a:objectDefaults>
  <a:extraClrSchemeLst/>
</a:theme>
</file>

<file path=ppt/theme/theme4.xml><?xml version="1.0" encoding="utf-8"?>
<a:theme xmlns:a="http://schemas.openxmlformats.org/drawingml/2006/main" name="章节页版式（一级+二级标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章节页版式（一级标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正文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Calibri"/>
        <a:ea typeface="黑体"/>
        <a:cs typeface=""/>
      </a:majorFont>
      <a:minorFont>
        <a:latin typeface="Calibri"/>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0000"/>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a:spAutoFit/>
      </a:bodyPr>
      <a:lstStyle>
        <a:defPPr fontAlgn="auto">
          <a:spcBef>
            <a:spcPts val="0"/>
          </a:spcBef>
          <a:spcAft>
            <a:spcPts val="0"/>
          </a:spcAft>
          <a:defRPr sz="1050" dirty="0">
            <a:solidFill>
              <a:schemeClr val="tx1">
                <a:lumMod val="65000"/>
                <a:lumOff val="35000"/>
              </a:schemeClr>
            </a:solidFill>
            <a:latin typeface="+mn-lt"/>
            <a:ea typeface="+mn-ea"/>
          </a:defRPr>
        </a:defPPr>
      </a:lstStyle>
    </a:txDef>
  </a:objectDefaults>
  <a:extraClrSchemeLst/>
</a:theme>
</file>

<file path=ppt/theme/theme7.xml><?xml version="1.0" encoding="utf-8"?>
<a:theme xmlns:a="http://schemas.openxmlformats.org/drawingml/2006/main" name="5_结束页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Calibri"/>
        <a:ea typeface="黑体"/>
        <a:cs typeface=""/>
      </a:majorFont>
      <a:minorFont>
        <a:latin typeface="Calibri"/>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9556</TotalTime>
  <Words>11367</Words>
  <Application>Microsoft Office PowerPoint</Application>
  <PresentationFormat>宽屏</PresentationFormat>
  <Paragraphs>757</Paragraphs>
  <Slides>147</Slides>
  <Notes>2</Notes>
  <HiddenSlides>0</HiddenSlides>
  <MMClips>0</MMClips>
  <ScaleCrop>false</ScaleCrop>
  <HeadingPairs>
    <vt:vector size="6" baseType="variant">
      <vt:variant>
        <vt:lpstr>已用的字体</vt:lpstr>
      </vt:variant>
      <vt:variant>
        <vt:i4>13</vt:i4>
      </vt:variant>
      <vt:variant>
        <vt:lpstr>主题</vt:lpstr>
      </vt:variant>
      <vt:variant>
        <vt:i4>7</vt:i4>
      </vt:variant>
      <vt:variant>
        <vt:lpstr>幻灯片标题</vt:lpstr>
      </vt:variant>
      <vt:variant>
        <vt:i4>147</vt:i4>
      </vt:variant>
    </vt:vector>
  </HeadingPairs>
  <TitlesOfParts>
    <vt:vector size="167" baseType="lpstr">
      <vt:lpstr>Alibaba PuHuiTi B</vt:lpstr>
      <vt:lpstr>Alibaba PuHuiTi M</vt:lpstr>
      <vt:lpstr>Alibaba PuHuiTi R</vt:lpstr>
      <vt:lpstr>Arial Unicode MS</vt:lpstr>
      <vt:lpstr>阿里巴巴普惠体</vt:lpstr>
      <vt:lpstr>等线</vt:lpstr>
      <vt:lpstr>黑体</vt:lpstr>
      <vt:lpstr>宋体</vt:lpstr>
      <vt:lpstr>Arial</vt:lpstr>
      <vt:lpstr>Calibri</vt:lpstr>
      <vt:lpstr>Segoe UI</vt:lpstr>
      <vt:lpstr>Verdana</vt:lpstr>
      <vt:lpstr>Wingdings</vt:lpstr>
      <vt:lpstr>封面2</vt:lpstr>
      <vt:lpstr>目录</vt:lpstr>
      <vt:lpstr>学习目标</vt:lpstr>
      <vt:lpstr>章节页版式（一级+二级标题）</vt:lpstr>
      <vt:lpstr>章节页版式（一级标题）</vt:lpstr>
      <vt:lpstr>正文设计方案</vt:lpstr>
      <vt:lpstr>5_结束页设计方案</vt:lpstr>
      <vt:lpstr>Hadoop MapReduce、YARN、HA集群</vt:lpstr>
      <vt:lpstr>PowerPoint 演示文稿</vt:lpstr>
      <vt:lpstr>PowerPoint 演示文稿</vt:lpstr>
      <vt:lpstr>Hadoop MapReduce</vt:lpstr>
      <vt:lpstr>PowerPoint 演示文稿</vt:lpstr>
      <vt:lpstr>Hadoop MapReduce</vt:lpstr>
      <vt:lpstr>Hadoop MapReduce</vt:lpstr>
      <vt:lpstr>Hadoop MapReduce</vt:lpstr>
      <vt:lpstr>PowerPoint 演示文稿</vt:lpstr>
      <vt:lpstr>Hadoop MapReduce设计构思</vt:lpstr>
      <vt:lpstr>Hadoop MapReduce设计构思</vt:lpstr>
      <vt:lpstr>Hadoop MapReduce设计构思</vt:lpstr>
      <vt:lpstr>Hadoop MapReduce设计构思</vt:lpstr>
      <vt:lpstr>PowerPoint 演示文稿</vt:lpstr>
      <vt:lpstr>Hadoop MapReduce</vt:lpstr>
      <vt:lpstr>Hadoop MapReduce</vt:lpstr>
      <vt:lpstr>Hadoop MapReduce</vt:lpstr>
      <vt:lpstr>Hadoop MapReduce</vt:lpstr>
      <vt:lpstr>Hadoop MapReduce</vt:lpstr>
      <vt:lpstr>Hadoop MapReduce</vt:lpstr>
      <vt:lpstr>Hadoop MapReduce架构体系</vt:lpstr>
      <vt:lpstr>Hadoop MapReduce架构体系</vt:lpstr>
      <vt:lpstr>Hadoop MapReduce</vt:lpstr>
      <vt:lpstr>Hadoop MapReduce</vt:lpstr>
      <vt:lpstr>PowerPoint 演示文稿</vt:lpstr>
      <vt:lpstr>Hadoop MapReduce官方示例</vt:lpstr>
      <vt:lpstr>Hadoop MapReduce官方示例</vt:lpstr>
      <vt:lpstr>Hadoop MapReduce官方示例</vt:lpstr>
      <vt:lpstr>Hadoop MapReduce官方示例</vt:lpstr>
      <vt:lpstr>Hadoop MapReduce官方示例</vt:lpstr>
      <vt:lpstr>Hadoop MapReduce官方示例</vt:lpstr>
      <vt:lpstr>Hadoop MapReduce官方示例</vt:lpstr>
      <vt:lpstr>Hadoop MapReduce官方示例</vt:lpstr>
      <vt:lpstr>Hadoop MapReduce官方示例</vt:lpstr>
      <vt:lpstr>Hadoop MapReduce官方示例</vt:lpstr>
      <vt:lpstr>Hadoop MapReduce官方示例</vt:lpstr>
      <vt:lpstr>Hadoop MapReduce官方示例</vt:lpstr>
      <vt:lpstr>Hadoop MapReduce官方示例</vt:lpstr>
      <vt:lpstr>PowerPoint 演示文稿</vt:lpstr>
      <vt:lpstr>Hadoop MapReduce Python接口</vt:lpstr>
      <vt:lpstr>Hadoop MapReduce Python接口</vt:lpstr>
      <vt:lpstr>Hadoop MapReduce Python接口</vt:lpstr>
      <vt:lpstr>Hadoop MapReduce Python接口</vt:lpstr>
      <vt:lpstr>Hadoop MapReduce Python接口</vt:lpstr>
      <vt:lpstr>Hadoop MapReduce Python接口</vt:lpstr>
      <vt:lpstr>Hadoop MapReduce Python接口</vt:lpstr>
      <vt:lpstr>Hadoop MapReduce Python接口</vt:lpstr>
      <vt:lpstr>Hadoop MapReduce基本原理</vt:lpstr>
      <vt:lpstr>PowerPoint 演示文稿</vt:lpstr>
      <vt:lpstr>MapReduce整体执行流程</vt:lpstr>
      <vt:lpstr>MapReduce整体执行流程</vt:lpstr>
      <vt:lpstr>PowerPoint 演示文稿</vt:lpstr>
      <vt:lpstr>MapReduce输入和输出</vt:lpstr>
      <vt:lpstr>MapReduce输入和输出</vt:lpstr>
      <vt:lpstr>MapReduce输入和输出</vt:lpstr>
      <vt:lpstr>PowerPoint 演示文稿</vt:lpstr>
      <vt:lpstr>MapReduce流程梳理</vt:lpstr>
      <vt:lpstr>MapReduce流程梳理</vt:lpstr>
      <vt:lpstr>PowerPoint 演示文稿</vt:lpstr>
      <vt:lpstr>map</vt:lpstr>
      <vt:lpstr>MapReduce流程梳理</vt:lpstr>
      <vt:lpstr>PowerPoint 演示文稿</vt:lpstr>
      <vt:lpstr>MapReduce流程梳理</vt:lpstr>
      <vt:lpstr>MapReduce流程梳理</vt:lpstr>
      <vt:lpstr>reduce</vt:lpstr>
      <vt:lpstr>PowerPoint 演示文稿</vt:lpstr>
      <vt:lpstr>MapReduce Shuffle机制</vt:lpstr>
      <vt:lpstr>MapReduce Shuffle机制</vt:lpstr>
      <vt:lpstr>MapReduce Shuffle机制</vt:lpstr>
      <vt:lpstr>MapReduce Shuffle机制</vt:lpstr>
      <vt:lpstr>Hadoop YARN</vt:lpstr>
      <vt:lpstr>PowerPoint 演示文稿</vt:lpstr>
      <vt:lpstr>Apache Hadoop YARN</vt:lpstr>
      <vt:lpstr>Apache Hadoop YARN</vt:lpstr>
      <vt:lpstr>Apache Hadoop YARN</vt:lpstr>
      <vt:lpstr>Apache Hadoop YARN</vt:lpstr>
      <vt:lpstr>Apache Hadoop YARN</vt:lpstr>
      <vt:lpstr>Apache Hadoop YARN</vt:lpstr>
      <vt:lpstr>PowerPoint 演示文稿</vt:lpstr>
      <vt:lpstr>YARN架构体系</vt:lpstr>
      <vt:lpstr>YARN架构体系</vt:lpstr>
      <vt:lpstr>YARN架构体系</vt:lpstr>
      <vt:lpstr>YARN架构体系</vt:lpstr>
      <vt:lpstr>YARN架构体系</vt:lpstr>
      <vt:lpstr>PowerPoint 演示文稿</vt:lpstr>
      <vt:lpstr>程序提交YARN交互流程</vt:lpstr>
      <vt:lpstr>程序提交YARN交互流程</vt:lpstr>
      <vt:lpstr>程序提交YARN交互流程</vt:lpstr>
      <vt:lpstr>程序提交YARN交互流程</vt:lpstr>
      <vt:lpstr>程序提交YARN交互流程</vt:lpstr>
      <vt:lpstr>程序提交YARN交互流程</vt:lpstr>
      <vt:lpstr>PowerPoint 演示文稿</vt:lpstr>
      <vt:lpstr>YARN资源调度器</vt:lpstr>
      <vt:lpstr>YARN资源调度器</vt:lpstr>
      <vt:lpstr>YARN资源调度器</vt:lpstr>
      <vt:lpstr>YARN资源调度器</vt:lpstr>
      <vt:lpstr>FIFO Scheduler</vt:lpstr>
      <vt:lpstr>FIFO Scheduler</vt:lpstr>
      <vt:lpstr>FIFO Scheduler</vt:lpstr>
      <vt:lpstr>Capacity Scheduler</vt:lpstr>
      <vt:lpstr>Capacity Scheduler</vt:lpstr>
      <vt:lpstr>Capacity Scheduler</vt:lpstr>
      <vt:lpstr>Capacity Scheduler</vt:lpstr>
      <vt:lpstr>Capacity Scheduler</vt:lpstr>
      <vt:lpstr>Capacity Scheduler</vt:lpstr>
      <vt:lpstr>Capacity Scheduler</vt:lpstr>
      <vt:lpstr>Capacity Scheduler</vt:lpstr>
      <vt:lpstr>Capacity Scheduler</vt:lpstr>
      <vt:lpstr>案例：Capacity Scheduler配置</vt:lpstr>
      <vt:lpstr>案例：Capacity Scheduler配置</vt:lpstr>
      <vt:lpstr>案例：Capacity Scheduler配置</vt:lpstr>
      <vt:lpstr>案例：Capacity Scheduler配置</vt:lpstr>
      <vt:lpstr>案例：Capacity Scheduler配置</vt:lpstr>
      <vt:lpstr>案例：Capacity Scheduler配置</vt:lpstr>
      <vt:lpstr>Fair Scheduler</vt:lpstr>
      <vt:lpstr>Fair Scheduler</vt:lpstr>
      <vt:lpstr>Fair Scheduler</vt:lpstr>
      <vt:lpstr>Fair Scheduler</vt:lpstr>
      <vt:lpstr>Fair Scheduler</vt:lpstr>
      <vt:lpstr>Hadoop HA集群</vt:lpstr>
      <vt:lpstr>PowerPoint 演示文稿</vt:lpstr>
      <vt:lpstr>高可用（HA）的背景知识</vt:lpstr>
      <vt:lpstr>高可用（HA）的背景知识</vt:lpstr>
      <vt:lpstr>高可用（HA）的背景知识</vt:lpstr>
      <vt:lpstr>高可用（HA）的背景知识</vt:lpstr>
      <vt:lpstr>高可用（HA）的背景知识</vt:lpstr>
      <vt:lpstr>高可用（HA）的背景知识</vt:lpstr>
      <vt:lpstr>高可用（HA）的背景知识</vt:lpstr>
      <vt:lpstr>PowerPoint 演示文稿</vt:lpstr>
      <vt:lpstr>NAMENODE单点故障问题</vt:lpstr>
      <vt:lpstr>NAMENODE单点故障问题</vt:lpstr>
      <vt:lpstr>PowerPoint 演示文稿</vt:lpstr>
      <vt:lpstr>HDFS HA解决方案--QJM</vt:lpstr>
      <vt:lpstr>HDFS HA解决方案--QJM</vt:lpstr>
      <vt:lpstr>HDFS HA解决方案--QJM</vt:lpstr>
      <vt:lpstr>HDFS HA解决方案--QJM</vt:lpstr>
      <vt:lpstr>HDFS HA解决方案--QJM</vt:lpstr>
      <vt:lpstr>PowerPoint 演示文稿</vt:lpstr>
      <vt:lpstr>YARN HA解决方案</vt:lpstr>
      <vt:lpstr>YARN HA解决方案</vt:lpstr>
      <vt:lpstr>YARN HA解决方案</vt:lpstr>
      <vt:lpstr>YARN HA解决方案</vt:lpstr>
      <vt:lpstr>YARN HA解决方案</vt:lpstr>
      <vt:lpstr>YARN HA解决方案</vt:lpstr>
      <vt:lpstr>Hadoop MapReduce、YARN、HA</vt:lpstr>
      <vt:lpstr>Hadoop MapReduce、YARN、HA</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8802</dc:creator>
  <cp:lastModifiedBy>劉　崇玖</cp:lastModifiedBy>
  <cp:revision>1952</cp:revision>
  <dcterms:created xsi:type="dcterms:W3CDTF">2020-03-31T02:23:27Z</dcterms:created>
  <dcterms:modified xsi:type="dcterms:W3CDTF">2024-09-10T13:12:47Z</dcterms:modified>
</cp:coreProperties>
</file>